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9" r:id="rId2"/>
    <p:sldId id="278" r:id="rId3"/>
    <p:sldId id="280" r:id="rId4"/>
    <p:sldId id="259" r:id="rId5"/>
    <p:sldId id="265" r:id="rId6"/>
    <p:sldId id="267" r:id="rId7"/>
    <p:sldId id="275" r:id="rId8"/>
    <p:sldId id="276" r:id="rId9"/>
    <p:sldId id="266" r:id="rId10"/>
    <p:sldId id="258" r:id="rId11"/>
    <p:sldId id="281" r:id="rId12"/>
    <p:sldId id="273" r:id="rId13"/>
    <p:sldId id="272" r:id="rId14"/>
    <p:sldId id="282" r:id="rId15"/>
    <p:sldId id="274" r:id="rId16"/>
    <p:sldId id="277" r:id="rId17"/>
    <p:sldId id="257" r:id="rId18"/>
    <p:sldId id="283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CC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0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8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93E3F-DA2A-4327-9BDF-301301D004A8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67467-9FC0-4AE3-98B2-72838C58511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什么事情 会让你快乐？</a:t>
            </a:r>
            <a:endParaRPr lang="en-MY" altLang="zh-CN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生活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：唱歌 跳舞、吃东西、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工作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：老板加薪、做生意赚到钱、幸运中奖、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      ：被上司赞美、被公司表扬、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个人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：出国旅行、买东西、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       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</a:t>
            </a:r>
            <a:r>
              <a:rPr lang="zh-CN" altLang="en-MY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买新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车、买新房子、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家庭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：孩子跑来抱你、老公跟你说“我爱你”、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健康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：家人生病 好起来、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4E48CE-2678-43A5-A3D0-F1C899D49540}" type="slidenum">
              <a:rPr lang="en-US" altLang="en-US" smtClean="0">
                <a:solidFill>
                  <a:srgbClr val="000000"/>
                </a:solidFill>
              </a:r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D7DB-6EF1-4BDB-80DD-C9BA739BE619}" type="datetimeFigureOut">
              <a:rPr lang="en-GB" smtClean="0"/>
              <a:t>25/03/2021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62646-A12D-4E9E-BCD2-DFECB6F2BEBF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26988"/>
            <a:ext cx="9199563" cy="6899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7"/>
          <p:cNvSpPr/>
          <p:nvPr/>
        </p:nvSpPr>
        <p:spPr>
          <a:xfrm>
            <a:off x="2142608" y="2026416"/>
            <a:ext cx="668309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altLang="zh-CN" sz="8000" b="1" spc="900" dirty="0" err="1">
                <a:ln w="0">
                  <a:noFill/>
                </a:ln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iTEAM</a:t>
            </a:r>
            <a:endParaRPr lang="en-US" altLang="zh-CN" sz="8000" b="1" spc="900" dirty="0">
              <a:ln w="0">
                <a:noFill/>
              </a:ln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r">
              <a:spcBef>
                <a:spcPts val="600"/>
              </a:spcBef>
              <a:defRPr/>
            </a:pPr>
            <a:r>
              <a:rPr lang="zh-CN" altLang="en-US" sz="8000" b="1" spc="900" dirty="0">
                <a:ln w="0">
                  <a:noFill/>
                </a:ln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团队家规</a:t>
            </a:r>
            <a:endParaRPr lang="en-US" altLang="zh-CN" sz="5400" b="1" spc="-300" dirty="0">
              <a:ln w="0">
                <a:noFill/>
              </a:ln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3076" name="TextBox 5"/>
          <p:cNvSpPr txBox="1">
            <a:spLocks noChangeArrowheads="1"/>
          </p:cNvSpPr>
          <p:nvPr/>
        </p:nvSpPr>
        <p:spPr bwMode="auto">
          <a:xfrm>
            <a:off x="4292600" y="29718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077" name="Picture 7" descr="A close up of a logo&#10;&#10;Description automatically generate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25438"/>
            <a:ext cx="380365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3"/>
          <p:cNvGrpSpPr/>
          <p:nvPr/>
        </p:nvGrpSpPr>
        <p:grpSpPr bwMode="auto">
          <a:xfrm>
            <a:off x="0" y="5989638"/>
            <a:ext cx="9199563" cy="868362"/>
            <a:chOff x="-1" y="5989065"/>
            <a:chExt cx="9199224" cy="868935"/>
          </a:xfrm>
        </p:grpSpPr>
        <p:pic>
          <p:nvPicPr>
            <p:cNvPr id="3081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416438" y="6459275"/>
              <a:ext cx="2436723" cy="2922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3079" name="Picture 17" descr="Logo white font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99" r="-10799" b="17229"/>
          <a:stretch>
            <a:fillRect/>
          </a:stretch>
        </p:blipFill>
        <p:spPr bwMode="auto">
          <a:xfrm>
            <a:off x="7902575" y="325438"/>
            <a:ext cx="8604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7796213" y="325438"/>
            <a:ext cx="44450" cy="720725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-43405" y="1674674"/>
            <a:ext cx="92308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>
                <a:ln w="1270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Yuanti SC" panose="02010600040101010101"/>
              </a:rPr>
              <a:t>团队的创立  是因为人心开始合作意愿</a:t>
            </a:r>
            <a:endParaRPr lang="en-US" altLang="zh-CN" sz="3600" b="1" dirty="0">
              <a:ln w="1270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Yuanti SC" panose="02010600040101010101"/>
            </a:endParaRPr>
          </a:p>
          <a:p>
            <a:pPr algn="ctr"/>
            <a:r>
              <a:rPr lang="zh-CN" altLang="en-US" sz="3600" b="1" dirty="0">
                <a:ln w="1270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Yuanti SC" panose="02010600040101010101"/>
              </a:rPr>
              <a:t>团队的强大  是因为人心开始相互信任</a:t>
            </a:r>
            <a:endParaRPr lang="en-US" altLang="zh-CN" sz="3600" b="1" dirty="0">
              <a:ln w="1270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Yuanti SC" panose="02010600040101010101"/>
            </a:endParaRPr>
          </a:p>
          <a:p>
            <a:pPr algn="ctr"/>
            <a:r>
              <a:rPr lang="zh-CN" altLang="en-US" sz="3600" b="1" dirty="0">
                <a:ln w="1270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Yuanti SC" panose="02010600040101010101"/>
              </a:rPr>
              <a:t>团队的衰竭  是因为人心开始彼此猜疑</a:t>
            </a:r>
            <a:endParaRPr lang="en-US" sz="3600" b="1" dirty="0">
              <a:ln w="1270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2"/>
          <p:cNvSpPr/>
          <p:nvPr/>
        </p:nvSpPr>
        <p:spPr>
          <a:xfrm>
            <a:off x="217025" y="1787506"/>
            <a:ext cx="870994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b="1" dirty="0">
                <a:ln w="9525">
                  <a:noFill/>
                  <a:prstDash val="solid"/>
                </a:ln>
                <a:ea typeface="Yuanti SC" panose="02010600040101010101"/>
              </a:rPr>
              <a:t>【</a:t>
            </a:r>
            <a:r>
              <a:rPr lang="zh-CN" altLang="en-US" sz="3200" b="1" dirty="0">
                <a:ln w="9525">
                  <a:noFill/>
                  <a:prstDash val="solid"/>
                </a:ln>
                <a:ea typeface="Yuanti SC" panose="02010600040101010101"/>
              </a:rPr>
              <a:t>团队的茁壮需要长时间努力经营和磨合</a:t>
            </a:r>
            <a:r>
              <a:rPr lang="en-US" altLang="zh-CN" sz="3200" b="1" dirty="0">
                <a:ln w="9525">
                  <a:noFill/>
                  <a:prstDash val="solid"/>
                </a:ln>
                <a:ea typeface="Yuanti SC" panose="02010600040101010101"/>
              </a:rPr>
              <a:t>】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754" y="3023637"/>
            <a:ext cx="8096492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4000" b="1" dirty="0">
                <a:ln w="9525">
                  <a:noFill/>
                  <a:prstDash val="solid"/>
                </a:ln>
                <a:effectLst>
                  <a:glow rad="1016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Yuanti SC" panose="02010600040101010101"/>
              </a:rPr>
              <a:t>团队守则的本意：</a:t>
            </a:r>
            <a:endParaRPr lang="en-US" altLang="zh-CN" sz="4000" b="1" dirty="0">
              <a:ln w="9525">
                <a:noFill/>
                <a:prstDash val="solid"/>
              </a:ln>
              <a:effectLst>
                <a:glow rad="101600">
                  <a:schemeClr val="bg1">
                    <a:lumMod val="65000"/>
                    <a:lumOff val="3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Yuanti SC" panose="02010600040101010101"/>
            </a:endParaRPr>
          </a:p>
          <a:p>
            <a:pPr algn="r"/>
            <a:r>
              <a:rPr lang="zh-CN" altLang="en-US" sz="3600" b="1" dirty="0">
                <a:ln w="9525">
                  <a:noFill/>
                  <a:prstDash val="solid"/>
                </a:ln>
                <a:effectLst>
                  <a:glow rad="1016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Yuanti SC" panose="02010600040101010101"/>
              </a:rPr>
              <a:t>维护伙伴间合作的意愿，信任，共识</a:t>
            </a:r>
            <a:endParaRPr lang="en-US" altLang="zh-CN" sz="3600" b="1" dirty="0">
              <a:ln w="9525">
                <a:noFill/>
                <a:prstDash val="solid"/>
              </a:ln>
              <a:effectLst>
                <a:glow rad="101600">
                  <a:schemeClr val="bg1">
                    <a:lumMod val="65000"/>
                    <a:lumOff val="3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216557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9"/>
          <p:cNvSpPr/>
          <p:nvPr/>
        </p:nvSpPr>
        <p:spPr>
          <a:xfrm>
            <a:off x="1227479" y="2638640"/>
            <a:ext cx="72336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ctr"/>
            <a:r>
              <a:rPr lang="zh-CN" altLang="en-US" sz="3200" b="1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。低于会员</a:t>
            </a:r>
            <a:r>
              <a:rPr lang="zh-CN" altLang="en-US" sz="3200" b="1" u="sng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美金进货单价</a:t>
            </a:r>
            <a:r>
              <a:rPr lang="zh-CN" altLang="en-US" sz="3200" b="1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视为削价竞售</a:t>
            </a:r>
            <a:endParaRPr lang="en-US" altLang="zh-CN" sz="3200" b="1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5625" y="1487260"/>
            <a:ext cx="86977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1.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勿削价竞售或惠顾削价竞售者</a:t>
            </a:r>
            <a:endParaRPr lang="zh-CN" altLang="en-US" sz="4400" b="1" dirty="0">
              <a:ln>
                <a:solidFill>
                  <a:schemeClr val="tx1"/>
                </a:solidFill>
              </a:ln>
              <a:latin typeface="Calibri" panose="020F0502020204030204" pitchFamily="34" charset="0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609" y="3446340"/>
            <a:ext cx="62460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ctr"/>
            <a:r>
              <a:rPr lang="zh-CN" altLang="en-US" sz="3200" b="1" dirty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ea typeface="Yuanti SC" panose="02010600040101010101"/>
              </a:rPr>
              <a:t>。禁止或拒绝团购操作模式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27455" y="4284345"/>
            <a:ext cx="6360795" cy="5835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ctr"/>
            <a:r>
              <a:rPr lang="zh-CN" altLang="en-US" sz="3200" b="1" dirty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ea typeface="Yuanti SC" panose="02010600040101010101"/>
              </a:rPr>
              <a:t>。吃便宜  吃免费  吃出财富</a:t>
            </a:r>
          </a:p>
        </p:txBody>
      </p:sp>
      <p:sp>
        <p:nvSpPr>
          <p:cNvPr id="7" name="Rectangle 6"/>
          <p:cNvSpPr/>
          <p:nvPr/>
        </p:nvSpPr>
        <p:spPr>
          <a:xfrm>
            <a:off x="156518" y="5787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1219609" y="2291692"/>
            <a:ext cx="7734151" cy="35693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ctr"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。在团队场合不可私邀互交换联系方式</a:t>
            </a:r>
            <a:endParaRPr lang="en-GB" sz="2800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  <a:p>
            <a:pPr fontAlgn="ctr">
              <a:spcBef>
                <a:spcPts val="600"/>
              </a:spcBef>
            </a:pP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。不可推荐或零售给伙伴的至亲</a:t>
            </a:r>
            <a:endParaRPr lang="en-US" altLang="zh-CN" sz="2800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  <a:p>
            <a:pPr fontAlgn="ctr">
              <a:spcAft>
                <a:spcPts val="600"/>
              </a:spcAft>
            </a:pPr>
            <a:r>
              <a:rPr lang="en-US" altLang="zh-CN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   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（父母</a:t>
            </a:r>
            <a:r>
              <a:rPr lang="en-US" altLang="zh-CN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,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夫妻</a:t>
            </a:r>
            <a:r>
              <a:rPr lang="en-US" altLang="zh-CN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,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子女</a:t>
            </a:r>
            <a:r>
              <a:rPr lang="en-US" altLang="zh-CN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,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同个屋檐下的兄弟姐妹）</a:t>
            </a:r>
            <a:endParaRPr lang="en-US" sz="2800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  <a:p>
            <a:pPr fontAlgn="ctr">
              <a:spcBef>
                <a:spcPts val="600"/>
              </a:spcBef>
            </a:pP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。未经许可，在团队的公众群组里不可</a:t>
            </a:r>
            <a:endParaRPr lang="en-US" altLang="zh-CN" sz="2800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  <a:p>
            <a:pPr fontAlgn="ctr">
              <a:spcAft>
                <a:spcPts val="600"/>
              </a:spcAft>
            </a:pPr>
            <a:r>
              <a:rPr lang="en-US" altLang="zh-CN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    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邀请私聊互动</a:t>
            </a:r>
            <a:endParaRPr lang="en-GB" sz="2800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  <a:p>
            <a:pPr fontAlgn="ctr">
              <a:spcBef>
                <a:spcPts val="600"/>
              </a:spcBef>
            </a:pP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。未经许可，不可主动或被动与伙伴的</a:t>
            </a:r>
            <a:endParaRPr lang="en-US" altLang="zh-CN" sz="2800" dirty="0">
              <a:ln>
                <a:solidFill>
                  <a:schemeClr val="tx1"/>
                </a:solidFill>
              </a:ln>
              <a:ea typeface="Yuanti SC" panose="02010600040101010101"/>
            </a:endParaRPr>
          </a:p>
          <a:p>
            <a:pPr fontAlgn="ctr">
              <a:spcAft>
                <a:spcPts val="600"/>
              </a:spcAft>
            </a:pPr>
            <a:r>
              <a:rPr lang="en-US" altLang="zh-CN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    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ea typeface="Yuanti SC" panose="02010600040101010101"/>
              </a:rPr>
              <a:t>粉丝私讯</a:t>
            </a:r>
          </a:p>
        </p:txBody>
      </p:sp>
      <p:sp>
        <p:nvSpPr>
          <p:cNvPr id="9" name="Rectangle 8"/>
          <p:cNvSpPr/>
          <p:nvPr/>
        </p:nvSpPr>
        <p:spPr>
          <a:xfrm>
            <a:off x="445625" y="1487256"/>
            <a:ext cx="58336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anti SC" panose="02010600040101010101"/>
              </a:rPr>
              <a:t>2.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anti SC" panose="02010600040101010101"/>
              </a:rPr>
              <a:t>勿蓄意抢线或抢业绩</a:t>
            </a:r>
            <a:endParaRPr lang="zh-CN" altLang="en-US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445625" y="1485921"/>
            <a:ext cx="69557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anti SC" panose="02010600040101010101"/>
              </a:rPr>
              <a:t>3.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anti SC" panose="02010600040101010101"/>
              </a:rPr>
              <a:t>勿将负面讯息往下往旁传</a:t>
            </a:r>
            <a:endParaRPr lang="zh-CN" altLang="en-US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1183" y="2649162"/>
            <a:ext cx="67473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消极的，未经证实的，易导致困扰的，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  <a:p>
            <a:pPr fontAlgn="ctr">
              <a:lnSpc>
                <a:spcPct val="150000"/>
              </a:lnSpc>
            </a:pP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Yuanti SC" panose="02010600040101010101"/>
              </a:rPr>
              <a:t>未经团队确认或通告的，。。。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449265" y="1469525"/>
            <a:ext cx="81708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4.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勿向伙伴推荐其他产品或服务</a:t>
            </a:r>
            <a:endParaRPr lang="en-GB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5396" y="2632766"/>
            <a:ext cx="3877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Yuanti SC" panose="02010600040101010101"/>
              </a:rPr>
              <a:t>未获团队应允的商品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Yuanti SC" panose="02010600040101010101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25396" y="3495450"/>
            <a:ext cx="38779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Yuanti SC" panose="02010600040101010101"/>
              </a:rPr>
              <a:t>外面课程，辅销工具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61735" y="4346189"/>
            <a:ext cx="54463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Yuanti SC" panose="02010600040101010101"/>
              </a:rPr>
              <a:t>保险，基金，慈善公益</a:t>
            </a:r>
          </a:p>
        </p:txBody>
      </p:sp>
      <p:sp>
        <p:nvSpPr>
          <p:cNvPr id="9" name="Rectangle 8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457199" y="1470659"/>
            <a:ext cx="36343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5.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勿金钱借贷</a:t>
            </a:r>
            <a:endParaRPr lang="en-GB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1232" y="2638926"/>
            <a:ext cx="41617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现金 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/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信用卡 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/ e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钱包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1232" y="3445913"/>
            <a:ext cx="58560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众筹，合作投资项目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/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生意，。。。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1225396" y="2633138"/>
            <a:ext cx="72472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已婚：要避嫌 </a:t>
            </a:r>
            <a:r>
              <a:rPr 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(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例如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: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单独相处</a:t>
            </a:r>
            <a:r>
              <a:rPr 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)</a:t>
            </a:r>
          </a:p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     不要有暧昧或让对方易联想的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     言行，举止或私讯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5046" y="1475686"/>
            <a:ext cx="64556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6.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勿产生不正常男女关系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5396" y="4167545"/>
            <a:ext cx="44678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未婚：低调处理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  <a:p>
            <a:pPr fontAlgn="ctr"/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   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组织不可交叉干扰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Rectangle 11"/>
          <p:cNvSpPr/>
          <p:nvPr/>
        </p:nvSpPr>
        <p:spPr>
          <a:xfrm>
            <a:off x="1133423" y="2612817"/>
            <a:ext cx="7455887" cy="107721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TW" altLang="en-US" sz="3200" b="1" u="sng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线下</a:t>
            </a:r>
            <a:r>
              <a:rPr lang="en-US" altLang="zh-TW" sz="3200" b="1" u="sng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:</a:t>
            </a:r>
            <a:r>
              <a:rPr lang="en-GB" altLang="zh-TW" sz="3200" b="1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要以团队整体利益为依规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  <a:p>
            <a:pPr fontAlgn="ctr"/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        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不可无故推辞委托任务或承担责任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261" y="1475686"/>
            <a:ext cx="64556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7.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要捍卫团队利益和资源</a:t>
            </a:r>
            <a:endParaRPr lang="en-GB" altLang="zh-CN" sz="4400" b="1" dirty="0">
              <a:ln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Rectangle 12"/>
          <p:cNvSpPr/>
          <p:nvPr/>
        </p:nvSpPr>
        <p:spPr>
          <a:xfrm>
            <a:off x="1170876" y="2612817"/>
            <a:ext cx="6802247" cy="236988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TW" altLang="en-US" sz="3200" b="1" u="sng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线上</a:t>
            </a:r>
            <a:r>
              <a:rPr lang="en-US" altLang="zh-TW" sz="3200" b="1" u="sng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:</a:t>
            </a:r>
            <a:r>
              <a:rPr lang="en-GB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积极回应</a:t>
            </a:r>
            <a:r>
              <a:rPr lang="en-GB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(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点赞</a:t>
            </a:r>
            <a:r>
              <a:rPr lang="en-GB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,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好评和分享</a:t>
            </a:r>
            <a:r>
              <a:rPr lang="en-GB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)</a:t>
            </a:r>
          </a:p>
          <a:p>
            <a:pPr fontAlgn="ctr">
              <a:spcAft>
                <a:spcPts val="600"/>
              </a:spcAft>
            </a:pPr>
            <a:r>
              <a:rPr lang="en-GB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          </a:t>
            </a:r>
            <a:r>
              <a:rPr lang="en-US" altLang="zh-CN" sz="3200" dirty="0" err="1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iTeamworld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FB Page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的线上推文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r>
              <a:rPr lang="en-GB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        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积极参与和推动团队线上活动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  <a:p>
            <a:pPr fontAlgn="ctr">
              <a:spcBef>
                <a:spcPts val="600"/>
              </a:spcBef>
            </a:pP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        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维护</a:t>
            </a:r>
            <a:r>
              <a:rPr lang="en-US" altLang="zh-CN" sz="3200" dirty="0" err="1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iTeam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线上工具的知识产权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261" y="1475686"/>
            <a:ext cx="64556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7.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要捍卫团队利益和资源</a:t>
            </a:r>
            <a:endParaRPr lang="en-GB" altLang="zh-CN" sz="4400" b="1" dirty="0">
              <a:ln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1585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Rectangle 13"/>
          <p:cNvSpPr/>
          <p:nvPr/>
        </p:nvSpPr>
        <p:spPr>
          <a:xfrm>
            <a:off x="1225396" y="3923223"/>
            <a:ext cx="6314549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>
            <a:spAutoFit/>
          </a:bodyPr>
          <a:lstStyle/>
          <a:p>
            <a:pPr fontAlgn="ctr"/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(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自律，积极主动检举，不徇私袒护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)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5396" y="2632722"/>
            <a:ext cx="675056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公司准则：不可于公开式的社交媒体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Yuanti SC" panose="02010600040101010101"/>
            </a:endParaRPr>
          </a:p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                       或网购平台推销产品</a:t>
            </a:r>
            <a:endParaRPr lang="zh-CN" altLang="en-US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5046" y="1469899"/>
            <a:ext cx="41985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8.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遵守公司规则</a:t>
            </a:r>
          </a:p>
        </p:txBody>
      </p:sp>
      <p:sp>
        <p:nvSpPr>
          <p:cNvPr id="6" name="Rectangle 5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9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455054" y="1481473"/>
            <a:ext cx="81483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9.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尊重团队伦理，维护环境和谐</a:t>
            </a:r>
            <a:endParaRPr lang="en-GB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609" y="2618603"/>
            <a:ext cx="5827236" cy="13080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>
              <a:spcBef>
                <a:spcPts val="600"/>
              </a:spcBef>
              <a:spcAft>
                <a:spcPts val="600"/>
              </a:spcAft>
            </a:pPr>
            <a:r>
              <a:rPr lang="en-US" sz="3200" dirty="0" err="1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iTEAM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坚持下级加入原组织架构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  <a:p>
            <a:pPr fontAlgn="ctr">
              <a:spcBef>
                <a:spcPts val="1200"/>
              </a:spcBef>
              <a:spcAft>
                <a:spcPts val="1200"/>
              </a:spcAft>
            </a:pP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感恩文化和尽孝文化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455054" y="1481473"/>
            <a:ext cx="81483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9.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  <a:ea typeface="Yuanti SC" panose="02010600040101010101"/>
              </a:rPr>
              <a:t>尊重团队伦理，维护环境和谐</a:t>
            </a:r>
            <a:endParaRPr lang="en-GB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609" y="2618603"/>
            <a:ext cx="6664004" cy="22929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>
              <a:spcBef>
                <a:spcPts val="600"/>
              </a:spcBef>
            </a:pP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三不谈四不问：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 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-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不谈宗教，不谈政治，不谈负面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  <a:p>
            <a:pPr fontAlgn="ctr">
              <a:spcBef>
                <a:spcPts val="600"/>
              </a:spcBef>
            </a:pPr>
            <a:r>
              <a:rPr 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 </a:t>
            </a: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-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不问组织，不问收入，</a:t>
            </a:r>
            <a:endParaRPr lang="en-US" altLang="zh-CN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  <a:p>
            <a:pPr fontAlgn="ctr">
              <a:spcAft>
                <a:spcPts val="600"/>
              </a:spcAft>
            </a:pPr>
            <a:r>
              <a:rPr lang="en-US" altLang="zh-CN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   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不问业绩，不问教育，</a:t>
            </a:r>
            <a:r>
              <a:rPr 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Yuanti SC" panose="02010600040101010101"/>
                <a:ea typeface="Yuanti SC" panose="02010600040101010101"/>
              </a:rPr>
              <a:t>   </a:t>
            </a:r>
            <a:endParaRPr lang="en-GB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Yuanti SC" panose="02010600040101010101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387239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447297" y="1473980"/>
            <a:ext cx="44198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anti SC" panose="02010600040101010101"/>
              </a:rPr>
              <a:t>10. </a:t>
            </a:r>
            <a:r>
              <a:rPr lang="zh-CN" altLang="en-US" sz="44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anti SC" panose="02010600040101010101"/>
              </a:rPr>
              <a:t>要受惠者付费</a:t>
            </a:r>
            <a:endParaRPr lang="en-GB" sz="4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8600" y="2633189"/>
            <a:ext cx="56541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团队资源，伙伴合作，下级复制</a:t>
            </a:r>
            <a:endParaRPr lang="zh-CN" altLang="en-US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8599" y="3440176"/>
            <a:ext cx="63401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ctr"/>
            <a:r>
              <a:rPr lang="zh-CN" altLang="en-US" sz="3200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Yuanti SC" panose="02010600040101010101"/>
              </a:rPr>
              <a:t>受惠者就该付费，付费了就得受惠</a:t>
            </a:r>
            <a:endParaRPr lang="zh-CN" altLang="en-US" sz="3200" dirty="0"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1942938"/>
            <a:ext cx="9144000" cy="37240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dirty="0">
                <a:ln w="0">
                  <a:noFill/>
                </a:ln>
                <a:effectLst>
                  <a:glow rad="2286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严谨立身</a:t>
            </a:r>
            <a:endParaRPr lang="en-US" altLang="zh-CN" sz="7200" b="1" dirty="0">
              <a:ln w="0">
                <a:noFill/>
              </a:ln>
              <a:effectLst>
                <a:glow rad="228600">
                  <a:schemeClr val="bg1">
                    <a:lumMod val="65000"/>
                    <a:lumOff val="3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  <a:p>
            <a:pPr algn="ctr"/>
            <a:endParaRPr lang="en-US" altLang="zh-CN" sz="1000" b="1" dirty="0">
              <a:ln w="0">
                <a:noFill/>
              </a:ln>
              <a:effectLst>
                <a:glow rad="228600">
                  <a:schemeClr val="bg1">
                    <a:lumMod val="65000"/>
                    <a:lumOff val="3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  <a:p>
            <a:pPr algn="ctr"/>
            <a:r>
              <a:rPr lang="zh-CN" altLang="en-US" sz="7200" b="1" dirty="0">
                <a:ln w="0">
                  <a:noFill/>
                </a:ln>
                <a:effectLst>
                  <a:glow rad="2286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秉公理事</a:t>
            </a:r>
            <a:endParaRPr lang="en-US" altLang="zh-CN" sz="7200" b="1" dirty="0">
              <a:ln w="0">
                <a:noFill/>
              </a:ln>
              <a:effectLst>
                <a:glow rad="228600">
                  <a:schemeClr val="bg1">
                    <a:lumMod val="65000"/>
                    <a:lumOff val="3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  <a:p>
            <a:pPr algn="ctr"/>
            <a:endParaRPr lang="en-US" altLang="zh-CN" sz="1000" b="1" dirty="0">
              <a:ln w="0">
                <a:noFill/>
              </a:ln>
              <a:effectLst>
                <a:glow rad="228600">
                  <a:schemeClr val="bg1">
                    <a:lumMod val="65000"/>
                    <a:lumOff val="3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  <a:p>
            <a:pPr algn="ctr"/>
            <a:r>
              <a:rPr lang="zh-CN" altLang="en-US" sz="7200" b="1" dirty="0">
                <a:ln w="0">
                  <a:noFill/>
                </a:ln>
                <a:effectLst>
                  <a:glow rad="2286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宽容待人</a:t>
            </a:r>
            <a:endParaRPr lang="en-US" sz="7200" b="1" dirty="0">
              <a:ln w="0">
                <a:noFill/>
              </a:ln>
              <a:effectLst>
                <a:glow rad="228600">
                  <a:schemeClr val="bg1">
                    <a:lumMod val="65000"/>
                    <a:lumOff val="3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516800" y="567387"/>
            <a:ext cx="12192000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zh-CN" altLang="en-US" sz="6600" b="1" u="sng" dirty="0">
                <a:ln w="0">
                  <a:noFill/>
                </a:ln>
                <a:solidFill>
                  <a:srgbClr val="FFFF00"/>
                </a:solidFill>
                <a:latin typeface="Yuanti SC" panose="02010600040101010101"/>
              </a:rPr>
              <a:t>团队守则的精神与共识</a:t>
            </a:r>
            <a:endParaRPr lang="en-US" sz="6600" b="1" u="sng" dirty="0">
              <a:ln w="0">
                <a:noFill/>
              </a:ln>
              <a:solidFill>
                <a:srgbClr val="FFFF00"/>
              </a:solidFill>
              <a:latin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156518" y="1310547"/>
            <a:ext cx="5330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1.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勿削价竞售或惠顾削价竞售者</a:t>
            </a:r>
          </a:p>
        </p:txBody>
      </p:sp>
      <p:sp>
        <p:nvSpPr>
          <p:cNvPr id="5" name="Rectangle 4"/>
          <p:cNvSpPr/>
          <p:nvPr/>
        </p:nvSpPr>
        <p:spPr>
          <a:xfrm>
            <a:off x="156518" y="1833767"/>
            <a:ext cx="3972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2.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勿蓄意抢线或抢业绩</a:t>
            </a:r>
          </a:p>
        </p:txBody>
      </p:sp>
      <p:sp>
        <p:nvSpPr>
          <p:cNvPr id="7" name="Rectangle 6"/>
          <p:cNvSpPr/>
          <p:nvPr/>
        </p:nvSpPr>
        <p:spPr>
          <a:xfrm>
            <a:off x="156518" y="2351029"/>
            <a:ext cx="4692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3.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勿将负面讯息往下往旁传</a:t>
            </a:r>
          </a:p>
        </p:txBody>
      </p:sp>
      <p:sp>
        <p:nvSpPr>
          <p:cNvPr id="8" name="Rectangle 7"/>
          <p:cNvSpPr/>
          <p:nvPr/>
        </p:nvSpPr>
        <p:spPr>
          <a:xfrm>
            <a:off x="156518" y="2868291"/>
            <a:ext cx="6130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4.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勿私下向伙伴推销其他产品或服务</a:t>
            </a:r>
            <a:endParaRPr lang="en-GB" sz="2800" b="1" dirty="0">
              <a:ln w="635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6518" y="3391685"/>
            <a:ext cx="2529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5.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勿金钱借贷</a:t>
            </a:r>
            <a:endParaRPr lang="en-GB" sz="2800" b="1" dirty="0">
              <a:ln w="635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2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2"/>
          <p:cNvSpPr/>
          <p:nvPr/>
        </p:nvSpPr>
        <p:spPr>
          <a:xfrm>
            <a:off x="244156" y="2651275"/>
            <a:ext cx="2896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8.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遵守公司规则</a:t>
            </a:r>
          </a:p>
        </p:txBody>
      </p:sp>
      <p:sp>
        <p:nvSpPr>
          <p:cNvPr id="6" name="Rectangle 5"/>
          <p:cNvSpPr/>
          <p:nvPr/>
        </p:nvSpPr>
        <p:spPr>
          <a:xfrm>
            <a:off x="249983" y="1602634"/>
            <a:ext cx="4322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6.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勿产生不正常男女关系</a:t>
            </a:r>
          </a:p>
        </p:txBody>
      </p:sp>
      <p:sp>
        <p:nvSpPr>
          <p:cNvPr id="9" name="Rectangle 8"/>
          <p:cNvSpPr/>
          <p:nvPr/>
        </p:nvSpPr>
        <p:spPr>
          <a:xfrm>
            <a:off x="254793" y="3667225"/>
            <a:ext cx="28408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10.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要受惠者付费</a:t>
            </a:r>
            <a:endParaRPr lang="en-GB" sz="2800" b="1" dirty="0">
              <a:ln w="635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4156" y="3144005"/>
            <a:ext cx="5399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9.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尊重团队伦理，维护环境和谐</a:t>
            </a:r>
            <a:endParaRPr lang="en-GB" sz="2800" b="1" dirty="0">
              <a:ln w="635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4793" y="2125854"/>
            <a:ext cx="4317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altLang="zh-CN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  7. </a:t>
            </a:r>
            <a:r>
              <a:rPr lang="zh-CN" altLang="en-US" sz="2800" b="1" dirty="0">
                <a:ln w="6350">
                  <a:solidFill>
                    <a:schemeClr val="tx1">
                      <a:lumMod val="9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要捍卫团队利益和资源</a:t>
            </a:r>
            <a:endParaRPr lang="en-GB" altLang="zh-CN" sz="2800" b="1" dirty="0">
              <a:ln w="6350">
                <a:solidFill>
                  <a:schemeClr val="tx1">
                    <a:lumMod val="9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357379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3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Rectangle 14"/>
          <p:cNvSpPr/>
          <p:nvPr/>
        </p:nvSpPr>
        <p:spPr>
          <a:xfrm>
            <a:off x="640549" y="1837224"/>
            <a:ext cx="629943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4400" b="1" dirty="0">
                <a:ln w="0">
                  <a:noFill/>
                </a:ln>
                <a:solidFill>
                  <a:srgbClr val="FFFF00"/>
                </a:solidFill>
                <a:effectLst>
                  <a:glow rad="101600">
                    <a:schemeClr val="bg1">
                      <a:lumMod val="65000"/>
                      <a:lumOff val="3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团队守则的精神与共识：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549" y="2659559"/>
            <a:ext cx="828783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 w="0">
                  <a:noFill/>
                </a:ln>
                <a:solidFill>
                  <a:srgbClr val="FFFF00"/>
                </a:solidFill>
                <a:effectLst>
                  <a:glow rad="101600">
                    <a:schemeClr val="bg1">
                      <a:lumMod val="65000"/>
                      <a:lumOff val="3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/>
              </a:rPr>
              <a:t>严谨立身   秉公理事   宽容待人</a:t>
            </a:r>
            <a:endParaRPr lang="en-US" sz="4400" b="1" dirty="0">
              <a:ln w="0">
                <a:noFill/>
              </a:ln>
              <a:solidFill>
                <a:srgbClr val="FFFF00"/>
              </a:solidFill>
              <a:effectLst>
                <a:glow rad="101600">
                  <a:schemeClr val="bg1">
                    <a:lumMod val="65000"/>
                    <a:lumOff val="35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6518" y="0"/>
            <a:ext cx="7129745" cy="11079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altLang="zh-CN" sz="6600" b="1" spc="50" dirty="0" err="1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iTeam</a:t>
            </a:r>
            <a:r>
              <a:rPr lang="en-US" altLang="zh-CN" sz="32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 </a:t>
            </a:r>
            <a:r>
              <a:rPr lang="zh-CN" altLang="en-US" sz="5400" b="1" spc="50" dirty="0">
                <a:ln w="9525" cmpd="sng">
                  <a:noFill/>
                  <a:prstDash val="solid"/>
                </a:ln>
                <a:solidFill>
                  <a:srgbClr val="FFFF00"/>
                </a:solidFill>
                <a:ea typeface="Yuanti SC" panose="02010600040101010101"/>
              </a:rPr>
              <a:t>团队家规：</a:t>
            </a:r>
            <a:endParaRPr lang="en-US" sz="5400" b="1" spc="50" dirty="0">
              <a:ln w="9525" cmpd="sng">
                <a:noFill/>
                <a:prstDash val="solid"/>
              </a:ln>
              <a:solidFill>
                <a:srgbClr val="FFFF00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225013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766</Words>
  <Application>Microsoft Macintosh PowerPoint</Application>
  <PresentationFormat>On-screen Show (4:3)</PresentationFormat>
  <Paragraphs>105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等线</vt:lpstr>
      <vt:lpstr>华文细黑</vt:lpstr>
      <vt:lpstr>Yuanti SC</vt:lpstr>
      <vt:lpstr>Yuanti TC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Jeray Koh</cp:lastModifiedBy>
  <cp:revision>111</cp:revision>
  <dcterms:created xsi:type="dcterms:W3CDTF">2019-08-02T05:56:00Z</dcterms:created>
  <dcterms:modified xsi:type="dcterms:W3CDTF">2021-03-25T04:47:51Z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