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4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3" r:id="rId15"/>
    <p:sldId id="292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10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B38BA-F0F3-4CD0-AF95-9C22B9EB390B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359C1-114F-4B33-843D-71ED4881AF7B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E3363-703D-4568-AE68-9F6E0B8A9BD5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EEA24-F8FA-4861-B343-BA4061CEFF81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389380" y="2028190"/>
            <a:ext cx="8112125" cy="132207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8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成</a:t>
            </a:r>
            <a:r>
              <a:rPr lang="zh-CN" altLang="en-US" sz="8000" b="1" spc="900" dirty="0" smtClean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功法则（上）</a:t>
            </a:r>
            <a:endParaRPr lang="en-US" altLang="zh-CN" sz="54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720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1</a:t>
            </a:r>
            <a:r>
              <a:rPr lang="en-US" altLang="zh-CN" sz="60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卓越法则</a:t>
            </a:r>
            <a:endParaRPr lang="zh-CN" altLang="en-US" sz="7200" b="1" i="1">
              <a:solidFill>
                <a:srgbClr val="FFFF00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894013" y="1612900"/>
            <a:ext cx="551815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成为全面的赢家</a:t>
            </a:r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:</a:t>
            </a:r>
            <a:endParaRPr lang="en-US" altLang="zh-CN" sz="4000" b="1" i="1">
              <a:solidFill>
                <a:schemeClr val="bg1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-</a:t>
            </a:r>
            <a:r>
              <a:rPr lang="zh-CN" altLang="en-US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事业</a:t>
            </a:r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,</a:t>
            </a:r>
            <a:r>
              <a:rPr lang="zh-CN" altLang="en-US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人际</a:t>
            </a:r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,</a:t>
            </a:r>
            <a:r>
              <a:rPr lang="zh-CN" altLang="en-US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生活</a:t>
            </a:r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,</a:t>
            </a:r>
            <a:r>
              <a:rPr lang="zh-CN" altLang="en-US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财务</a:t>
            </a:r>
            <a:r>
              <a:rPr lang="en-US" altLang="zh-CN" sz="40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.</a:t>
            </a:r>
            <a:endParaRPr lang="en-US" altLang="zh-CN" sz="4000" b="1" i="1">
              <a:solidFill>
                <a:schemeClr val="bg1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843213" y="3192463"/>
            <a:ext cx="5049780" cy="1754326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</a:ln>
          <a:effectLst/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关键</a:t>
            </a:r>
            <a:r>
              <a:rPr lang="en-US" altLang="zh-CN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:</a:t>
            </a:r>
            <a:r>
              <a:rPr lang="zh-CN" altLang="en-US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个人心理素质要强</a:t>
            </a:r>
            <a:endParaRPr lang="zh-CN" altLang="en-US" sz="3600" b="1" dirty="0">
              <a:solidFill>
                <a:srgbClr val="FFFFCC"/>
              </a:solidFill>
              <a:latin typeface="文鼎粗圆简" pitchFamily="49" charset="-122"/>
              <a:ea typeface="文鼎粗圆简" pitchFamily="49" charset="-122"/>
            </a:endParaRPr>
          </a:p>
          <a:p>
            <a:r>
              <a:rPr lang="en-US" altLang="zh-CN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1)</a:t>
            </a:r>
            <a:r>
              <a:rPr lang="zh-CN" altLang="en-US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企图心</a:t>
            </a:r>
            <a:endParaRPr lang="zh-CN" altLang="en-US" sz="3600" b="1" dirty="0">
              <a:solidFill>
                <a:srgbClr val="FFFFCC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en-US" altLang="zh-CN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2)</a:t>
            </a:r>
            <a:r>
              <a:rPr lang="zh-CN" altLang="en-US" sz="3600" b="1" dirty="0">
                <a:solidFill>
                  <a:srgbClr val="FFFFCC"/>
                </a:solidFill>
                <a:latin typeface="文鼎粗圆简" pitchFamily="49" charset="-122"/>
                <a:ea typeface="文鼎粗圆简" pitchFamily="49" charset="-122"/>
              </a:rPr>
              <a:t>抗压性</a:t>
            </a:r>
            <a:endParaRPr lang="zh-CN" altLang="en-US" sz="3600" b="1" dirty="0">
              <a:solidFill>
                <a:srgbClr val="FFFFCC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205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720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2</a:t>
            </a:r>
            <a:r>
              <a:rPr lang="en-US" altLang="zh-CN" sz="60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相信法则</a:t>
            </a:r>
            <a:endParaRPr lang="zh-CN" altLang="en-US" sz="7200" b="1" i="1">
              <a:solidFill>
                <a:srgbClr val="FFFF00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894013" y="1563688"/>
            <a:ext cx="5451475" cy="1200150"/>
          </a:xfrm>
          <a:prstGeom prst="rect">
            <a:avLst/>
          </a:prstGeom>
          <a:solidFill>
            <a:srgbClr val="000000">
              <a:alpha val="30196"/>
            </a:srgbClr>
          </a:solidFill>
          <a:ln w="9525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6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百份之一百的相信是</a:t>
            </a:r>
            <a:endParaRPr lang="zh-CN" altLang="en-US" sz="3600" b="1" i="1">
              <a:solidFill>
                <a:schemeClr val="bg1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zh-CN" altLang="en-US" sz="36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      世界上最大的力量</a:t>
            </a:r>
            <a:r>
              <a:rPr lang="en-US" altLang="zh-CN" sz="3600" b="1" i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!</a:t>
            </a:r>
            <a:endParaRPr lang="en-US" altLang="zh-CN" sz="3600" b="1" i="1">
              <a:solidFill>
                <a:schemeClr val="bg1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901950" y="2886075"/>
            <a:ext cx="2479675" cy="650875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FF99"/>
                </a:solidFill>
                <a:latin typeface="文鼎粗圆简" pitchFamily="49" charset="-122"/>
                <a:ea typeface="文鼎粗圆简" pitchFamily="49" charset="-122"/>
              </a:rPr>
              <a:t> </a:t>
            </a:r>
            <a:r>
              <a:rPr lang="zh-CN" altLang="en-US" sz="3600" b="1">
                <a:solidFill>
                  <a:srgbClr val="FFFF99"/>
                </a:solidFill>
                <a:latin typeface="文鼎粗圆简" pitchFamily="49" charset="-122"/>
                <a:ea typeface="文鼎粗圆简" pitchFamily="49" charset="-122"/>
              </a:rPr>
              <a:t>预期理论 </a:t>
            </a:r>
            <a:endParaRPr lang="zh-CN" altLang="en-US" sz="3600" b="1">
              <a:solidFill>
                <a:srgbClr val="FFFF99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789238" y="3560763"/>
            <a:ext cx="6026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40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为什么别人可以快速成功</a:t>
            </a:r>
            <a:r>
              <a:rPr lang="en-US" altLang="zh-CN" sz="40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?</a:t>
            </a:r>
            <a:endParaRPr lang="en-US" altLang="zh-CN" sz="4000" b="1" i="1">
              <a:solidFill>
                <a:schemeClr val="bg1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2843213" y="4278313"/>
            <a:ext cx="5554662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因为</a:t>
            </a:r>
            <a:r>
              <a:rPr lang="en-US" altLang="zh-CN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:</a:t>
            </a:r>
            <a:r>
              <a:rPr lang="en-US" altLang="zh-CN" sz="32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 </a:t>
            </a:r>
            <a:r>
              <a:rPr lang="zh-CN" altLang="en-US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相信</a:t>
            </a:r>
            <a:r>
              <a:rPr lang="zh-CN" altLang="en-US" sz="3200" b="1">
                <a:solidFill>
                  <a:srgbClr val="CCFFCC"/>
                </a:solidFill>
                <a:latin typeface="文鼎粗圆简" pitchFamily="49" charset="-122"/>
                <a:ea typeface="文鼎粗圆简" pitchFamily="49" charset="-122"/>
              </a:rPr>
              <a:t>倍增</a:t>
            </a:r>
            <a:endParaRPr lang="zh-CN" altLang="en-US" sz="3200" b="1">
              <a:solidFill>
                <a:srgbClr val="CCFFCC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          </a:t>
            </a:r>
            <a:r>
              <a:rPr lang="zh-CN" altLang="en-US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相信</a:t>
            </a:r>
            <a:r>
              <a:rPr lang="zh-CN" altLang="en-US" sz="3200" b="1">
                <a:solidFill>
                  <a:srgbClr val="CCFFCC"/>
                </a:solidFill>
                <a:latin typeface="文鼎粗圆简" pitchFamily="49" charset="-122"/>
                <a:ea typeface="文鼎粗圆简" pitchFamily="49" charset="-122"/>
              </a:rPr>
              <a:t>自己</a:t>
            </a:r>
            <a:endParaRPr lang="zh-CN" altLang="en-US" sz="3200" b="1">
              <a:solidFill>
                <a:srgbClr val="CCFFCC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              </a:t>
            </a:r>
            <a:r>
              <a:rPr lang="zh-CN" altLang="en-US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相信</a:t>
            </a:r>
            <a:r>
              <a:rPr lang="zh-CN" altLang="en-US" sz="3200" b="1">
                <a:solidFill>
                  <a:srgbClr val="CCFFCC"/>
                </a:solidFill>
                <a:latin typeface="文鼎粗圆简" pitchFamily="49" charset="-122"/>
                <a:ea typeface="文鼎粗圆简" pitchFamily="49" charset="-122"/>
              </a:rPr>
              <a:t>上级</a:t>
            </a:r>
            <a:endParaRPr lang="zh-CN" altLang="en-US" sz="3200" b="1">
              <a:solidFill>
                <a:srgbClr val="CCFFCC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文鼎粗圆简" pitchFamily="49" charset="-122"/>
                <a:ea typeface="文鼎粗圆简" pitchFamily="49" charset="-122"/>
              </a:rPr>
              <a:t>                  </a:t>
            </a:r>
            <a:r>
              <a:rPr lang="zh-CN" altLang="en-US" sz="3200" b="1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相信</a:t>
            </a:r>
            <a:r>
              <a:rPr lang="zh-CN" altLang="en-US" sz="3200" b="1">
                <a:solidFill>
                  <a:srgbClr val="CCFFCC"/>
                </a:solidFill>
                <a:latin typeface="文鼎粗圆简" pitchFamily="49" charset="-122"/>
                <a:ea typeface="文鼎粗圆简" pitchFamily="49" charset="-122"/>
              </a:rPr>
              <a:t>团队</a:t>
            </a:r>
            <a:endParaRPr lang="zh-CN" altLang="en-US" sz="3200" b="1" i="1">
              <a:solidFill>
                <a:srgbClr val="CCFFCC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1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 animBg="1"/>
      <p:bldP spid="4101" grpId="0" animBg="1"/>
      <p:bldP spid="4102" grpId="0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720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3</a:t>
            </a:r>
            <a:r>
              <a:rPr lang="en-US" altLang="zh-CN" sz="60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热爱法则</a:t>
            </a:r>
            <a:endParaRPr lang="zh-CN" altLang="en-US" sz="7200" b="1" i="1">
              <a:solidFill>
                <a:srgbClr val="FFFF00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894013" y="1700213"/>
            <a:ext cx="5908675" cy="650875"/>
          </a:xfrm>
          <a:prstGeom prst="rect">
            <a:avLst/>
          </a:prstGeom>
          <a:solidFill>
            <a:srgbClr val="000000">
              <a:alpha val="30196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600" b="1" i="1">
                <a:solidFill>
                  <a:srgbClr val="FFFF99"/>
                </a:solidFill>
                <a:latin typeface="文鼎粗圆简" pitchFamily="49" charset="-122"/>
                <a:ea typeface="文鼎粗圆简" pitchFamily="49" charset="-122"/>
              </a:rPr>
              <a:t>主动的分享来自狂热的爱上</a:t>
            </a:r>
            <a:r>
              <a:rPr lang="en-US" altLang="zh-CN" sz="3600" b="1" i="1">
                <a:solidFill>
                  <a:srgbClr val="FFFF99"/>
                </a:solidFill>
                <a:latin typeface="文鼎粗圆简" pitchFamily="49" charset="-122"/>
                <a:ea typeface="文鼎粗圆简" pitchFamily="49" charset="-122"/>
              </a:rPr>
              <a:t>!</a:t>
            </a:r>
            <a:endParaRPr lang="en-US" altLang="zh-CN" sz="3600" b="1" i="1">
              <a:solidFill>
                <a:srgbClr val="FFFF99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911475" y="2636838"/>
            <a:ext cx="5282215" cy="293926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3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Yuanti SC"/>
                <a:ea typeface="文鼎粗圆简" pitchFamily="49" charset="-122"/>
              </a:rPr>
              <a:t>了解</a:t>
            </a:r>
            <a:r>
              <a:rPr lang="zh-CN" altLang="en-US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Yuanti SC"/>
                <a:ea typeface="文鼎粗圆简" pitchFamily="49" charset="-122"/>
              </a:rPr>
              <a:t> </a:t>
            </a:r>
            <a:r>
              <a:rPr lang="en-US" altLang="zh-CN" sz="3600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Yuanti SC"/>
                <a:ea typeface="文鼎粗圆简" pitchFamily="49" charset="-122"/>
              </a:rPr>
              <a:t>iTeam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Yuanti SC"/>
                <a:ea typeface="文鼎粗圆简" pitchFamily="49" charset="-122"/>
              </a:rPr>
              <a:t> </a:t>
            </a: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文鼎粗圆简" pitchFamily="49" charset="-122"/>
                <a:ea typeface="文鼎粗圆简" pitchFamily="49" charset="-122"/>
              </a:rPr>
              <a:t>:</a:t>
            </a:r>
            <a:endParaRPr lang="en-US" altLang="zh-CN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文鼎粗圆简" pitchFamily="49" charset="-122"/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1</a:t>
            </a:r>
            <a:r>
              <a:rPr lang="en-US" altLang="zh-CN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推广营养免疫学</a:t>
            </a:r>
            <a:endParaRPr lang="zh-CN" altLang="en-US" sz="3600" b="1" dirty="0">
              <a:solidFill>
                <a:srgbClr val="CCFFFF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2)</a:t>
            </a:r>
            <a:r>
              <a:rPr lang="zh-CN" altLang="en-US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助</a:t>
            </a:r>
            <a:r>
              <a:rPr lang="zh-CN" altLang="en-US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人助己，美梦成真</a:t>
            </a:r>
            <a:endParaRPr lang="zh-CN" altLang="en-US" sz="3600" b="1" dirty="0">
              <a:solidFill>
                <a:srgbClr val="CCFFFF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3</a:t>
            </a:r>
            <a:r>
              <a:rPr lang="en-US" altLang="zh-CN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倍</a:t>
            </a:r>
            <a:r>
              <a:rPr lang="zh-CN" altLang="en-US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增的效</a:t>
            </a:r>
            <a:r>
              <a:rPr lang="zh-CN" altLang="en-US" sz="3600" b="1" dirty="0" smtClean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应是建造管道</a:t>
            </a:r>
            <a:endParaRPr lang="zh-CN" altLang="en-US" sz="3600" b="1" dirty="0">
              <a:solidFill>
                <a:srgbClr val="CCFFFF"/>
              </a:solidFill>
              <a:latin typeface="文鼎粗圆简" pitchFamily="49" charset="-122"/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4)</a:t>
            </a:r>
            <a:r>
              <a:rPr lang="zh-CN" altLang="en-US" sz="3600" b="1" dirty="0">
                <a:solidFill>
                  <a:srgbClr val="CCFFFF"/>
                </a:solidFill>
                <a:latin typeface="文鼎粗圆简" pitchFamily="49" charset="-122"/>
                <a:ea typeface="文鼎粗圆简" pitchFamily="49" charset="-122"/>
              </a:rPr>
              <a:t>合作代替斗争</a:t>
            </a:r>
            <a:endParaRPr lang="zh-CN" altLang="en-US" sz="3600" b="1" dirty="0">
              <a:solidFill>
                <a:srgbClr val="CCFFFF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animBg="1"/>
      <p:bldP spid="51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720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4</a:t>
            </a:r>
            <a:r>
              <a:rPr lang="en-US" altLang="zh-CN" sz="60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改变法则</a:t>
            </a:r>
            <a:endParaRPr lang="zh-CN" altLang="en-US" sz="7200" b="1" i="1">
              <a:solidFill>
                <a:srgbClr val="FFFF00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463800" y="1709738"/>
            <a:ext cx="6696075" cy="144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倍增事业的成功率是</a:t>
            </a:r>
            <a:r>
              <a:rPr lang="en-US" altLang="zh-CN" sz="44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100%,</a:t>
            </a:r>
            <a:endParaRPr lang="en-US" altLang="zh-CN" sz="4400" b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但是有两种人不能成功</a:t>
            </a:r>
            <a:r>
              <a:rPr lang="en-US" altLang="zh-CN" sz="44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:</a:t>
            </a:r>
            <a:endParaRPr lang="en-US" altLang="zh-CN" sz="44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2619375" y="3319463"/>
            <a:ext cx="65754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1)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不愿意改变</a:t>
            </a:r>
            <a:endParaRPr lang="zh-CN" altLang="en-US" sz="4000" b="1">
              <a:solidFill>
                <a:schemeClr val="bg1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ie.</a:t>
            </a:r>
            <a:r>
              <a:rPr lang="zh-CN" altLang="en-US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运用传统的方式做倍增事业</a:t>
            </a:r>
            <a:endParaRPr lang="zh-CN" altLang="en-US" b="1" i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627313" y="4652963"/>
            <a:ext cx="4516437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2)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改变速度太慢</a:t>
            </a:r>
            <a:endParaRPr lang="zh-CN" altLang="en-US" sz="4000" b="1">
              <a:solidFill>
                <a:schemeClr val="bg1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 </a:t>
            </a:r>
            <a:r>
              <a:rPr lang="zh-CN" altLang="en-US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我们是下级的标竿</a:t>
            </a:r>
            <a:endParaRPr lang="zh-CN" altLang="en-US" b="1" i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720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4</a:t>
            </a:r>
            <a:r>
              <a:rPr lang="en-US" altLang="zh-CN" sz="60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文鼎粗圆简" pitchFamily="49" charset="-122"/>
                <a:ea typeface="文鼎粗圆简" pitchFamily="49" charset="-122"/>
              </a:rPr>
              <a:t>改变法则</a:t>
            </a:r>
            <a:endParaRPr lang="zh-CN" altLang="en-US" sz="7200" b="1" i="1">
              <a:solidFill>
                <a:srgbClr val="FFFF00"/>
              </a:solidFill>
              <a:latin typeface="文鼎粗圆简" pitchFamily="49" charset="-122"/>
              <a:ea typeface="文鼎粗圆简" pitchFamily="49" charset="-122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484438" y="1679575"/>
            <a:ext cx="6405562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人类的习惯</a:t>
            </a:r>
            <a:endParaRPr lang="zh-CN" altLang="en-US" sz="4000" b="1" i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0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不是无法改变</a:t>
            </a:r>
            <a:r>
              <a:rPr lang="en-US" altLang="zh-CN" sz="40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endParaRPr lang="en-US" altLang="zh-CN" sz="4000" b="1" i="1">
              <a:solidFill>
                <a:srgbClr val="FF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而是没有</a:t>
            </a:r>
            <a:endParaRPr lang="zh-CN" altLang="en-US" sz="4000" b="1" i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7200" b="1" i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意愿</a:t>
            </a:r>
            <a:r>
              <a:rPr lang="zh-CN" altLang="en-US" sz="48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与</a:t>
            </a:r>
            <a:r>
              <a:rPr lang="zh-CN" altLang="en-US" sz="7200" b="1" i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决心</a:t>
            </a:r>
            <a:r>
              <a:rPr lang="zh-CN" altLang="en-US" sz="44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改变</a:t>
            </a:r>
            <a:r>
              <a:rPr lang="en-US" altLang="zh-CN" sz="44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 </a:t>
            </a:r>
            <a:endParaRPr lang="en-US" altLang="zh-CN" sz="44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516188" y="4941888"/>
            <a:ext cx="6159500" cy="1200150"/>
          </a:xfrm>
          <a:prstGeom prst="rect">
            <a:avLst/>
          </a:prstGeom>
          <a:noFill/>
          <a:ln w="9525">
            <a:solidFill>
              <a:srgbClr val="FFFF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失败者选择 旧有生活的习惯</a:t>
            </a:r>
            <a:r>
              <a:rPr lang="en-US" altLang="zh-CN" sz="3600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endParaRPr lang="en-US" altLang="zh-CN" sz="3600" b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成功者选择 改变之后的成功</a:t>
            </a:r>
            <a:r>
              <a:rPr lang="en-US" altLang="zh-CN" sz="36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endParaRPr lang="en-US" altLang="zh-CN" sz="3600" b="1" i="1">
              <a:solidFill>
                <a:srgbClr val="FF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847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5</a:t>
            </a:r>
            <a:r>
              <a:rPr lang="en-US" altLang="zh-CN" sz="60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磁场法则</a:t>
            </a:r>
            <a:endParaRPr lang="zh-CN" altLang="en-US" sz="7200" b="1" i="1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339975" y="1533525"/>
            <a:ext cx="61214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1)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以戒为制度</a:t>
            </a:r>
            <a:r>
              <a:rPr lang="en-US" altLang="zh-CN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(</a:t>
            </a:r>
            <a:r>
              <a:rPr lang="zh-CN" altLang="en-US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游戏规则</a:t>
            </a:r>
            <a:r>
              <a:rPr lang="en-US" altLang="zh-CN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endParaRPr lang="en-US" altLang="zh-CN" b="1">
              <a:solidFill>
                <a:srgbClr val="FFFF66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例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: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不抢线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不削价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不金钱借贷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,…</a:t>
            </a:r>
            <a:endParaRPr lang="en-US" altLang="zh-CN" sz="2800" b="1" i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368550" y="2852738"/>
            <a:ext cx="6570663" cy="157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2)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用爱来管理</a:t>
            </a:r>
            <a:r>
              <a:rPr lang="en-US" altLang="zh-CN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(</a:t>
            </a:r>
            <a:r>
              <a:rPr lang="zh-CN" altLang="en-US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倍增事业的特性</a:t>
            </a:r>
            <a:r>
              <a:rPr lang="en-US" altLang="zh-CN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endParaRPr lang="en-US" altLang="zh-CN" b="1">
              <a:solidFill>
                <a:srgbClr val="FFFF66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sz="8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用感情联络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用真心协助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.</a:t>
            </a:r>
            <a:endParaRPr lang="en-US" altLang="zh-CN" sz="2800" b="1" i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人都是</a:t>
            </a:r>
            <a:r>
              <a:rPr lang="zh-CN" altLang="en-US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自发性</a:t>
            </a:r>
            <a:r>
              <a:rPr lang="zh-CN" altLang="en-US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与</a:t>
            </a:r>
            <a:r>
              <a:rPr lang="zh-CN" altLang="en-US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自我管理</a:t>
            </a:r>
            <a:r>
              <a:rPr lang="zh-CN" altLang="en-US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的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.</a:t>
            </a:r>
            <a:endParaRPr lang="en-US" altLang="zh-CN" sz="2800" b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413000" y="4581525"/>
            <a:ext cx="6751638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3)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以境影响人</a:t>
            </a:r>
            <a:r>
              <a:rPr lang="en-US" altLang="zh-CN" sz="3000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(</a:t>
            </a:r>
            <a:r>
              <a:rPr lang="zh-CN" altLang="en-US" sz="3000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倍增的威力根源</a:t>
            </a:r>
            <a:r>
              <a:rPr lang="en-US" altLang="zh-CN" sz="3000" b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endParaRPr lang="en-US" altLang="zh-CN" sz="3000" b="1">
              <a:solidFill>
                <a:srgbClr val="FFFF66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sz="8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环境可以潜移默化的改变一个人</a:t>
            </a:r>
            <a:endParaRPr lang="zh-CN" altLang="en-US" sz="2800" b="1" i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zh-CN" altLang="en-US" sz="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 </a:t>
            </a:r>
            <a:r>
              <a:rPr lang="zh-CN" altLang="en-US" sz="2800" b="1" i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让自己与下级都成为组织的一份子</a:t>
            </a:r>
            <a:endParaRPr lang="zh-CN" altLang="en-US" sz="2800" b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8197" grpId="0"/>
      <p:bldP spid="81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847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5</a:t>
            </a:r>
            <a:r>
              <a:rPr lang="en-US" altLang="zh-CN" sz="60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磁场法则</a:t>
            </a:r>
            <a:endParaRPr lang="zh-CN" altLang="en-US" sz="7200" b="1" i="1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411413" y="1557338"/>
            <a:ext cx="6267450" cy="1200150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CC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会场</a:t>
            </a:r>
            <a:r>
              <a:rPr lang="zh-CN" altLang="en-US" sz="1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是</a:t>
            </a:r>
            <a:r>
              <a:rPr lang="zh-CN" altLang="en-US" sz="1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激励伙伴</a:t>
            </a:r>
            <a:r>
              <a:rPr lang="en-US" altLang="zh-CN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endParaRPr lang="en-US" altLang="zh-CN" sz="3600" b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    </a:t>
            </a:r>
            <a:r>
              <a:rPr lang="zh-CN" altLang="en-US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疗伤止痛</a:t>
            </a:r>
            <a:r>
              <a:rPr lang="zh-CN" altLang="en-US" sz="1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最佳的地方</a:t>
            </a:r>
            <a:r>
              <a:rPr lang="en-US" altLang="zh-CN" sz="36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.</a:t>
            </a:r>
            <a:endParaRPr lang="en-US" altLang="zh-CN" sz="3000" b="1" i="1">
              <a:solidFill>
                <a:srgbClr val="CC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484438" y="2876550"/>
            <a:ext cx="6313487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8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离开会场 </a:t>
            </a:r>
            <a:r>
              <a:rPr lang="en-US" altLang="zh-CN" sz="48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</a:t>
            </a:r>
            <a:endParaRPr lang="en-US" altLang="zh-CN" sz="4800" b="1">
              <a:solidFill>
                <a:srgbClr val="FF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80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</a:t>
            </a:r>
            <a:r>
              <a:rPr lang="zh-CN" altLang="en-US" sz="8000" b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阵亡的开始</a:t>
            </a:r>
            <a:endParaRPr lang="zh-CN" altLang="en-US" sz="8000" b="1">
              <a:solidFill>
                <a:srgbClr val="FF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3419475" y="5157788"/>
            <a:ext cx="5270500" cy="1076325"/>
          </a:xfrm>
          <a:prstGeom prst="rect">
            <a:avLst/>
          </a:prstGeom>
          <a:noFill/>
          <a:ln w="9525">
            <a:solidFill>
              <a:srgbClr val="CCFF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成功者</a:t>
            </a:r>
            <a:r>
              <a:rPr lang="zh-CN" altLang="en-US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非万不得已</a:t>
            </a:r>
            <a:r>
              <a:rPr lang="en-US" altLang="zh-CN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en-US" altLang="zh-CN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绝不</a:t>
            </a:r>
            <a:r>
              <a:rPr lang="zh-CN" altLang="en-US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b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缺席</a:t>
            </a:r>
            <a:r>
              <a:rPr lang="en-US" altLang="zh-CN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;</a:t>
            </a:r>
            <a:endParaRPr lang="en-US" altLang="zh-CN" b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失败者</a:t>
            </a:r>
            <a:r>
              <a:rPr lang="zh-CN" altLang="en-US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非万不得已</a:t>
            </a:r>
            <a:r>
              <a:rPr lang="en-US" altLang="zh-CN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en-US" altLang="zh-CN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绝不</a:t>
            </a:r>
            <a:r>
              <a:rPr lang="zh-CN" altLang="en-US" sz="8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b="1">
                <a:solidFill>
                  <a:srgbClr val="66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出席</a:t>
            </a:r>
            <a:r>
              <a:rPr lang="en-US" altLang="zh-CN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endParaRPr lang="en-US" altLang="zh-CN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 autoUpdateAnimBg="0"/>
      <p:bldP spid="92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847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6</a:t>
            </a:r>
            <a:r>
              <a:rPr lang="en-US" altLang="zh-CN" sz="60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学习法则</a:t>
            </a:r>
            <a:endParaRPr lang="zh-CN" altLang="en-US" sz="7200" b="1" i="1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894013" y="1701800"/>
            <a:ext cx="5880100" cy="1260475"/>
          </a:xfrm>
          <a:prstGeom prst="rect">
            <a:avLst/>
          </a:prstGeom>
          <a:solidFill>
            <a:schemeClr val="tx1">
              <a:alpha val="39999"/>
            </a:scheme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最快速有效的成功方法就是</a:t>
            </a:r>
            <a:endParaRPr lang="zh-CN" altLang="en-US" sz="3600" b="1" i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zh-CN" altLang="en-US" sz="4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复制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成功者的</a:t>
            </a:r>
            <a:r>
              <a:rPr lang="zh-CN" altLang="en-US" sz="36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成功经验</a:t>
            </a: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r>
              <a:rPr lang="en-US" altLang="zh-CN" sz="12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en-US" altLang="zh-CN" sz="12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268538" y="3089275"/>
            <a:ext cx="6623608" cy="320087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文鼎粗圆简" pitchFamily="49" charset="-122"/>
              </a:rPr>
              <a:t>如何有效复制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文鼎粗圆简" pitchFamily="49" charset="-122"/>
              </a:rPr>
              <a:t>: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ea typeface="文鼎粗圆简" pitchFamily="49" charset="-122"/>
              </a:rPr>
              <a:t>1) </a:t>
            </a:r>
            <a:r>
              <a:rPr lang="zh-CN" altLang="en-US" sz="3200" b="1" dirty="0">
                <a:solidFill>
                  <a:srgbClr val="CCFFFF"/>
                </a:solidFill>
                <a:ea typeface="文鼎粗圆简" pitchFamily="49" charset="-122"/>
              </a:rPr>
              <a:t>学习成功者的 </a:t>
            </a:r>
            <a:r>
              <a:rPr lang="zh-CN" altLang="en-US" sz="3600" b="1" dirty="0">
                <a:solidFill>
                  <a:srgbClr val="66FFFF"/>
                </a:solidFill>
                <a:ea typeface="文鼎粗圆简" pitchFamily="49" charset="-122"/>
              </a:rPr>
              <a:t>思考模式</a:t>
            </a:r>
            <a:endParaRPr lang="zh-CN" altLang="en-US" sz="3600" b="1" dirty="0">
              <a:solidFill>
                <a:srgbClr val="66FFFF"/>
              </a:solidFill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ea typeface="文鼎粗圆简" pitchFamily="49" charset="-122"/>
              </a:rPr>
              <a:t>2) </a:t>
            </a:r>
            <a:r>
              <a:rPr lang="zh-CN" altLang="en-US" sz="3200" b="1" dirty="0">
                <a:solidFill>
                  <a:srgbClr val="CCFFFF"/>
                </a:solidFill>
                <a:ea typeface="文鼎粗圆简" pitchFamily="49" charset="-122"/>
              </a:rPr>
              <a:t>学习成功者的 </a:t>
            </a:r>
            <a:r>
              <a:rPr lang="zh-CN" altLang="en-US" sz="3600" b="1" dirty="0">
                <a:solidFill>
                  <a:srgbClr val="66FFFF"/>
                </a:solidFill>
                <a:ea typeface="文鼎粗圆简" pitchFamily="49" charset="-122"/>
              </a:rPr>
              <a:t>成功习惯</a:t>
            </a:r>
            <a:endParaRPr lang="zh-CN" altLang="en-US" sz="3600" b="1" dirty="0">
              <a:solidFill>
                <a:srgbClr val="66FFFF"/>
              </a:solidFill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ea typeface="文鼎粗圆简" pitchFamily="49" charset="-122"/>
              </a:rPr>
              <a:t>3) </a:t>
            </a:r>
            <a:r>
              <a:rPr lang="zh-CN" altLang="en-US" sz="3200" b="1" dirty="0">
                <a:solidFill>
                  <a:srgbClr val="CCFFFF"/>
                </a:solidFill>
                <a:ea typeface="文鼎粗圆简" pitchFamily="49" charset="-122"/>
              </a:rPr>
              <a:t>学习成功者的 </a:t>
            </a:r>
            <a:r>
              <a:rPr lang="zh-CN" altLang="en-US" sz="3600" b="1" dirty="0">
                <a:solidFill>
                  <a:srgbClr val="66FFFF"/>
                </a:solidFill>
                <a:ea typeface="文鼎粗圆简" pitchFamily="49" charset="-122"/>
              </a:rPr>
              <a:t>运作技巧</a:t>
            </a:r>
            <a:endParaRPr lang="zh-CN" altLang="en-US" sz="3600" b="1" dirty="0">
              <a:solidFill>
                <a:srgbClr val="66FFFF"/>
              </a:solidFill>
              <a:ea typeface="文鼎粗圆简" pitchFamily="49" charset="-122"/>
            </a:endParaRPr>
          </a:p>
          <a:p>
            <a:pPr eaLnBrk="1" hangingPunct="1">
              <a:defRPr/>
            </a:pPr>
            <a:r>
              <a:rPr lang="en-US" altLang="zh-CN" sz="3600" b="1" dirty="0">
                <a:solidFill>
                  <a:srgbClr val="CCFFFF"/>
                </a:solidFill>
                <a:ea typeface="文鼎粗圆简" pitchFamily="49" charset="-122"/>
              </a:rPr>
              <a:t>4) </a:t>
            </a:r>
            <a:r>
              <a:rPr lang="zh-CN" altLang="en-US" sz="3200" b="1" dirty="0">
                <a:solidFill>
                  <a:srgbClr val="CCFFFF"/>
                </a:solidFill>
                <a:ea typeface="文鼎粗圆简" pitchFamily="49" charset="-122"/>
              </a:rPr>
              <a:t>学习成功者的 </a:t>
            </a:r>
            <a:r>
              <a:rPr lang="zh-CN" altLang="en-US" sz="3600" b="1" dirty="0">
                <a:solidFill>
                  <a:srgbClr val="66FFFF"/>
                </a:solidFill>
                <a:ea typeface="文鼎粗圆简" pitchFamily="49" charset="-122"/>
              </a:rPr>
              <a:t>标准化</a:t>
            </a:r>
            <a:r>
              <a:rPr lang="zh-CN" altLang="en-US" sz="1000" b="1" dirty="0">
                <a:solidFill>
                  <a:srgbClr val="66FFFF"/>
                </a:solidFill>
                <a:ea typeface="文鼎粗圆简" pitchFamily="49" charset="-122"/>
              </a:rPr>
              <a:t> </a:t>
            </a:r>
            <a:r>
              <a:rPr lang="en-US" altLang="zh-CN" sz="3600" b="1" dirty="0" err="1">
                <a:solidFill>
                  <a:srgbClr val="66FFFF"/>
                </a:solidFill>
                <a:ea typeface="文鼎粗圆简" pitchFamily="49" charset="-122"/>
              </a:rPr>
              <a:t>KnowHow</a:t>
            </a:r>
            <a:endParaRPr lang="en-US" altLang="zh-CN" sz="3600" b="1" dirty="0">
              <a:solidFill>
                <a:srgbClr val="66FFFF"/>
              </a:solidFill>
              <a:ea typeface="文鼎粗圆简" pitchFamily="49" charset="-122"/>
            </a:endParaRPr>
          </a:p>
          <a:p>
            <a:pPr eaLnBrk="1" hangingPunct="1">
              <a:defRPr/>
            </a:pPr>
            <a:endParaRPr lang="en-US" altLang="zh-CN" b="1" dirty="0">
              <a:ea typeface="SimSun" panose="02010600030101010101" pitchFamily="2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 animBg="1"/>
      <p:bldP spid="10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847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6</a:t>
            </a:r>
            <a:r>
              <a:rPr lang="en-US" altLang="zh-CN" sz="60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学习法则</a:t>
            </a:r>
            <a:endParaRPr lang="zh-CN" altLang="en-US" sz="7200" b="1" i="1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212975" y="1628775"/>
            <a:ext cx="6618288" cy="1200150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36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21</a:t>
            </a:r>
            <a:r>
              <a:rPr lang="zh-CN" altLang="en-US" sz="36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世纪的核心竞争力在于</a:t>
            </a:r>
            <a:endParaRPr lang="zh-CN" altLang="en-US" sz="3600" b="1" i="1">
              <a:solidFill>
                <a:srgbClr val="FF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如何把</a:t>
            </a:r>
            <a:r>
              <a:rPr lang="zh-CN" altLang="en-US" sz="36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学习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转换为</a:t>
            </a:r>
            <a:r>
              <a:rPr lang="zh-CN" altLang="en-US" sz="36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行动</a:t>
            </a:r>
            <a:r>
              <a:rPr lang="zh-CN" altLang="en-US" sz="3600" b="1" i="1">
                <a:solidFill>
                  <a:srgbClr val="FF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的能力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zh-CN" altLang="en-US" sz="18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174875" y="2924175"/>
            <a:ext cx="6097588" cy="273843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4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SimSun" panose="02010609030101010101" pitchFamily="49" charset="-122"/>
                <a:ea typeface="NSimSun" panose="02010609030101010101" pitchFamily="49" charset="-122"/>
              </a:rPr>
              <a:t>阻碍成功的四大牢狱</a:t>
            </a:r>
            <a:r>
              <a:rPr lang="en-US" altLang="zh-CN" sz="3600" b="1" dirty="0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:</a:t>
            </a:r>
            <a:endParaRPr lang="en-US" altLang="zh-CN" sz="2800" b="1" dirty="0">
              <a:solidFill>
                <a:schemeClr val="bg1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1)</a:t>
            </a:r>
            <a:r>
              <a:rPr lang="zh-CN" altLang="en-US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出身的牢狱</a:t>
            </a:r>
            <a:r>
              <a:rPr lang="zh-CN" altLang="en-US" sz="11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1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认为自己背景不好</a:t>
            </a:r>
            <a:endParaRPr lang="zh-CN" altLang="en-US" sz="2800" b="1" dirty="0">
              <a:solidFill>
                <a:srgbClr val="66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2)</a:t>
            </a:r>
            <a:r>
              <a:rPr lang="zh-CN" altLang="en-US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环境的牢狱</a:t>
            </a:r>
            <a:r>
              <a:rPr lang="zh-CN" altLang="en-US" sz="11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1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家人朋友不支持</a:t>
            </a:r>
            <a:endParaRPr lang="zh-CN" altLang="en-US" sz="2800" b="1" dirty="0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3)</a:t>
            </a:r>
            <a:r>
              <a:rPr lang="zh-CN" altLang="en-US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无知的牢狱</a:t>
            </a:r>
            <a:r>
              <a:rPr lang="zh-CN" altLang="en-US" sz="11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32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1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不愿意再学习</a:t>
            </a:r>
            <a:endParaRPr lang="zh-CN" altLang="en-US" sz="2800" b="1" dirty="0">
              <a:solidFill>
                <a:srgbClr val="66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defRPr/>
            </a:pPr>
            <a:r>
              <a:rPr lang="en-US" altLang="zh-CN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4)</a:t>
            </a:r>
            <a:r>
              <a:rPr lang="zh-CN" altLang="en-US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错误的牢狱</a:t>
            </a:r>
            <a:r>
              <a:rPr lang="zh-CN" altLang="en-US" sz="11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en-US" altLang="zh-CN" sz="32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1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2800" b="1" dirty="0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不敢掌握机会</a:t>
            </a:r>
            <a:endParaRPr lang="zh-CN" altLang="en-US" sz="1600" b="1" dirty="0">
              <a:solidFill>
                <a:srgbClr val="CC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174875" y="5583238"/>
            <a:ext cx="6723063" cy="588962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只有透过学习</a:t>
            </a:r>
            <a:r>
              <a:rPr lang="en-US" altLang="zh-CN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方能突破自己的牢狱</a:t>
            </a:r>
            <a:r>
              <a:rPr lang="en-US" altLang="zh-CN" b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endParaRPr lang="en-US" altLang="zh-CN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/>
      <p:bldP spid="1127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584700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7</a:t>
            </a:r>
            <a:r>
              <a:rPr lang="en-US" altLang="zh-CN" sz="60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行动法则</a:t>
            </a:r>
            <a:endParaRPr lang="zh-CN" altLang="en-US" sz="7200" b="1" i="1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555875" y="1701800"/>
            <a:ext cx="6392863" cy="1200150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行动是量大的基础</a:t>
            </a: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endParaRPr lang="en-US" altLang="zh-CN" sz="3600" b="1" i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</a:t>
            </a:r>
            <a:r>
              <a:rPr lang="en-US" altLang="zh-CN" sz="28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量大是倍增</a:t>
            </a:r>
            <a:r>
              <a:rPr lang="zh-CN" altLang="en-US" sz="8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3600" b="1" i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致胜的关键</a:t>
            </a: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 </a:t>
            </a:r>
            <a:endParaRPr lang="en-US" altLang="zh-CN" sz="18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2581275" y="5310188"/>
            <a:ext cx="6362700" cy="708025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66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0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落实基本功</a:t>
            </a:r>
            <a:r>
              <a:rPr lang="en-US" altLang="zh-CN" sz="40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sz="40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事业上巅峰</a:t>
            </a:r>
            <a:r>
              <a:rPr lang="en-US" altLang="zh-CN" sz="4000" b="1" i="1">
                <a:solidFill>
                  <a:srgbClr val="FFFF66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 </a:t>
            </a:r>
            <a:endParaRPr lang="en-US" altLang="zh-CN" sz="4000" b="1">
              <a:solidFill>
                <a:srgbClr val="FFFF66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195513" y="3132138"/>
            <a:ext cx="6811962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i="1">
                <a:solidFill>
                  <a:srgbClr val="00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行动可创造更大的</a:t>
            </a:r>
            <a:r>
              <a:rPr lang="zh-CN" altLang="en-US" sz="5400" b="1" i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行动能量</a:t>
            </a:r>
            <a:endParaRPr lang="zh-CN" altLang="en-US" sz="4000" b="1" i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400" b="1" i="1">
              <a:solidFill>
                <a:srgbClr val="CC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因此</a:t>
            </a:r>
            <a:r>
              <a:rPr lang="en-US" altLang="zh-CN" sz="4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r>
              <a:rPr lang="zh-CN" altLang="en-US" sz="4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一想到就必须 </a:t>
            </a:r>
            <a:r>
              <a:rPr lang="zh-CN" altLang="en-US" sz="4000" b="1" i="1" u="sng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马上做</a:t>
            </a:r>
            <a:r>
              <a:rPr lang="en-US" altLang="zh-CN" sz="4000" b="1" i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r>
              <a:rPr lang="en-US" altLang="zh-CN" sz="4000" b="1" i="1">
                <a:solidFill>
                  <a:srgbClr val="00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en-US" altLang="zh-CN" sz="4000" b="1">
              <a:solidFill>
                <a:srgbClr val="00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4" grpId="0" animBg="1"/>
      <p:bldP spid="122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6666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8</a:t>
            </a:r>
            <a:r>
              <a:rPr lang="en-US" altLang="zh-CN" sz="6000" b="1" dirty="0" smtClean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 dirty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速度法则</a:t>
            </a:r>
            <a:endParaRPr lang="zh-CN" altLang="en-US" sz="7200" b="1" i="1" dirty="0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339975" y="4868863"/>
            <a:ext cx="6100763" cy="646112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21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世纪决胜的关键</a:t>
            </a: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-</a:t>
            </a:r>
            <a:r>
              <a:rPr lang="zh-CN" altLang="en-US" sz="3600" b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速度</a:t>
            </a:r>
            <a:endParaRPr lang="en-US" altLang="zh-CN" sz="3600" b="1" i="1">
              <a:solidFill>
                <a:srgbClr val="FFFF99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922588" y="2101850"/>
            <a:ext cx="64865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3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 b="1" i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第一 行动要快</a:t>
            </a:r>
            <a:endParaRPr lang="en-US" altLang="zh-CN" sz="4400" b="1" i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 b="1" i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第二 学习要快</a:t>
            </a:r>
            <a:endParaRPr lang="en-US" altLang="zh-CN" sz="4400" b="1" i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400" b="1" i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第三 冲聘要快</a:t>
            </a:r>
            <a:endParaRPr lang="en-US" altLang="zh-CN" sz="4400" b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46666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9</a:t>
            </a:r>
            <a:r>
              <a:rPr lang="en-US" altLang="zh-CN" sz="6000" b="1" dirty="0" smtClean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 dirty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借力法则</a:t>
            </a:r>
            <a:endParaRPr lang="zh-CN" altLang="en-US" sz="7200" b="1" i="1" dirty="0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997200" y="1483678"/>
            <a:ext cx="4818948" cy="707886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i="1" dirty="0" smtClean="0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借力 使力 少费</a:t>
            </a:r>
            <a:r>
              <a:rPr lang="zh-CN" altLang="en-US" sz="4000" b="1" i="1" dirty="0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力</a:t>
            </a:r>
            <a:r>
              <a:rPr lang="en-US" altLang="zh-CN" sz="4000" b="1" i="1" dirty="0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 </a:t>
            </a:r>
            <a:endParaRPr lang="en-US" altLang="zh-CN" sz="4000" b="1" dirty="0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895600" y="5006023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5)</a:t>
            </a:r>
            <a:r>
              <a:rPr lang="zh-CN" altLang="en-US" sz="4000" b="1" dirty="0" smtClean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借辅销工具的</a:t>
            </a:r>
            <a:r>
              <a:rPr lang="zh-CN" altLang="en-US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力</a:t>
            </a:r>
            <a:endParaRPr lang="zh-CN" altLang="en-US" sz="4000" b="1" dirty="0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890838" y="3018790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2)</a:t>
            </a:r>
            <a:r>
              <a:rPr lang="zh-CN" altLang="en-US" sz="4000" b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借旁线伙伴的力</a:t>
            </a:r>
            <a:endParaRPr lang="zh-CN" altLang="en-US" sz="4000" b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890838" y="3695065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3)</a:t>
            </a:r>
            <a:r>
              <a:rPr lang="zh-CN" altLang="en-US" sz="40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借活动磁场的力</a:t>
            </a:r>
            <a:endParaRPr lang="zh-CN" altLang="en-US" sz="4000" b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894013" y="4347528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4)</a:t>
            </a:r>
            <a:r>
              <a:rPr lang="zh-CN" altLang="en-US" sz="4000" b="1">
                <a:solidFill>
                  <a:srgbClr val="99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借教育训练的力</a:t>
            </a:r>
            <a:endParaRPr lang="zh-CN" altLang="en-US" sz="4000" b="1">
              <a:solidFill>
                <a:srgbClr val="99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890838" y="2339340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1)</a:t>
            </a:r>
            <a:r>
              <a:rPr lang="zh-CN" altLang="en-US" sz="4000" b="1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借上级领袖的力</a:t>
            </a:r>
            <a:endParaRPr lang="zh-CN" altLang="en-US" sz="4000" b="1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12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3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895600" y="5682298"/>
            <a:ext cx="4269740" cy="70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6)</a:t>
            </a:r>
            <a:r>
              <a:rPr lang="zh-CN" altLang="en-US" sz="4000" b="1" dirty="0" smtClean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借</a:t>
            </a:r>
            <a:r>
              <a:rPr lang="zh-CN" altLang="en-US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促销</a:t>
            </a:r>
            <a:r>
              <a:rPr lang="zh-CN" altLang="en-US" sz="4000" b="1" dirty="0" smtClean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奖</a:t>
            </a:r>
            <a:r>
              <a:rPr lang="zh-CN" altLang="en-US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励</a:t>
            </a:r>
            <a:r>
              <a:rPr lang="zh-CN" altLang="en-US" sz="4000" b="1" dirty="0" smtClean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的</a:t>
            </a:r>
            <a:r>
              <a:rPr lang="zh-CN" altLang="en-US" sz="4000" b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力</a:t>
            </a:r>
            <a:endParaRPr lang="zh-CN" altLang="en-US" sz="4000" b="1" dirty="0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/>
      <p:bldP spid="13317" grpId="0" bldLvl="0" animBg="1"/>
      <p:bldP spid="13319" grpId="0" bldLvl="0" animBg="1"/>
      <p:bldP spid="13320" grpId="0" bldLvl="0" animBg="1"/>
      <p:bldP spid="13321" grpId="0" bldLvl="0" animBg="1"/>
      <p:bldP spid="13322" grpId="0" bldLvl="0" animBg="1"/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051050" y="258763"/>
            <a:ext cx="59041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CN" sz="5400" b="1" dirty="0" smtClean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10</a:t>
            </a:r>
            <a:r>
              <a:rPr lang="en-US" altLang="zh-CN" sz="6000" b="1" dirty="0" smtClean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)</a:t>
            </a:r>
            <a:r>
              <a:rPr lang="zh-CN" altLang="en-US" sz="7200" b="1" dirty="0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标准化法则</a:t>
            </a:r>
            <a:endParaRPr lang="zh-CN" altLang="en-US" sz="7200" b="1" i="1" dirty="0">
              <a:solidFill>
                <a:srgbClr val="FFFF00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236788" y="1701800"/>
            <a:ext cx="5935662" cy="1200150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CC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3600" b="1" i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标准的事情</a:t>
            </a:r>
            <a:r>
              <a:rPr lang="zh-CN" altLang="en-US" sz="3600" b="1" i="1" dirty="0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有效做</a:t>
            </a:r>
            <a:r>
              <a:rPr lang="en-US" altLang="zh-CN" sz="3600" b="1" i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,</a:t>
            </a:r>
            <a:endParaRPr lang="en-US" altLang="zh-CN" sz="3600" b="1" i="1" dirty="0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zh-CN" sz="3600" b="1" i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     </a:t>
            </a:r>
            <a:r>
              <a:rPr lang="zh-CN" altLang="en-US" sz="3600" b="1" i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有效的事情</a:t>
            </a:r>
            <a:r>
              <a:rPr lang="zh-CN" altLang="en-US" sz="3600" b="1" i="1" dirty="0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大量做</a:t>
            </a:r>
            <a:r>
              <a:rPr lang="en-US" altLang="zh-CN" sz="3600" b="1" i="1" dirty="0">
                <a:solidFill>
                  <a:srgbClr val="CCFFFF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endParaRPr lang="en-US" altLang="zh-CN" sz="1800" b="1" dirty="0">
              <a:solidFill>
                <a:srgbClr val="CCFFFF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484438" y="3878263"/>
            <a:ext cx="6350000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4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8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建构</a:t>
            </a:r>
            <a:r>
              <a:rPr lang="zh-CN" altLang="en-US" b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标准化</a:t>
            </a: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en-US" altLang="zh-CN" sz="4000" b="1">
              <a:solidFill>
                <a:schemeClr val="bg1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   =&gt;</a:t>
            </a:r>
            <a:r>
              <a:rPr lang="en-US" altLang="zh-CN" sz="14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8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复制</a:t>
            </a:r>
            <a:r>
              <a:rPr lang="zh-CN" altLang="en-US" b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标准化</a:t>
            </a: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zh-CN" altLang="en-US" sz="4000" b="1">
              <a:solidFill>
                <a:schemeClr val="bg1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           </a:t>
            </a:r>
            <a:r>
              <a:rPr lang="en-US" altLang="zh-CN" sz="40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=&gt;</a:t>
            </a:r>
            <a:r>
              <a:rPr lang="en-US" altLang="zh-CN" sz="14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r>
              <a:rPr lang="zh-CN" altLang="en-US" sz="4800" b="1">
                <a:solidFill>
                  <a:schemeClr val="bg1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传承</a:t>
            </a:r>
            <a:r>
              <a:rPr lang="zh-CN" altLang="en-US" b="1">
                <a:solidFill>
                  <a:srgbClr val="CCFFCC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标准化</a:t>
            </a:r>
            <a:endParaRPr lang="zh-CN" altLang="en-US" b="1">
              <a:solidFill>
                <a:srgbClr val="CCFFCC"/>
              </a:solidFill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401888" y="3067050"/>
            <a:ext cx="6491287" cy="650875"/>
          </a:xfrm>
          <a:prstGeom prst="rect">
            <a:avLst/>
          </a:prstGeom>
          <a:solidFill>
            <a:srgbClr val="000000">
              <a:alpha val="39999"/>
            </a:srgbClr>
          </a:solidFill>
          <a:ln w="9525">
            <a:solidFill>
              <a:srgbClr val="FFFF99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标准化是</a:t>
            </a:r>
            <a:r>
              <a:rPr lang="zh-CN" altLang="en-US" sz="3600" b="1" i="1">
                <a:solidFill>
                  <a:srgbClr val="FFFF00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省时省力</a:t>
            </a:r>
            <a:r>
              <a:rPr lang="zh-CN" altLang="en-US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的不二法门</a:t>
            </a:r>
            <a:r>
              <a:rPr lang="en-US" altLang="zh-CN" sz="3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!</a:t>
            </a:r>
            <a:r>
              <a:rPr lang="en-US" altLang="zh-CN" sz="1600" b="1" i="1">
                <a:solidFill>
                  <a:srgbClr val="FFFF99"/>
                </a:solidFill>
                <a:latin typeface="NSimSun" panose="02010609030101010101" pitchFamily="49" charset="-122"/>
                <a:ea typeface="NSimSun" panose="02010609030101010101" pitchFamily="49" charset="-122"/>
              </a:rPr>
              <a:t> </a:t>
            </a:r>
            <a:endParaRPr lang="en-US" altLang="zh-CN" sz="1600" b="1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3347" y="131449"/>
            <a:ext cx="1211263" cy="5722448"/>
            <a:chOff x="223347" y="183532"/>
            <a:chExt cx="1211263" cy="5722448"/>
          </a:xfrm>
        </p:grpSpPr>
        <p:sp>
          <p:nvSpPr>
            <p:cNvPr id="9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23347" y="183532"/>
              <a:ext cx="1211263" cy="462575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成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功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法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  <a:p>
              <a:pPr algn="ctr"/>
              <a:r>
                <a:rPr lang="zh-TW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则</a:t>
              </a:r>
              <a:endParaRPr lang="en-GB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  <p:sp>
          <p:nvSpPr>
            <p:cNvPr id="10" name="WordArt 6"/>
            <p:cNvSpPr>
              <a:spLocks noChangeArrowheads="1" noChangeShapeType="1" noTextEdit="1"/>
            </p:cNvSpPr>
            <p:nvPr/>
          </p:nvSpPr>
          <p:spPr bwMode="auto">
            <a:xfrm>
              <a:off x="236380" y="5069709"/>
              <a:ext cx="1127326" cy="836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478"/>
                </a:avLst>
              </a:prstTxWarp>
            </a:bodyPr>
            <a:lstStyle/>
            <a:p>
              <a:pPr algn="ctr"/>
              <a:r>
                <a:rPr lang="en-US" altLang="zh-CN" sz="2800" b="1" kern="10" dirty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(</a:t>
              </a:r>
              <a:r>
                <a:rPr lang="zh-CN" altLang="en-US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上</a:t>
              </a:r>
              <a:r>
                <a:rPr lang="en-US" altLang="zh-CN" sz="2800" b="1" kern="10" dirty="0" smtClean="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Yuanti SC"/>
                  <a:ea typeface="NSimSun" panose="02010609030101010101" pitchFamily="49" charset="-122"/>
                </a:rPr>
                <a:t>)</a:t>
              </a:r>
              <a:endParaRPr lang="zh-TW" altLang="en-US" sz="28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Yuanti SC"/>
                <a:ea typeface="NSimSun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/>
      <p:bldP spid="1434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1222</Words>
  <Application>WPS Presentation</Application>
  <PresentationFormat>On-screen Show (4:3)</PresentationFormat>
  <Paragraphs>244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文鼎粗圆简</vt:lpstr>
      <vt:lpstr>Yuanti SC</vt:lpstr>
      <vt:lpstr>NSimSun</vt:lpstr>
      <vt:lpstr>Segoe Print</vt:lpstr>
      <vt:lpstr>Calibri</vt:lpstr>
      <vt:lpstr>Microsoft YaHei</vt:lpstr>
      <vt:lpstr>Arial Unicode MS</vt:lpstr>
      <vt:lpstr>Calibri Light</vt:lpstr>
      <vt:lpstr>Microsoft JhengHei UI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24</cp:revision>
  <dcterms:created xsi:type="dcterms:W3CDTF">2020-09-23T15:22:00Z</dcterms:created>
  <dcterms:modified xsi:type="dcterms:W3CDTF">2021-10-17T13:48:25Z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1033-11.2.0.10323</vt:lpwstr>
  </property>
  <property fmtid="{D5CDD505-2E9C-101B-9397-08002B2CF9AE}" pid="3" name="ICV">
    <vt:lpwstr>C9358C3DB4054B9D9B524A5811E948E3</vt:lpwstr>
  </property>
</Properties>
</file>