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315" r:id="rId3"/>
    <p:sldId id="266" r:id="rId5"/>
    <p:sldId id="267" r:id="rId6"/>
    <p:sldId id="274" r:id="rId7"/>
    <p:sldId id="280" r:id="rId8"/>
    <p:sldId id="281" r:id="rId9"/>
    <p:sldId id="282" r:id="rId10"/>
    <p:sldId id="283" r:id="rId11"/>
    <p:sldId id="268" r:id="rId12"/>
    <p:sldId id="269" r:id="rId13"/>
    <p:sldId id="275" r:id="rId14"/>
    <p:sldId id="284" r:id="rId15"/>
    <p:sldId id="285" r:id="rId16"/>
    <p:sldId id="270" r:id="rId17"/>
    <p:sldId id="276" r:id="rId18"/>
    <p:sldId id="277" r:id="rId19"/>
    <p:sldId id="286" r:id="rId20"/>
    <p:sldId id="278" r:id="rId21"/>
    <p:sldId id="316" r:id="rId22"/>
    <p:sldId id="271" r:id="rId23"/>
    <p:sldId id="287" r:id="rId24"/>
    <p:sldId id="272" r:id="rId25"/>
    <p:sldId id="273" r:id="rId26"/>
    <p:sldId id="288" r:id="rId27"/>
    <p:sldId id="290" r:id="rId28"/>
    <p:sldId id="279" r:id="rId29"/>
    <p:sldId id="256" r:id="rId30"/>
    <p:sldId id="257" r:id="rId31"/>
    <p:sldId id="292" r:id="rId32"/>
    <p:sldId id="293" r:id="rId33"/>
    <p:sldId id="258" r:id="rId34"/>
    <p:sldId id="259" r:id="rId35"/>
    <p:sldId id="260" r:id="rId36"/>
    <p:sldId id="261" r:id="rId37"/>
    <p:sldId id="262" r:id="rId38"/>
    <p:sldId id="263" r:id="rId39"/>
    <p:sldId id="264" r:id="rId40"/>
    <p:sldId id="26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FA00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7"/>
    <p:restoredTop sz="86869"/>
  </p:normalViewPr>
  <p:slideViewPr>
    <p:cSldViewPr snapToGrid="0" snapToObjects="1">
      <p:cViewPr varScale="1">
        <p:scale>
          <a:sx n="72" d="100"/>
          <a:sy n="72" d="100"/>
        </p:scale>
        <p:origin x="9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0ABD4-3968-7D40-B687-4230F1AD5119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什么事情 会让你快乐？</a:t>
            </a:r>
            <a:endParaRPr lang="en-MY" altLang="zh-CN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lang="en-US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生活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：唱歌 跳舞、吃东西、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工作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：老板加薪、做生意赚到钱、幸运中奖、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      ：被上司赞美、被公司表扬、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个人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：出国旅行、买东西、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       </a:t>
            </a:r>
            <a:r>
              <a:rPr lang="zh-CN" altLang="en-US" b="0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</a:t>
            </a:r>
            <a:r>
              <a:rPr lang="zh-CN" altLang="en-MY" b="0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买新</a:t>
            </a:r>
            <a:r>
              <a:rPr lang="zh-CN" altLang="en-US" b="0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车、买新房子、</a:t>
            </a:r>
            <a:endParaRPr lang="en-MY" altLang="zh-CN" b="0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家庭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：孩子跑来抱你、老公跟你说“我爱你”、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健康</a:t>
            </a:r>
            <a:r>
              <a:rPr lang="zh-CN" altLang="en-US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：家人生病 好起来、</a:t>
            </a:r>
            <a:endParaRPr lang="en-MY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要成为卓越，就须做到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去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800" b="1" u="sng" dirty="0"/>
              <a:t>要成为卓越，就要先有四个</a:t>
            </a:r>
            <a:r>
              <a:rPr lang="en-US" altLang="zh-CN" sz="1800" b="1" u="sng" dirty="0"/>
              <a:t>【</a:t>
            </a:r>
            <a:r>
              <a:rPr lang="zh-CN" altLang="en-US" sz="1800" b="1" u="sng" dirty="0"/>
              <a:t> 到 </a:t>
            </a:r>
            <a:r>
              <a:rPr lang="en-US" altLang="zh-CN" sz="1800" b="1" u="sng" dirty="0"/>
              <a:t>】</a:t>
            </a:r>
            <a:r>
              <a:rPr lang="zh-CN" altLang="en-US" sz="1800" b="1" u="sng" dirty="0"/>
              <a:t>的动作</a:t>
            </a:r>
            <a:r>
              <a:rPr lang="zh-CN" altLang="en-US" sz="1800" b="1" dirty="0"/>
              <a:t>：</a:t>
            </a:r>
            <a:endParaRPr lang="en-US" altLang="zh-CN" sz="1800" b="1" dirty="0"/>
          </a:p>
          <a:p>
            <a:endParaRPr lang="en-US" altLang="zh-CN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心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企图心</a:t>
            </a:r>
            <a:endParaRPr lang="en-US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用心</a:t>
            </a:r>
            <a:endParaRPr lang="en-US" altLang="zh-CN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人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人到（天天行动）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承诺（固定到）（好上线</a:t>
            </a:r>
            <a:r>
              <a:rPr lang="en-US" altLang="zh-CN" sz="1800" b="1" dirty="0"/>
              <a:t>=</a:t>
            </a:r>
            <a:r>
              <a:rPr lang="zh-CN" altLang="en-US" sz="1800" b="1" dirty="0"/>
              <a:t>值得信任的上线）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事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专业知识（产品与事业知识）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专业技巧（标准化动作）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服务态度（专业与敬业）</a:t>
            </a:r>
            <a:endParaRPr lang="en-US" sz="1800" b="1" dirty="0"/>
          </a:p>
          <a:p>
            <a:endParaRPr lang="en-US" sz="1800" b="1" dirty="0"/>
          </a:p>
          <a:p>
            <a:r>
              <a:rPr lang="en-US" altLang="zh-CN" sz="1800" b="1" dirty="0"/>
              <a:t>【</a:t>
            </a:r>
            <a:r>
              <a:rPr lang="zh-CN" altLang="en-US" sz="1800" b="1" dirty="0"/>
              <a:t> 钱 </a:t>
            </a:r>
            <a:r>
              <a:rPr lang="en-US" altLang="zh-CN" sz="1800" b="1" dirty="0"/>
              <a:t>】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投资（吃产品、让人品尝）</a:t>
            </a:r>
            <a:endParaRPr lang="en-US" altLang="zh-CN" sz="1800" b="1" dirty="0"/>
          </a:p>
          <a:p>
            <a:r>
              <a:rPr lang="en-US" altLang="zh-CN" sz="1800" b="1" dirty="0"/>
              <a:t>=</a:t>
            </a:r>
            <a:r>
              <a:rPr lang="zh-CN" altLang="en-US" sz="1800" b="1" dirty="0"/>
              <a:t> 学习费、开发费、交通费、住宿费、</a:t>
            </a:r>
            <a:r>
              <a:rPr lang="en-US" altLang="zh-CN" sz="1800" b="1" dirty="0"/>
              <a:t>…</a:t>
            </a: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CF93A-E15A-1841-A78A-8B674AE666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32928-848F-AC46-B571-4C543E38898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6471E-2BB3-5D46-BA88-0B0B0522A4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image" Target="../media/image7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image" Target="../media/image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2699385" y="2049780"/>
            <a:ext cx="3716655" cy="119888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四个到</a:t>
            </a:r>
            <a:r>
              <a:rPr lang="en-US" altLang="ja-JP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             </a:t>
            </a:r>
            <a:r>
              <a:rPr lang="zh-CN" altLang="en-US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</a:t>
            </a:r>
            <a:endParaRPr lang="zh-CN" altLang="en-US" sz="7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charset="-120"/>
                  <a:ea typeface="Yuanti TC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charset="-120"/>
                <a:ea typeface="Yuanti TC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740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7881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1990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2966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740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7881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1990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81368"/>
            <a:ext cx="1404620" cy="460375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2966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740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7881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1990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813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2966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1"/>
          <p:cNvSpPr txBox="1"/>
          <p:nvPr/>
        </p:nvSpPr>
        <p:spPr>
          <a:xfrm>
            <a:off x="1225961" y="4762280"/>
            <a:ext cx="3738880" cy="52197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28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用心的人把事情做好，</a:t>
            </a:r>
            <a:endParaRPr lang="zh-CN" altLang="en-US" sz="28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5209307" y="9740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7881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1990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813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2966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25961" y="4762280"/>
            <a:ext cx="7650480" cy="52197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用心的人把事情做好，不用心的人把事情做完！</a:t>
            </a:r>
            <a:endParaRPr lang="zh-CN" altLang="en-US" sz="28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5209307" y="9740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7881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1990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813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2966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63121" y="4534950"/>
            <a:ext cx="4754880" cy="64516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en-US" sz="3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不要死在别人的嘴里。</a:t>
            </a:r>
            <a:endParaRPr lang="en-MY" altLang="zh-CN" sz="3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5209307" y="9740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7881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1990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813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2966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740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7881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1990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813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2966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23446" y="4294026"/>
            <a:ext cx="4150360" cy="119888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pPr>
              <a:spcBef>
                <a:spcPts val="1200"/>
              </a:spcBef>
            </a:pPr>
            <a:r>
              <a:rPr lang="zh-CN" altLang="en-US" sz="72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把心摆上</a:t>
            </a:r>
            <a:endParaRPr lang="zh-CN" altLang="en-US" sz="7200" b="1" spc="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9" name="TextBox 17"/>
          <p:cNvSpPr txBox="1"/>
          <p:nvPr/>
        </p:nvSpPr>
        <p:spPr>
          <a:xfrm>
            <a:off x="6803542" y="3898300"/>
            <a:ext cx="2014220" cy="1106805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pPr>
              <a:spcBef>
                <a:spcPts val="1200"/>
              </a:spcBef>
            </a:pPr>
            <a:r>
              <a:rPr lang="zh-CN" altLang="en-US" sz="66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6600" b="1" spc="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15921" y="3900628"/>
            <a:ext cx="2928620" cy="172212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pPr>
              <a:spcBef>
                <a:spcPts val="1200"/>
              </a:spcBef>
            </a:pPr>
            <a:r>
              <a:rPr lang="zh-CN" altLang="en-US" sz="48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值得信任</a:t>
            </a:r>
            <a:endParaRPr lang="en-MY" altLang="zh-CN" sz="4800" b="1" spc="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1200"/>
              </a:spcBef>
            </a:pPr>
            <a:r>
              <a:rPr lang="zh-CN" altLang="en-US" sz="48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的领导人</a:t>
            </a:r>
            <a:endParaRPr lang="zh-CN" altLang="en-US" sz="4800" b="1" spc="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3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3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1" name="TextBox 17"/>
          <p:cNvSpPr txBox="1"/>
          <p:nvPr/>
        </p:nvSpPr>
        <p:spPr>
          <a:xfrm>
            <a:off x="5286375" y="4935220"/>
            <a:ext cx="3016250" cy="460375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 </a:t>
            </a:r>
            <a:endParaRPr lang="zh-CN" altLang="en-US" sz="2400" b="1" dirty="0">
              <a:ln w="12700">
                <a:solidFill>
                  <a:srgbClr val="FFFF00"/>
                </a:solidFill>
              </a:ln>
              <a:solidFill>
                <a:srgbClr val="FFFF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3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1" name="TextBox 17"/>
          <p:cNvSpPr txBox="1"/>
          <p:nvPr/>
        </p:nvSpPr>
        <p:spPr>
          <a:xfrm>
            <a:off x="5286517" y="4935497"/>
            <a:ext cx="3237230" cy="460375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zh-CN" altLang="en-US" sz="2400" b="1" dirty="0">
              <a:ln w="12700">
                <a:solidFill>
                  <a:srgbClr val="FFFF00"/>
                </a:solidFill>
              </a:ln>
              <a:solidFill>
                <a:srgbClr val="FFFF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3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35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36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37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38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9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0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1" name="TextBox 17"/>
          <p:cNvSpPr txBox="1"/>
          <p:nvPr/>
        </p:nvSpPr>
        <p:spPr>
          <a:xfrm>
            <a:off x="5286517" y="4935497"/>
            <a:ext cx="3237230" cy="460375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zh-CN" altLang="en-US" sz="2400" b="1" dirty="0">
              <a:ln w="12700">
                <a:solidFill>
                  <a:srgbClr val="FFFF00"/>
                </a:solidFill>
              </a:ln>
              <a:solidFill>
                <a:srgbClr val="FFFF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2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4" name="TextBox 18"/>
          <p:cNvSpPr txBox="1"/>
          <p:nvPr/>
        </p:nvSpPr>
        <p:spPr>
          <a:xfrm>
            <a:off x="5356864" y="5511263"/>
            <a:ext cx="3107055" cy="706755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pPr>
              <a:spcBef>
                <a:spcPts val="1200"/>
              </a:spcBef>
            </a:pPr>
            <a:r>
              <a:rPr lang="zh-CN" altLang="en-MY" sz="40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标准化</a:t>
            </a:r>
            <a:r>
              <a:rPr lang="zh-CN" altLang="en-US" sz="40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动作</a:t>
            </a:r>
            <a:endParaRPr lang="en-MY" altLang="zh-CN" sz="4000" b="1" spc="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22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23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25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8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solidFill>
                    <a:srgbClr val="FFFF00"/>
                  </a:solidFill>
                </a:ln>
                <a:solidFill>
                  <a:srgbClr val="FFFF00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solidFill>
                    <a:srgbClr val="FFFF00"/>
                  </a:solidFill>
                </a:ln>
                <a:solidFill>
                  <a:srgbClr val="FFFF00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solidFill>
                  <a:srgbClr val="FFFF00"/>
                </a:solidFill>
              </a:ln>
              <a:solidFill>
                <a:srgbClr val="FFFF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1008340" y="4225416"/>
            <a:ext cx="4201160" cy="101473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pPr algn="r">
              <a:spcBef>
                <a:spcPts val="1200"/>
              </a:spcBef>
            </a:pPr>
            <a:r>
              <a:rPr lang="zh-CN" altLang="en-US" sz="60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包容</a:t>
            </a:r>
            <a:r>
              <a:rPr lang="zh-CN" altLang="en-US" sz="40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而非忍耐</a:t>
            </a:r>
            <a:endParaRPr lang="en-MY" altLang="zh-CN" sz="4000" b="1" spc="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9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3430554" y="260898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钱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22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23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4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25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8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142592" y="3377261"/>
            <a:ext cx="3361690" cy="193802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pPr algn="r"/>
            <a:r>
              <a:rPr lang="zh-CN" altLang="en-US" sz="60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钱</a:t>
            </a:r>
            <a:r>
              <a:rPr lang="zh-CN" altLang="en-US" sz="4000" b="1" spc="600" dirty="0">
                <a:ln w="1270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在哪里</a:t>
            </a:r>
            <a:endParaRPr lang="en-MY" altLang="zh-CN" sz="4000" b="1" spc="600" dirty="0">
              <a:ln w="12700">
                <a:solidFill>
                  <a:srgbClr val="C00000"/>
                </a:solidFill>
              </a:ln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  <a:p>
            <a:pPr algn="r"/>
            <a:r>
              <a:rPr lang="zh-CN" altLang="en-US" sz="6000" b="1" spc="600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心</a:t>
            </a:r>
            <a:r>
              <a:rPr lang="zh-CN" altLang="en-US" sz="4000" b="1" spc="600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就在哪里</a:t>
            </a:r>
            <a:endParaRPr lang="zh-CN" altLang="en-US" sz="4000" b="1" spc="600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3430554" y="260898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钱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23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24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26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3430554" y="260898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钱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23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24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26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1141730" y="3328035"/>
            <a:ext cx="3191510" cy="179959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投资产品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3430554" y="260898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钱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23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24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26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1141730" y="3328035"/>
            <a:ext cx="3196590" cy="179959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投资产品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工具</a:t>
            </a: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+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开发市场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3430554" y="260898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钱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23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24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26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1141730" y="3328035"/>
            <a:ext cx="3223895" cy="179959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投资产品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工具</a:t>
            </a: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+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开发市场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    </a:t>
            </a:r>
            <a:r>
              <a:rPr lang="zh-CN" altLang="en-US" sz="2000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学习</a:t>
            </a:r>
            <a:endParaRPr lang="zh-CN" altLang="en-US" sz="2000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3430554" y="260898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钱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23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24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200"/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26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1141895" y="3327977"/>
            <a:ext cx="3335020" cy="179959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投资产品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工具</a:t>
            </a: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+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开发市场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    </a:t>
            </a:r>
            <a:r>
              <a:rPr lang="zh-CN" altLang="en-US" sz="2000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学习、交通费、住宿费</a:t>
            </a:r>
            <a:endParaRPr lang="en-MY" altLang="zh-CN" sz="2000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09307" y="98677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心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75815" y="2608354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人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9307" y="4270781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事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0554" y="2608988"/>
            <a:ext cx="742315" cy="768350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n w="12700">
                  <a:solidFill>
                    <a:srgbClr val="C00000"/>
                  </a:solidFill>
                </a:ln>
                <a:solidFill>
                  <a:srgbClr val="FF0000"/>
                </a:solidFill>
                <a:latin typeface="Yuanti TC" charset="-120"/>
                <a:ea typeface="Yuanti TC" charset="-120"/>
                <a:cs typeface="Yuanti TC" charset="-120"/>
              </a:rPr>
              <a:t>钱</a:t>
            </a:r>
            <a:endParaRPr lang="zh-CN" altLang="en-US" sz="4400" b="1" dirty="0">
              <a:ln w="12700">
                <a:solidFill>
                  <a:srgbClr val="C00000"/>
                </a:solidFill>
              </a:ln>
              <a:solidFill>
                <a:srgbClr val="FF00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233546" y="1800860"/>
            <a:ext cx="2693670" cy="2383790"/>
            <a:chOff x="6897945" y="1800782"/>
            <a:chExt cx="2521776" cy="2387650"/>
          </a:xfrm>
        </p:grpSpPr>
        <p:sp>
          <p:nvSpPr>
            <p:cNvPr id="5" name="Quad Arrow Callout 4"/>
            <p:cNvSpPr/>
            <p:nvPr/>
          </p:nvSpPr>
          <p:spPr>
            <a:xfrm>
              <a:off x="6897945" y="1800782"/>
              <a:ext cx="2521776" cy="2387650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56071" y="2455733"/>
              <a:ext cx="1006190" cy="1078068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32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32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zh-CN" altLang="en-US" sz="32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15" name="文字方塊 73"/>
          <p:cNvSpPr txBox="1"/>
          <p:nvPr/>
        </p:nvSpPr>
        <p:spPr>
          <a:xfrm>
            <a:off x="240676" y="211793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08419" y="894068"/>
            <a:ext cx="140462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企图心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用心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18412" y="2539716"/>
            <a:ext cx="1099185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时间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承诺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86517" y="4935497"/>
            <a:ext cx="3237230" cy="90678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专业知识、专业技巧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专业态度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41895" y="3327977"/>
            <a:ext cx="3335020" cy="1799590"/>
          </a:xfrm>
          <a:prstGeom prst="rect">
            <a:avLst/>
          </a:prstGeom>
          <a:solidFill>
            <a:schemeClr val="accent4">
              <a:alpha val="10000"/>
            </a:schemeClr>
          </a:solidFill>
          <a:ln w="6350">
            <a:solidFill>
              <a:schemeClr val="accent4">
                <a:lumMod val="60000"/>
                <a:lumOff val="40000"/>
              </a:schemeClr>
            </a:solidFill>
          </a:ln>
          <a:effectLst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投资产品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工具</a:t>
            </a: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+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开发市场</a:t>
            </a:r>
            <a:endParaRPr lang="en-MY" altLang="zh-CN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    </a:t>
            </a:r>
            <a:r>
              <a:rPr lang="zh-CN" altLang="en-US" sz="2000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学习、交通费、住宿费</a:t>
            </a:r>
            <a:endParaRPr lang="en-MY" altLang="zh-CN" sz="2000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  <a:p>
            <a:pPr>
              <a:spcBef>
                <a:spcPts val="600"/>
              </a:spcBef>
            </a:pPr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》iTEAM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rPr>
              <a:t>团队</a:t>
            </a:r>
            <a:endParaRPr lang="zh-CN" altLang="en-US" sz="2400" b="1" dirty="0">
              <a:ln w="12700">
                <a:noFill/>
              </a:ln>
              <a:solidFill>
                <a:schemeClr val="bg1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8491" y="309398"/>
            <a:ext cx="3618230" cy="101473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/>
            </a:glo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n w="19050">
                  <a:solidFill>
                    <a:schemeClr val="tx1"/>
                  </a:solidFill>
                </a:ln>
                <a:solidFill>
                  <a:srgbClr val="8EFA00"/>
                </a:solidFill>
                <a:latin typeface="Yuanti TC" charset="-120"/>
                <a:ea typeface="Yuanti TC" charset="-120"/>
                <a:cs typeface="Yuanti TC" charset="-120"/>
              </a:rPr>
              <a:t>四 “到”</a:t>
            </a:r>
            <a:endParaRPr lang="zh-CN" altLang="en-US" sz="6000" b="1" dirty="0">
              <a:ln w="19050">
                <a:solidFill>
                  <a:schemeClr val="tx1"/>
                </a:solidFill>
              </a:ln>
              <a:solidFill>
                <a:srgbClr val="8EFA00"/>
              </a:solidFill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73"/>
          <p:cNvSpPr txBox="1"/>
          <p:nvPr/>
        </p:nvSpPr>
        <p:spPr>
          <a:xfrm>
            <a:off x="210831" y="278468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卓越教练的首要动作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6005" y="52705"/>
            <a:ext cx="8340725" cy="4992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4400" b="1" spc="30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心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企图心   </a:t>
            </a:r>
            <a:r>
              <a:rPr lang="en-US" altLang="zh-CN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eg.35</a:t>
            </a:r>
            <a:r>
              <a:rPr lang="zh-CN" altLang="en-US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岁退休、</a:t>
            </a:r>
            <a:r>
              <a:rPr lang="en-US" altLang="zh-CN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Eg.5160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收入、</a:t>
            </a:r>
            <a:r>
              <a:rPr lang="en-US" altLang="zh-CN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6x6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团队</a:t>
            </a:r>
            <a:endParaRPr lang="en-US" sz="2000" i="1" spc="300" dirty="0">
              <a:ln>
                <a:noFill/>
              </a:ln>
              <a:solidFill>
                <a:srgbClr val="8EFA00"/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用心  </a:t>
            </a:r>
            <a:r>
              <a:rPr lang="zh-CN" altLang="en-US" sz="2000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zh-CN" altLang="en-MY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乘年轻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就要</a:t>
            </a:r>
            <a:r>
              <a:rPr lang="zh-CN" altLang="en-US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拼命追梦想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、我</a:t>
            </a:r>
            <a:r>
              <a:rPr lang="zh-CN" altLang="en-US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愿意牺牲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什么？</a:t>
            </a:r>
            <a:endParaRPr lang="en-US" sz="2000" i="1" spc="30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4400" b="1" spc="30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人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时间</a:t>
            </a:r>
            <a:r>
              <a:rPr lang="zh-CN" altLang="en-US" sz="2000" b="1" spc="30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CN" altLang="en-US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天天行动、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每月固定</a:t>
            </a:r>
            <a:r>
              <a:rPr lang="zh-CN" altLang="en-US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到</a:t>
            </a:r>
            <a:endParaRPr lang="en-US" altLang="zh-CN" sz="2000" b="1" i="1" spc="30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承诺</a:t>
            </a:r>
            <a:r>
              <a:rPr lang="zh-CN" altLang="en-US" sz="2000" b="1" spc="30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CN" altLang="en-US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成为</a:t>
            </a:r>
            <a:r>
              <a:rPr lang="zh-CN" altLang="en-US" sz="2000" b="1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值得信任</a:t>
            </a:r>
            <a:r>
              <a:rPr lang="zh-CN" altLang="en-US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的上级领导人</a:t>
            </a:r>
            <a:endParaRPr lang="en-US" sz="2000" b="1" i="1" spc="300" dirty="0">
              <a:ln>
                <a:noFill/>
              </a:ln>
              <a:solidFill>
                <a:srgbClr val="8EFA00"/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4400" b="1" spc="30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事</a:t>
            </a:r>
            <a:r>
              <a:rPr lang="en-US" altLang="zh-CN" sz="4400" b="1" spc="30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专业知识</a:t>
            </a:r>
            <a:r>
              <a:rPr lang="zh-CN" altLang="en-US" sz="2000" b="1" spc="30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CN" altLang="en-US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产品与事业知识</a:t>
            </a:r>
            <a:endParaRPr lang="en-US" altLang="zh-CN" sz="2000" i="1" spc="300" dirty="0">
              <a:ln>
                <a:noFill/>
              </a:ln>
              <a:solidFill>
                <a:srgbClr val="8EFA00"/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专业技巧</a:t>
            </a:r>
            <a:r>
              <a:rPr lang="zh-CN" altLang="en-US" sz="2000" b="1" spc="30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CN" altLang="en-US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标准化动作 </a:t>
            </a:r>
            <a:r>
              <a:rPr lang="en-US" altLang="zh-CN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下级不敢做的事 </a:t>
            </a:r>
            <a:r>
              <a:rPr lang="zh-CN" altLang="en-US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我先做</a:t>
            </a:r>
            <a:endParaRPr lang="en-US" altLang="zh-CN" sz="2000" b="1" i="1" spc="30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专业态度</a:t>
            </a:r>
            <a:r>
              <a:rPr lang="zh-CN" altLang="en-US" sz="2000" b="1" spc="30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zh-CN" altLang="en-US" sz="2000" i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专业与敬业 </a:t>
            </a:r>
            <a:r>
              <a:rPr lang="en-US" altLang="zh-CN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》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合格</a:t>
            </a:r>
            <a:r>
              <a:rPr lang="en-US" altLang="zh-CN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3200</a:t>
            </a:r>
            <a:r>
              <a:rPr lang="zh-CN" altLang="en-US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、包容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的态度</a:t>
            </a:r>
            <a:endParaRPr lang="en-US" sz="2000" b="1" i="1" spc="30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4400" b="1" spc="300" dirty="0">
                <a:ln>
                  <a:noFill/>
                </a:ln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钱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投资</a:t>
            </a:r>
            <a:r>
              <a:rPr lang="zh-CN" altLang="en-US" sz="2000" b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产品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1200</a:t>
            </a:r>
            <a:r>
              <a:rPr lang="zh-CN" altLang="en-US" sz="2000" b="1" spc="30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</a:t>
            </a:r>
            <a:r>
              <a:rPr lang="en-US" altLang="zh-CN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ie.</a:t>
            </a:r>
            <a:r>
              <a:rPr lang="zh-CN" altLang="en-US" sz="2000" b="1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认真吃产品</a:t>
            </a:r>
            <a:endParaRPr lang="en-US" altLang="zh-CN" sz="2000" b="1" i="1" spc="30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投资在</a:t>
            </a:r>
            <a:r>
              <a:rPr lang="zh-CN" altLang="en-US" sz="2000" b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工具</a:t>
            </a:r>
            <a:r>
              <a:rPr lang="en-US" altLang="zh-CN" sz="2000" b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&amp;</a:t>
            </a:r>
            <a:r>
              <a:rPr lang="zh-CN" altLang="en-US" sz="2000" b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开发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</a:t>
            </a:r>
            <a:r>
              <a:rPr lang="zh-CN" altLang="en-US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学习费、交通费、住宿费、</a:t>
            </a:r>
            <a:r>
              <a:rPr lang="en-US" altLang="zh-CN" sz="2000" i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…</a:t>
            </a:r>
            <a:endParaRPr lang="en-US" sz="2000" i="1" spc="30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</a:pPr>
            <a:r>
              <a:rPr lang="zh-CN" altLang="en-US" sz="2000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lang="en-US" altLang="zh-CN" sz="2000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	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=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投资在</a:t>
            </a:r>
            <a:r>
              <a:rPr lang="zh-CN" altLang="en-US" sz="2000" b="1" spc="300" dirty="0">
                <a:ln>
                  <a:noFill/>
                </a:ln>
                <a:solidFill>
                  <a:srgbClr val="8EFA00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团队</a:t>
            </a:r>
            <a:r>
              <a:rPr lang="zh-CN" altLang="en-US" sz="2000" b="1" spc="30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：钱在哪里，心就在哪里、</a:t>
            </a:r>
            <a:r>
              <a:rPr lang="en-US" altLang="zh-CN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Cebu</a:t>
            </a:r>
            <a:r>
              <a:rPr lang="zh-CN" altLang="en-US" sz="2000" b="1" spc="30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奖励</a:t>
            </a:r>
            <a:endParaRPr lang="zh-CN" altLang="en-US" sz="2000" b="1" spc="300" dirty="0">
              <a:ln>
                <a:noFill/>
              </a:ln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461459" y="4909581"/>
            <a:ext cx="1470211" cy="1410151"/>
            <a:chOff x="25504196" y="5405728"/>
            <a:chExt cx="3262184" cy="3348681"/>
          </a:xfrm>
        </p:grpSpPr>
        <p:sp>
          <p:nvSpPr>
            <p:cNvPr id="17" name="Quad Arrow Callout 16"/>
            <p:cNvSpPr/>
            <p:nvPr/>
          </p:nvSpPr>
          <p:spPr>
            <a:xfrm>
              <a:off x="25504196" y="5405728"/>
              <a:ext cx="3262184" cy="3348681"/>
            </a:xfrm>
            <a:prstGeom prst="quadArrowCallou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6398314" y="6392946"/>
              <a:ext cx="1479421" cy="1385790"/>
            </a:xfrm>
            <a:prstGeom prst="rect">
              <a:avLst/>
            </a:prstGeom>
            <a:noFill/>
            <a:effectLst>
              <a:glow rad="101600">
                <a:schemeClr val="bg1"/>
              </a:glo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u="sng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卓越</a:t>
              </a:r>
              <a:endParaRPr lang="en-US" altLang="zh-CN" sz="1600" b="1" u="sng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zh-CN" altLang="en-US" sz="1600" b="1" spc="300" dirty="0">
                  <a:ln w="12700">
                    <a:noFill/>
                  </a:ln>
                  <a:solidFill>
                    <a:srgbClr val="0432FF"/>
                  </a:solidFill>
                  <a:effectLst>
                    <a:glow rad="127000">
                      <a:schemeClr val="bg1"/>
                    </a:glow>
                  </a:effectLst>
                  <a:latin typeface="Yuanti TC" charset="-120"/>
                  <a:ea typeface="Yuanti TC" charset="-120"/>
                  <a:cs typeface="Yuanti TC" charset="-120"/>
                </a:rPr>
                <a:t>教练</a:t>
              </a:r>
              <a:endParaRPr lang="en-US" sz="1600" b="1" spc="300" dirty="0">
                <a:ln w="12700">
                  <a:noFill/>
                </a:ln>
                <a:solidFill>
                  <a:srgbClr val="0432FF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4"/>
          <p:cNvGrpSpPr/>
          <p:nvPr/>
        </p:nvGrpSpPr>
        <p:grpSpPr>
          <a:xfrm>
            <a:off x="4949190" y="457835"/>
            <a:ext cx="3925570" cy="5210810"/>
            <a:chOff x="6409958" y="339102"/>
            <a:chExt cx="4948518" cy="5424461"/>
          </a:xfrm>
        </p:grpSpPr>
        <p:sp>
          <p:nvSpPr>
            <p:cNvPr id="18" name="Rectangle 5"/>
            <p:cNvSpPr/>
            <p:nvPr/>
          </p:nvSpPr>
          <p:spPr>
            <a:xfrm>
              <a:off x="6490844" y="825585"/>
              <a:ext cx="4788120" cy="4937978"/>
            </a:xfrm>
            <a:prstGeom prst="rect">
              <a:avLst/>
            </a:prstGeom>
            <a:solidFill>
              <a:srgbClr val="B1F7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/>
            </a:p>
          </p:txBody>
        </p:sp>
        <p:sp>
          <p:nvSpPr>
            <p:cNvPr id="19" name="Rounded Rectangle 6"/>
            <p:cNvSpPr/>
            <p:nvPr/>
          </p:nvSpPr>
          <p:spPr>
            <a:xfrm>
              <a:off x="6409959" y="339102"/>
              <a:ext cx="4948517" cy="723539"/>
            </a:xfrm>
            <a:prstGeom prst="roundRect">
              <a:avLst/>
            </a:prstGeom>
            <a:solidFill>
              <a:srgbClr val="76D6FF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/>
            </a:p>
          </p:txBody>
        </p:sp>
        <p:sp>
          <p:nvSpPr>
            <p:cNvPr id="20" name="TextBox 7"/>
            <p:cNvSpPr txBox="1"/>
            <p:nvPr/>
          </p:nvSpPr>
          <p:spPr>
            <a:xfrm>
              <a:off x="6409958" y="449069"/>
              <a:ext cx="4948517" cy="479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b="1" spc="300" dirty="0">
                  <a:solidFill>
                    <a:srgbClr val="FF0000"/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20%</a:t>
              </a:r>
              <a:r>
                <a:rPr lang="en-US" altLang="zh-CN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zh-CN" altLang="en-US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经营者 </a:t>
              </a:r>
              <a:r>
                <a:rPr lang="en-US" altLang="zh-CN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》</a:t>
              </a:r>
              <a:r>
                <a:rPr lang="zh-CN" altLang="en-US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深度下级团队</a:t>
              </a:r>
              <a:endParaRPr lang="zh-CN" altLang="en-US" sz="1600" b="1" spc="300" dirty="0">
                <a:solidFill>
                  <a:srgbClr val="FF0000"/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  <p:sp>
        <p:nvSpPr>
          <p:cNvPr id="21" name="TextBox 8"/>
          <p:cNvSpPr txBox="1"/>
          <p:nvPr/>
        </p:nvSpPr>
        <p:spPr>
          <a:xfrm>
            <a:off x="4949190" y="1346835"/>
            <a:ext cx="39255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spcBef>
                <a:spcPts val="600"/>
              </a:spcBef>
            </a:pPr>
            <a:endParaRPr lang="zh-CN" altLang="en-US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grpSp>
        <p:nvGrpSpPr>
          <p:cNvPr id="22" name="Group 9"/>
          <p:cNvGrpSpPr/>
          <p:nvPr/>
        </p:nvGrpSpPr>
        <p:grpSpPr>
          <a:xfrm>
            <a:off x="327025" y="457835"/>
            <a:ext cx="3925570" cy="5210810"/>
            <a:chOff x="810920" y="339102"/>
            <a:chExt cx="4948517" cy="5423328"/>
          </a:xfrm>
        </p:grpSpPr>
        <p:sp>
          <p:nvSpPr>
            <p:cNvPr id="23" name="Rectangle 10"/>
            <p:cNvSpPr/>
            <p:nvPr/>
          </p:nvSpPr>
          <p:spPr>
            <a:xfrm>
              <a:off x="900371" y="824452"/>
              <a:ext cx="4788120" cy="4937978"/>
            </a:xfrm>
            <a:prstGeom prst="rect">
              <a:avLst/>
            </a:prstGeom>
            <a:solidFill>
              <a:srgbClr val="C1FFD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/>
            </a:p>
          </p:txBody>
        </p:sp>
        <p:sp>
          <p:nvSpPr>
            <p:cNvPr id="24" name="Rounded Rectangle 11"/>
            <p:cNvSpPr/>
            <p:nvPr/>
          </p:nvSpPr>
          <p:spPr>
            <a:xfrm>
              <a:off x="810920" y="339102"/>
              <a:ext cx="4948517" cy="723539"/>
            </a:xfrm>
            <a:prstGeom prst="roundRect">
              <a:avLst/>
            </a:prstGeom>
            <a:solidFill>
              <a:srgbClr val="00FA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sz="1600" dirty="0"/>
            </a:p>
          </p:txBody>
        </p:sp>
        <p:sp>
          <p:nvSpPr>
            <p:cNvPr id="25" name="TextBox 12"/>
            <p:cNvSpPr txBox="1"/>
            <p:nvPr/>
          </p:nvSpPr>
          <p:spPr>
            <a:xfrm>
              <a:off x="810920" y="448345"/>
              <a:ext cx="4948516" cy="47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b="1" spc="300" dirty="0">
                  <a:solidFill>
                    <a:srgbClr val="FF0000"/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80%</a:t>
              </a:r>
              <a:r>
                <a:rPr lang="en-US" altLang="zh-CN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zh-CN" altLang="en-US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消费者 </a:t>
              </a:r>
              <a:r>
                <a:rPr lang="en-US" altLang="zh-CN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》</a:t>
              </a:r>
              <a:r>
                <a:rPr lang="zh-CN" altLang="en-US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长期消费群</a:t>
              </a:r>
              <a:endParaRPr lang="zh-CN" altLang="en-US" sz="1600" b="1" spc="300" dirty="0">
                <a:solidFill>
                  <a:srgbClr val="FF0000"/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  <p:grpSp>
        <p:nvGrpSpPr>
          <p:cNvPr id="26" name="Group 13"/>
          <p:cNvGrpSpPr/>
          <p:nvPr/>
        </p:nvGrpSpPr>
        <p:grpSpPr>
          <a:xfrm>
            <a:off x="366395" y="1346200"/>
            <a:ext cx="3925570" cy="2278491"/>
            <a:chOff x="850676" y="1227887"/>
            <a:chExt cx="4948516" cy="2371623"/>
          </a:xfrm>
        </p:grpSpPr>
        <p:sp>
          <p:nvSpPr>
            <p:cNvPr id="27" name="TextBox 14"/>
            <p:cNvSpPr txBox="1"/>
            <p:nvPr/>
          </p:nvSpPr>
          <p:spPr>
            <a:xfrm>
              <a:off x="850676" y="1227887"/>
              <a:ext cx="4948516" cy="1280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spcBef>
                  <a:spcPts val="600"/>
                </a:spcBef>
              </a:pP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======================</a:t>
              </a:r>
              <a:endParaRPr lang="en-MY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endParaRPr lang="en-MY" altLang="zh-CN" sz="24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endPara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1897590" y="2863867"/>
              <a:ext cx="2873195" cy="73564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p>
              <a:pPr algn="ctr">
                <a:spcBef>
                  <a:spcPts val="600"/>
                </a:spcBef>
              </a:pPr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让 </a:t>
              </a: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50%</a:t>
              </a:r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成为消费商</a:t>
              </a:r>
              <a:endParaRPr lang="zh-CN" altLang="en-US" sz="2000" b="1" dirty="0">
                <a:solidFill>
                  <a:schemeClr val="accent2">
                    <a:lumMod val="50000"/>
                  </a:schemeClr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4"/>
          <p:cNvGrpSpPr/>
          <p:nvPr/>
        </p:nvGrpSpPr>
        <p:grpSpPr>
          <a:xfrm>
            <a:off x="4949190" y="457835"/>
            <a:ext cx="3925570" cy="5210810"/>
            <a:chOff x="6409958" y="339102"/>
            <a:chExt cx="4948518" cy="5424461"/>
          </a:xfrm>
        </p:grpSpPr>
        <p:sp>
          <p:nvSpPr>
            <p:cNvPr id="19" name="Rectangle 5"/>
            <p:cNvSpPr/>
            <p:nvPr/>
          </p:nvSpPr>
          <p:spPr>
            <a:xfrm>
              <a:off x="6490844" y="825585"/>
              <a:ext cx="4788120" cy="4937978"/>
            </a:xfrm>
            <a:prstGeom prst="rect">
              <a:avLst/>
            </a:prstGeom>
            <a:solidFill>
              <a:srgbClr val="B1F7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0" name="Rounded Rectangle 6"/>
            <p:cNvSpPr/>
            <p:nvPr/>
          </p:nvSpPr>
          <p:spPr>
            <a:xfrm>
              <a:off x="6409959" y="339102"/>
              <a:ext cx="4948517" cy="723539"/>
            </a:xfrm>
            <a:prstGeom prst="roundRect">
              <a:avLst/>
            </a:prstGeom>
            <a:solidFill>
              <a:srgbClr val="76D6FF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1" name="TextBox 7"/>
            <p:cNvSpPr txBox="1"/>
            <p:nvPr/>
          </p:nvSpPr>
          <p:spPr>
            <a:xfrm>
              <a:off x="6409958" y="449069"/>
              <a:ext cx="4948517" cy="479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300" dirty="0">
                  <a:solidFill>
                    <a:srgbClr val="FF0000"/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20%</a:t>
              </a:r>
              <a:r>
                <a:rPr lang="en-US" altLang="zh-CN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zh-CN" altLang="en-US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经营者 </a:t>
              </a:r>
              <a:r>
                <a:rPr lang="en-US" altLang="zh-CN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》</a:t>
              </a:r>
              <a:r>
                <a:rPr lang="zh-CN" altLang="en-US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深度下级团队</a:t>
              </a:r>
              <a:endParaRPr lang="zh-CN" altLang="en-US" sz="1600" b="1" spc="300" dirty="0">
                <a:solidFill>
                  <a:srgbClr val="FF0000"/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4949190" y="1346835"/>
            <a:ext cx="3925570" cy="386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iTEAM</a:t>
            </a: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招商会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（进人）</a:t>
            </a:r>
            <a:endParaRPr lang="en-MY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如何开始</a:t>
            </a:r>
            <a:r>
              <a:rPr lang="zh-CN" altLang="en-US" sz="9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iTEAM</a:t>
            </a: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事业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i.</a:t>
            </a: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实力工作坊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（操作课程）</a:t>
            </a:r>
            <a:endParaRPr lang="en-US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卓越人生课程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（强化信心）</a:t>
            </a:r>
            <a:endParaRPr lang="en-MY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我们是</a:t>
            </a:r>
            <a:r>
              <a:rPr lang="zh-CN" altLang="en-US" sz="9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iTEAM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（成功心态）</a:t>
            </a:r>
            <a:endParaRPr lang="en-US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===========================</a:t>
            </a:r>
            <a:endParaRPr lang="en-US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销售高手、推荐高手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卓越教练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讲师培训课程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专题课程</a:t>
            </a:r>
            <a:endParaRPr lang="zh-CN" altLang="en-US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grpSp>
        <p:nvGrpSpPr>
          <p:cNvPr id="23" name="Group 9"/>
          <p:cNvGrpSpPr/>
          <p:nvPr/>
        </p:nvGrpSpPr>
        <p:grpSpPr>
          <a:xfrm>
            <a:off x="327025" y="457835"/>
            <a:ext cx="3925570" cy="5210810"/>
            <a:chOff x="810920" y="339102"/>
            <a:chExt cx="4948517" cy="5423328"/>
          </a:xfrm>
        </p:grpSpPr>
        <p:sp>
          <p:nvSpPr>
            <p:cNvPr id="24" name="Rectangle 10"/>
            <p:cNvSpPr/>
            <p:nvPr/>
          </p:nvSpPr>
          <p:spPr>
            <a:xfrm>
              <a:off x="900371" y="824452"/>
              <a:ext cx="4788120" cy="4937978"/>
            </a:xfrm>
            <a:prstGeom prst="rect">
              <a:avLst/>
            </a:prstGeom>
            <a:solidFill>
              <a:srgbClr val="C1FFD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5" name="Rounded Rectangle 11"/>
            <p:cNvSpPr/>
            <p:nvPr/>
          </p:nvSpPr>
          <p:spPr>
            <a:xfrm>
              <a:off x="810920" y="339102"/>
              <a:ext cx="4948517" cy="723539"/>
            </a:xfrm>
            <a:prstGeom prst="roundRect">
              <a:avLst/>
            </a:prstGeom>
            <a:solidFill>
              <a:srgbClr val="00FA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6" name="TextBox 12"/>
            <p:cNvSpPr txBox="1"/>
            <p:nvPr/>
          </p:nvSpPr>
          <p:spPr>
            <a:xfrm>
              <a:off x="810920" y="448345"/>
              <a:ext cx="4948516" cy="47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300" dirty="0">
                  <a:solidFill>
                    <a:srgbClr val="FF0000"/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80%</a:t>
              </a:r>
              <a:r>
                <a:rPr lang="en-US" altLang="zh-CN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zh-CN" altLang="en-US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消费者 </a:t>
              </a:r>
              <a:r>
                <a:rPr lang="en-US" altLang="zh-CN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》</a:t>
              </a:r>
              <a:r>
                <a:rPr lang="zh-CN" altLang="en-US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长期消费群</a:t>
              </a:r>
              <a:endParaRPr lang="zh-CN" altLang="en-US" sz="1600" b="1" spc="300" dirty="0">
                <a:solidFill>
                  <a:srgbClr val="FF0000"/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  <p:grpSp>
        <p:nvGrpSpPr>
          <p:cNvPr id="27" name="Group 13"/>
          <p:cNvGrpSpPr/>
          <p:nvPr/>
        </p:nvGrpSpPr>
        <p:grpSpPr>
          <a:xfrm>
            <a:off x="366395" y="1346200"/>
            <a:ext cx="3925570" cy="3476625"/>
            <a:chOff x="850676" y="1227887"/>
            <a:chExt cx="4948516" cy="3618730"/>
          </a:xfrm>
        </p:grpSpPr>
        <p:sp>
          <p:nvSpPr>
            <p:cNvPr id="28" name="TextBox 14"/>
            <p:cNvSpPr txBox="1"/>
            <p:nvPr/>
          </p:nvSpPr>
          <p:spPr>
            <a:xfrm>
              <a:off x="850676" y="1227887"/>
              <a:ext cx="4948516" cy="3618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i.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健康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【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1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】</a:t>
              </a:r>
              <a:r>
                <a:rPr lang="zh-CN" altLang="en-US" sz="14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（留人）</a:t>
              </a:r>
              <a:endParaRPr lang="en-MY" altLang="zh-CN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i.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健康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【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2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】</a:t>
              </a:r>
              <a:r>
                <a:rPr lang="zh-CN" altLang="en-US" sz="14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（育人）</a:t>
              </a:r>
              <a:endParaRPr lang="en-US" altLang="zh-CN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昭妃课程</a:t>
              </a:r>
              <a:r>
                <a:rPr lang="zh-CN" altLang="en-US" sz="14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（建立长期消费群）</a:t>
              </a:r>
              <a:endParaRPr lang="en-MY" altLang="zh-CN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======================</a:t>
              </a:r>
              <a:endParaRPr lang="en-MY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endParaRPr lang="en-MY" altLang="zh-CN" sz="24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分享经济</a:t>
              </a:r>
              <a:endParaRPr lang="en-MY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16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 </a:t>
              </a:r>
              <a:r>
                <a:rPr lang="en-US" altLang="zh-CN" sz="16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10</a:t>
              </a:r>
              <a:r>
                <a:rPr lang="zh-CN" altLang="en-US" sz="16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个消费  </a:t>
              </a:r>
              <a:r>
                <a:rPr lang="en-US" altLang="zh-CN" sz="16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1</a:t>
              </a:r>
              <a:r>
                <a:rPr lang="zh-CN" altLang="en-US" sz="16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个免费 ）</a:t>
              </a:r>
              <a:endParaRPr lang="en-MY" altLang="zh-CN" sz="1600" b="1" dirty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20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MDS</a:t>
              </a:r>
              <a:r>
                <a:rPr lang="zh-CN" altLang="en-US" sz="20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资料</a:t>
              </a:r>
              <a:endParaRPr lang="en-MY" altLang="zh-CN" sz="2000" b="1" dirty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i.HP &amp; ABC</a:t>
              </a:r>
              <a:r>
                <a:rPr lang="zh-CN" altLang="en-US" sz="2000" b="1" dirty="0">
                  <a:solidFill>
                    <a:schemeClr val="accent2">
                      <a:lumMod val="75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运作</a:t>
              </a:r>
              <a:endParaRPr lang="zh-CN" altLang="en-US" sz="2000" b="1" dirty="0">
                <a:solidFill>
                  <a:schemeClr val="accent2">
                    <a:lumMod val="75000"/>
                  </a:schemeClr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  <p:sp>
          <p:nvSpPr>
            <p:cNvPr id="29" name="TextBox 15"/>
            <p:cNvSpPr txBox="1"/>
            <p:nvPr/>
          </p:nvSpPr>
          <p:spPr>
            <a:xfrm>
              <a:off x="1897590" y="2863867"/>
              <a:ext cx="2873195" cy="73564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让 </a:t>
              </a: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50%</a:t>
              </a:r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成为消费商</a:t>
              </a:r>
              <a:endParaRPr lang="zh-CN" altLang="en-US" sz="2000" b="1" dirty="0">
                <a:solidFill>
                  <a:schemeClr val="accent2">
                    <a:lumMod val="50000"/>
                  </a:schemeClr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949190" y="457835"/>
            <a:ext cx="3925570" cy="5210810"/>
            <a:chOff x="6409958" y="339102"/>
            <a:chExt cx="4948518" cy="5424461"/>
          </a:xfrm>
        </p:grpSpPr>
        <p:sp>
          <p:nvSpPr>
            <p:cNvPr id="6" name="Rectangle 5"/>
            <p:cNvSpPr/>
            <p:nvPr/>
          </p:nvSpPr>
          <p:spPr>
            <a:xfrm>
              <a:off x="6490844" y="825585"/>
              <a:ext cx="4788120" cy="4937978"/>
            </a:xfrm>
            <a:prstGeom prst="rect">
              <a:avLst/>
            </a:prstGeom>
            <a:solidFill>
              <a:srgbClr val="B1F7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409959" y="339102"/>
              <a:ext cx="4948517" cy="723539"/>
            </a:xfrm>
            <a:prstGeom prst="roundRect">
              <a:avLst/>
            </a:prstGeom>
            <a:solidFill>
              <a:srgbClr val="76D6FF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409958" y="449069"/>
              <a:ext cx="4948517" cy="479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300" dirty="0">
                  <a:solidFill>
                    <a:srgbClr val="FF0000"/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20%</a:t>
              </a:r>
              <a:r>
                <a:rPr lang="en-US" altLang="zh-CN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zh-CN" altLang="en-US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经营者 </a:t>
              </a:r>
              <a:r>
                <a:rPr lang="en-US" altLang="zh-CN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》</a:t>
              </a:r>
              <a:r>
                <a:rPr lang="zh-CN" altLang="en-US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深度下级团队</a:t>
              </a:r>
              <a:endParaRPr lang="zh-CN" altLang="en-US" sz="1600" b="1" spc="300" dirty="0">
                <a:solidFill>
                  <a:srgbClr val="FF0000"/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49190" y="1346835"/>
            <a:ext cx="3925570" cy="386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iTEAM</a:t>
            </a: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招商会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（进人）</a:t>
            </a:r>
            <a:endParaRPr lang="en-MY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如何开始</a:t>
            </a:r>
            <a:r>
              <a:rPr lang="zh-CN" altLang="en-US" sz="9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iTEAM</a:t>
            </a: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事业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i.</a:t>
            </a: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实力工作坊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（操作课程）</a:t>
            </a:r>
            <a:endParaRPr lang="en-US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卓越人生课程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（强化信心）</a:t>
            </a:r>
            <a:endParaRPr lang="en-MY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我们是</a:t>
            </a:r>
            <a:r>
              <a:rPr lang="zh-CN" altLang="en-US" sz="9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 </a:t>
            </a: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iTEAM</a:t>
            </a:r>
            <a:r>
              <a:rPr lang="zh-CN" altLang="en-US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（成功心态）</a:t>
            </a:r>
            <a:endParaRPr lang="en-US" altLang="zh-CN" sz="1400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===========================</a:t>
            </a:r>
            <a:endParaRPr lang="en-US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销售高手、推荐高手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卓越教练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讲师培训课程</a:t>
            </a:r>
            <a:endParaRPr lang="en-MY" altLang="zh-CN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rPr>
              <a:t>专题课程</a:t>
            </a:r>
            <a:endParaRPr lang="zh-CN" altLang="en-US" sz="2000" b="1" dirty="0">
              <a:effectLst>
                <a:glow rad="76200">
                  <a:schemeClr val="bg1"/>
                </a:glow>
              </a:effectLst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27025" y="457835"/>
            <a:ext cx="3925570" cy="5210810"/>
            <a:chOff x="810920" y="339102"/>
            <a:chExt cx="4948517" cy="5423328"/>
          </a:xfrm>
        </p:grpSpPr>
        <p:sp>
          <p:nvSpPr>
            <p:cNvPr id="11" name="Rectangle 10"/>
            <p:cNvSpPr/>
            <p:nvPr/>
          </p:nvSpPr>
          <p:spPr>
            <a:xfrm>
              <a:off x="900371" y="824452"/>
              <a:ext cx="4788120" cy="4937978"/>
            </a:xfrm>
            <a:prstGeom prst="rect">
              <a:avLst/>
            </a:prstGeom>
            <a:solidFill>
              <a:srgbClr val="C1FFD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10920" y="339102"/>
              <a:ext cx="4948517" cy="723539"/>
            </a:xfrm>
            <a:prstGeom prst="roundRect">
              <a:avLst/>
            </a:prstGeom>
            <a:solidFill>
              <a:srgbClr val="00FA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0920" y="448345"/>
              <a:ext cx="4948516" cy="479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spc="300" dirty="0">
                  <a:solidFill>
                    <a:srgbClr val="FF0000"/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80%</a:t>
              </a:r>
              <a:r>
                <a:rPr lang="en-US" altLang="zh-CN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zh-CN" altLang="en-US" sz="24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消费者 </a:t>
              </a:r>
              <a:r>
                <a:rPr lang="en-US" altLang="zh-CN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》</a:t>
              </a:r>
              <a:r>
                <a:rPr lang="zh-CN" altLang="en-US" sz="1600" b="1" spc="3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长期消费群</a:t>
              </a:r>
              <a:endParaRPr lang="zh-CN" altLang="en-US" sz="1600" b="1" spc="300" dirty="0">
                <a:solidFill>
                  <a:srgbClr val="FF0000"/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66395" y="1346200"/>
            <a:ext cx="3925570" cy="3476625"/>
            <a:chOff x="850676" y="1227887"/>
            <a:chExt cx="4948516" cy="3618730"/>
          </a:xfrm>
        </p:grpSpPr>
        <p:sp>
          <p:nvSpPr>
            <p:cNvPr id="15" name="TextBox 14"/>
            <p:cNvSpPr txBox="1"/>
            <p:nvPr/>
          </p:nvSpPr>
          <p:spPr>
            <a:xfrm>
              <a:off x="850676" y="1227887"/>
              <a:ext cx="4948516" cy="3618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i.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健康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【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1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】</a:t>
              </a:r>
              <a:r>
                <a:rPr lang="zh-CN" altLang="en-US" sz="14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（留人）</a:t>
              </a:r>
              <a:endParaRPr lang="en-MY" altLang="zh-CN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i.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健康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【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2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</a:t>
              </a: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】</a:t>
              </a:r>
              <a:r>
                <a:rPr lang="zh-CN" altLang="en-US" sz="14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（育人）</a:t>
              </a:r>
              <a:endParaRPr lang="en-US" altLang="zh-CN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昭妃课程</a:t>
              </a:r>
              <a:r>
                <a:rPr lang="zh-CN" altLang="en-US" sz="1400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（建立长期消费群）</a:t>
              </a:r>
              <a:endParaRPr lang="en-MY" altLang="zh-CN" sz="1400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======================</a:t>
              </a:r>
              <a:endParaRPr lang="en-MY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endParaRPr lang="en-MY" altLang="zh-CN" sz="24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分享经济</a:t>
              </a:r>
              <a:endParaRPr lang="en-MY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16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（ </a:t>
              </a:r>
              <a:r>
                <a:rPr lang="en-US" altLang="zh-CN" sz="16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10</a:t>
              </a:r>
              <a:r>
                <a:rPr lang="zh-CN" altLang="en-US" sz="16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个消费  </a:t>
              </a:r>
              <a:r>
                <a:rPr lang="en-US" altLang="zh-CN" sz="16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1</a:t>
              </a:r>
              <a:r>
                <a:rPr lang="zh-CN" altLang="en-US" sz="16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个免费 ）</a:t>
              </a:r>
              <a:endParaRPr lang="en-MY" altLang="zh-CN" sz="16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MDS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资料</a:t>
              </a:r>
              <a:endParaRPr lang="en-MY" altLang="zh-CN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i.HP &amp; ABC</a:t>
              </a:r>
              <a:r>
                <a:rPr lang="zh-CN" altLang="en-US" sz="2000" b="1" dirty="0"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运作</a:t>
              </a:r>
              <a:endParaRPr lang="zh-CN" altLang="en-US" sz="2000" b="1" dirty="0"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97590" y="2863867"/>
              <a:ext cx="2873195" cy="73564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让 </a:t>
              </a:r>
              <a:r>
                <a:rPr 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50%</a:t>
              </a:r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effectLst>
                    <a:glow rad="76200">
                      <a:schemeClr val="bg1"/>
                    </a:glow>
                  </a:effectLst>
                  <a:latin typeface="Yuanti SC" panose="02010600040101010101" pitchFamily="2" charset="-122"/>
                  <a:ea typeface="Yuanti SC" panose="02010600040101010101" pitchFamily="2" charset="-122"/>
                </a:rPr>
                <a:t> 成为消费商</a:t>
              </a:r>
              <a:endParaRPr lang="zh-CN" altLang="en-US" sz="2000" b="1" dirty="0">
                <a:solidFill>
                  <a:schemeClr val="accent2">
                    <a:lumMod val="50000"/>
                  </a:schemeClr>
                </a:solidFill>
                <a:effectLst>
                  <a:glow rad="76200">
                    <a:schemeClr val="bg1"/>
                  </a:glow>
                </a:effectLst>
                <a:latin typeface="Yuanti SC" panose="02010600040101010101" pitchFamily="2" charset="-122"/>
                <a:ea typeface="Yuanti SC" panose="020106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73"/>
          <p:cNvSpPr txBox="1"/>
          <p:nvPr/>
        </p:nvSpPr>
        <p:spPr>
          <a:xfrm>
            <a:off x="227976" y="308311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团队伙伴的角色扮演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aphicFrame>
        <p:nvGraphicFramePr>
          <p:cNvPr id="2" name="Table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60463" y="653802"/>
          <a:ext cx="6873875" cy="4203700"/>
        </p:xfrm>
        <a:graphic>
          <a:graphicData uri="http://schemas.openxmlformats.org/drawingml/2006/table">
            <a:tbl>
              <a:tblPr/>
              <a:tblGrid>
                <a:gridCol w="1343025"/>
                <a:gridCol w="1018540"/>
                <a:gridCol w="4512310"/>
              </a:tblGrid>
              <a:tr h="57086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聘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色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我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成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长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与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工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作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重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点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58166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消费商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651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1200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2400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 &amp; 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皇冠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2771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委员会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4798695"/>
            <a:ext cx="1787525" cy="1402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73"/>
          <p:cNvSpPr txBox="1"/>
          <p:nvPr/>
        </p:nvSpPr>
        <p:spPr>
          <a:xfrm>
            <a:off x="227976" y="308311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团队伙伴的角色扮演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aphicFrame>
        <p:nvGraphicFramePr>
          <p:cNvPr id="3" name="Table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60463" y="653802"/>
          <a:ext cx="6873875" cy="4203700"/>
        </p:xfrm>
        <a:graphic>
          <a:graphicData uri="http://schemas.openxmlformats.org/drawingml/2006/table">
            <a:tbl>
              <a:tblPr/>
              <a:tblGrid>
                <a:gridCol w="1343025"/>
                <a:gridCol w="1018540"/>
                <a:gridCol w="4512310"/>
              </a:tblGrid>
              <a:tr h="57086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聘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色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我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成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长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与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工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作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重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点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58166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消费商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 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自我定位、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角色动作、事业拓展、上聘稳聘。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651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1200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2400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 &amp; 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皇冠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2771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委员会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4798695"/>
            <a:ext cx="1787525" cy="14027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73"/>
          <p:cNvSpPr txBox="1"/>
          <p:nvPr/>
        </p:nvSpPr>
        <p:spPr>
          <a:xfrm>
            <a:off x="227976" y="308311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团队伙伴的角色扮演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aphicFrame>
        <p:nvGraphicFramePr>
          <p:cNvPr id="3" name="Table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60463" y="653802"/>
          <a:ext cx="6873875" cy="4203700"/>
        </p:xfrm>
        <a:graphic>
          <a:graphicData uri="http://schemas.openxmlformats.org/drawingml/2006/table">
            <a:tbl>
              <a:tblPr/>
              <a:tblGrid>
                <a:gridCol w="1343025"/>
                <a:gridCol w="1018540"/>
                <a:gridCol w="4512310"/>
              </a:tblGrid>
              <a:tr h="57086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聘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色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我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成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长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与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工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作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重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点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58166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消费商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 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自我定位、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角色动作、事业拓展、上聘稳聘。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651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1200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2400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小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帮下级设定目标、陪同下级作业、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举办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iHP</a:t>
                      </a:r>
                      <a:r>
                        <a:rPr kumimoji="0" lang="zh-CN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、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协助下级做事业推荐与缔结。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 &amp; 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皇冠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2771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委员会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4798695"/>
            <a:ext cx="1787525" cy="14027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73"/>
          <p:cNvSpPr txBox="1"/>
          <p:nvPr/>
        </p:nvSpPr>
        <p:spPr>
          <a:xfrm>
            <a:off x="227976" y="308311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团队伙伴的角色扮演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aphicFrame>
        <p:nvGraphicFramePr>
          <p:cNvPr id="2" name="Table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60463" y="653802"/>
          <a:ext cx="6873875" cy="4203700"/>
        </p:xfrm>
        <a:graphic>
          <a:graphicData uri="http://schemas.openxmlformats.org/drawingml/2006/table">
            <a:tbl>
              <a:tblPr/>
              <a:tblGrid>
                <a:gridCol w="1343025"/>
                <a:gridCol w="1018540"/>
                <a:gridCol w="4512310"/>
              </a:tblGrid>
              <a:tr h="57086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聘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色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我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成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长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与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工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作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重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点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58166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消费商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 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自我定位、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角色动作、事业拓展、上聘稳聘。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651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1200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2400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小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帮下级设定目标、陪同下级作业、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举办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iHP</a:t>
                      </a:r>
                      <a:r>
                        <a:rPr kumimoji="0" lang="zh-CN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、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协助下级做事业推荐与缔结。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督促与指导、协助下级操练、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帮下级把脉、每月做软性的小组聚会。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 &amp; 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皇冠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2771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委员会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4798695"/>
            <a:ext cx="1787525" cy="14027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73"/>
          <p:cNvSpPr txBox="1"/>
          <p:nvPr/>
        </p:nvSpPr>
        <p:spPr>
          <a:xfrm>
            <a:off x="227976" y="308311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团队伙伴的角色扮演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aphicFrame>
        <p:nvGraphicFramePr>
          <p:cNvPr id="3" name="Table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60463" y="653802"/>
          <a:ext cx="6873875" cy="4203700"/>
        </p:xfrm>
        <a:graphic>
          <a:graphicData uri="http://schemas.openxmlformats.org/drawingml/2006/table">
            <a:tbl>
              <a:tblPr/>
              <a:tblGrid>
                <a:gridCol w="1343025"/>
                <a:gridCol w="1018540"/>
                <a:gridCol w="4512310"/>
              </a:tblGrid>
              <a:tr h="570865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聘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色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我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成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长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与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工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作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重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点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581660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消费商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 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自我定位、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角色动作、事业拓展、上聘稳聘。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65175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1200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2400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小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帮下级设定目标、陪同下级作业、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举办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iHP</a:t>
                      </a:r>
                      <a:r>
                        <a:rPr kumimoji="0" lang="zh-CN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、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协助下级做事业推荐与缔结。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79145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督促与指导、协助下级操练、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帮下级把脉、每月做软性的小组聚会。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79145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 &amp; 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皇冠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大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为下级领导把脉、领导观念的教育、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协调团队伙伴。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27710"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委员会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4798695"/>
            <a:ext cx="1787525" cy="14027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73"/>
          <p:cNvSpPr txBox="1"/>
          <p:nvPr/>
        </p:nvSpPr>
        <p:spPr>
          <a:xfrm>
            <a:off x="227976" y="308311"/>
            <a:ext cx="789137" cy="5629910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团队伙伴的角色扮演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0432FF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160463" y="653802"/>
          <a:ext cx="6873875" cy="4203700"/>
        </p:xfrm>
        <a:graphic>
          <a:graphicData uri="http://schemas.openxmlformats.org/drawingml/2006/table">
            <a:tbl>
              <a:tblPr/>
              <a:tblGrid>
                <a:gridCol w="1343025"/>
                <a:gridCol w="1018540"/>
                <a:gridCol w="4512310"/>
              </a:tblGrid>
              <a:tr h="57086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聘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级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色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我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成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长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与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工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作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重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点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58166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消费商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 </a:t>
                      </a: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自我定位、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B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角色动作、事业拓展、上聘稳聘。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6517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1200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2400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小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帮下级设定目标、陪同下级作业、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举办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iHP</a:t>
                      </a:r>
                      <a:r>
                        <a:rPr kumimoji="0" lang="zh-CN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、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协助下级做事业推荐与缔结。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督促与指导、协助下级操练、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帮下级把脉、每月做软性的小组聚会。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8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  <a:tr h="779145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3200 &amp; </a:t>
                      </a: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皇冠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大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 A</a:t>
                      </a: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为下级领导把脉、领导观念的教育、</a:t>
                      </a:r>
                      <a:endParaRPr kumimoji="0" lang="en-US" altLang="zh-CN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协调团队伙伴。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AEE"/>
                    </a:solidFill>
                  </a:tcPr>
                </a:tc>
              </a:tr>
              <a:tr h="72771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委员会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团队领导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80000"/>
                        <a:buFont typeface="Wingdings 2" panose="05020102010507070707" charset="2"/>
                        <a:defRPr sz="28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1pPr>
                      <a:lvl2pPr marL="742950" indent="-285750" defTabSz="457200" eaLnBrk="0" hangingPunct="0">
                        <a:spcBef>
                          <a:spcPts val="550"/>
                        </a:spcBef>
                        <a:buClr>
                          <a:schemeClr val="accent1"/>
                        </a:buClr>
                        <a:buFont typeface="Verdana" panose="020B0604030504040204" charset="0"/>
                        <a:defRPr sz="24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 2" panose="05020102010507070707" charset="2"/>
                        <a:defRPr sz="2000"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C32D2E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4AA33"/>
                        </a:buClr>
                        <a:buFont typeface="Wingdings 2" panose="05020102010507070707" charset="2"/>
                        <a:defRPr>
                          <a:solidFill>
                            <a:schemeClr val="tx1"/>
                          </a:solidFill>
                          <a:latin typeface="Gill Sans MT" panose="020B0502020104020203" charset="0"/>
                          <a:ea typeface="MS PGothic" panose="020B060007020508020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anti SC" panose="02010600040101010101" pitchFamily="2" charset="-122"/>
                        </a:rPr>
                        <a:t>带队、规划、管理、操盘。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Yuanti SC" panose="02010600040101010101" pitchFamily="2" charset="-122"/>
                        <a:ea typeface="Yuanti SC" panose="02010600040101010101" pitchFamily="2" charset="-122"/>
                        <a:cs typeface="Yuanti SC" panose="02010600040101010101" pitchFamily="2" charset="-122"/>
                      </a:endParaRPr>
                    </a:p>
                  </a:txBody>
                  <a:tcPr marL="91444" marR="91444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1DB"/>
                    </a:solidFill>
                  </a:tcPr>
                </a:tc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4798695"/>
            <a:ext cx="1787525" cy="140271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1187866" y="364267"/>
            <a:ext cx="3161665" cy="645160"/>
          </a:xfrm>
          <a:prstGeom prst="rect">
            <a:avLst/>
          </a:prstGeom>
          <a:solidFill>
            <a:srgbClr val="73FB79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ONLINE</a:t>
            </a:r>
            <a:r>
              <a:rPr lang="zh-CN" alt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 线上</a:t>
            </a:r>
            <a:r>
              <a:rPr lang="en-US" altLang="zh-CN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 </a:t>
            </a:r>
            <a:r>
              <a:rPr 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:</a:t>
            </a:r>
            <a:endParaRPr lang="en-US" sz="3600" b="1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188085" y="1112520"/>
            <a:ext cx="8212454" cy="4148456"/>
            <a:chOff x="179512" y="1484784"/>
            <a:chExt cx="9368761" cy="4148656"/>
          </a:xfrm>
        </p:grpSpPr>
        <p:sp>
          <p:nvSpPr>
            <p:cNvPr id="19" name="TextBox 5"/>
            <p:cNvSpPr txBox="1">
              <a:spLocks noChangeArrowheads="1"/>
            </p:cNvSpPr>
            <p:nvPr/>
          </p:nvSpPr>
          <p:spPr bwMode="auto">
            <a:xfrm>
              <a:off x="179512" y="2359132"/>
              <a:ext cx="972415" cy="706789"/>
            </a:xfrm>
            <a:prstGeom prst="rect">
              <a:avLst/>
            </a:prstGeom>
            <a:solidFill>
              <a:srgbClr val="B0F5F5"/>
            </a:solidFill>
            <a:ln w="952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FB</a:t>
              </a:r>
              <a:endParaRPr lang="en-US" altLang="zh-CN" sz="10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wechat</a:t>
              </a:r>
              <a:endParaRPr lang="en-US" sz="10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B</a:t>
              </a:r>
              <a:r>
                <a:rPr lang="en-US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log</a:t>
              </a:r>
              <a:endParaRPr lang="en-US" sz="10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en-US" altLang="zh-CN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YouTube</a:t>
              </a:r>
              <a:endParaRPr lang="en-US" altLang="zh-CN" sz="10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20" name="TextBox 6"/>
            <p:cNvSpPr txBox="1">
              <a:spLocks noChangeArrowheads="1"/>
            </p:cNvSpPr>
            <p:nvPr/>
          </p:nvSpPr>
          <p:spPr bwMode="auto">
            <a:xfrm>
              <a:off x="1475656" y="2723037"/>
              <a:ext cx="1799992" cy="24512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Online </a:t>
              </a:r>
              <a:r>
                <a:rPr lang="en-US" altLang="zh-CN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S</a:t>
              </a:r>
              <a:r>
                <a:rPr lang="en-US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haring</a:t>
              </a:r>
              <a:endParaRPr lang="en-US" sz="10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21" name="TextBox 8"/>
            <p:cNvSpPr txBox="1">
              <a:spLocks noChangeArrowheads="1"/>
            </p:cNvSpPr>
            <p:nvPr/>
          </p:nvSpPr>
          <p:spPr bwMode="auto">
            <a:xfrm>
              <a:off x="1483445" y="3095222"/>
              <a:ext cx="1791460" cy="4603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zh-CN" altLang="en-US" sz="1200" i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周四 </a:t>
              </a:r>
              <a:endParaRPr lang="zh-CN" altLang="en-US" sz="1200" i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en-US" sz="1200" i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Every </a:t>
              </a:r>
              <a:r>
                <a:rPr lang="en-US" altLang="zh-CN" sz="1200" i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Thurs</a:t>
              </a:r>
              <a:r>
                <a:rPr lang="en-US" sz="1200" i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day</a:t>
              </a:r>
              <a:endParaRPr lang="en-US" sz="1200" i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V="1">
              <a:off x="1199702" y="2895451"/>
              <a:ext cx="216074" cy="2290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2"/>
            <p:cNvSpPr txBox="1">
              <a:spLocks noChangeArrowheads="1"/>
            </p:cNvSpPr>
            <p:nvPr/>
          </p:nvSpPr>
          <p:spPr bwMode="auto">
            <a:xfrm>
              <a:off x="3671072" y="2606252"/>
              <a:ext cx="1729610" cy="398799"/>
            </a:xfrm>
            <a:prstGeom prst="rect">
              <a:avLst/>
            </a:prstGeom>
            <a:solidFill>
              <a:srgbClr val="B0F5F5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New</a:t>
              </a:r>
              <a:r>
                <a:rPr lang="zh-CN" altLang="en-US" sz="100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 </a:t>
              </a:r>
              <a:r>
                <a:rPr lang="en-US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Member Orientation</a:t>
              </a:r>
              <a:endParaRPr lang="en-US" sz="10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 bwMode="auto">
            <a:xfrm flipV="1">
              <a:off x="3382929" y="2891574"/>
              <a:ext cx="239332" cy="2289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1753649" y="2370652"/>
              <a:ext cx="1414768" cy="337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线上分享会</a:t>
              </a:r>
              <a:endParaRPr lang="zh-CN" altLang="en-US" sz="1600" b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26" name="Rectangle 29"/>
            <p:cNvSpPr>
              <a:spLocks noChangeArrowheads="1"/>
            </p:cNvSpPr>
            <p:nvPr/>
          </p:nvSpPr>
          <p:spPr bwMode="auto">
            <a:xfrm>
              <a:off x="3987722" y="2267777"/>
              <a:ext cx="1341603" cy="337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新人启动</a:t>
              </a:r>
              <a:endParaRPr lang="zh-CN" altLang="en-US" sz="1600" b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7444923" y="2890432"/>
              <a:ext cx="354013" cy="0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12"/>
            <p:cNvSpPr txBox="1">
              <a:spLocks noChangeArrowheads="1"/>
            </p:cNvSpPr>
            <p:nvPr/>
          </p:nvSpPr>
          <p:spPr bwMode="auto">
            <a:xfrm>
              <a:off x="7832884" y="2598044"/>
              <a:ext cx="1152525" cy="398799"/>
            </a:xfrm>
            <a:prstGeom prst="rect">
              <a:avLst/>
            </a:prstGeom>
            <a:solidFill>
              <a:srgbClr val="B0F5F5"/>
            </a:solidFill>
            <a:ln w="952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Special  Training</a:t>
              </a:r>
              <a:endParaRPr lang="en-US" sz="10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29" name="TextBox 13"/>
            <p:cNvSpPr txBox="1">
              <a:spLocks noChangeArrowheads="1"/>
            </p:cNvSpPr>
            <p:nvPr/>
          </p:nvSpPr>
          <p:spPr bwMode="auto">
            <a:xfrm>
              <a:off x="3661343" y="3574177"/>
              <a:ext cx="1739339" cy="55311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200" b="1" u="sng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O</a:t>
              </a:r>
              <a:r>
                <a:rPr lang="en-US" sz="1200" u="sng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nline </a:t>
              </a:r>
              <a:r>
                <a:rPr lang="en-US" sz="1200" b="1" u="sng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L</a:t>
              </a:r>
              <a:r>
                <a:rPr lang="en-US" sz="1200" u="sng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earning</a:t>
              </a:r>
              <a:endParaRPr lang="en-US" sz="1200" u="sng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en-US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1</a:t>
              </a:r>
              <a:r>
                <a:rPr lang="en-US" sz="900" baseline="30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st</a:t>
              </a:r>
              <a:r>
                <a:rPr lang="en-US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 </a:t>
              </a:r>
              <a:r>
                <a:rPr lang="en-US" altLang="zh-CN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Thu</a:t>
              </a:r>
              <a:r>
                <a:rPr lang="en-US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–Product TR  </a:t>
              </a:r>
              <a:endParaRPr lang="en-US" sz="9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  <a:p>
              <a:pPr algn="ctr"/>
              <a:r>
                <a:rPr lang="en-US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 1</a:t>
              </a:r>
              <a:r>
                <a:rPr lang="en-US" sz="900" baseline="30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st</a:t>
              </a:r>
              <a:r>
                <a:rPr lang="en-US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 </a:t>
              </a:r>
              <a:r>
                <a:rPr lang="en-US" altLang="zh-CN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Mon</a:t>
              </a:r>
              <a:r>
                <a:rPr lang="en-US" sz="9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–Business TR</a:t>
              </a:r>
              <a:endParaRPr lang="en-US" sz="9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30" name="Rectangle 33"/>
            <p:cNvSpPr>
              <a:spLocks noChangeArrowheads="1"/>
            </p:cNvSpPr>
            <p:nvPr/>
          </p:nvSpPr>
          <p:spPr bwMode="auto">
            <a:xfrm>
              <a:off x="3910210" y="3273665"/>
              <a:ext cx="1586452" cy="337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线上学习会</a:t>
              </a:r>
              <a:endParaRPr lang="zh-CN" altLang="en-US" sz="1600" b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7812593" y="2277937"/>
              <a:ext cx="1735680" cy="337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进阶训练会</a:t>
              </a:r>
              <a:endParaRPr lang="zh-CN" altLang="en-US" sz="1600" b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96866" y="2022655"/>
              <a:ext cx="980848" cy="337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媒介</a:t>
              </a:r>
              <a:endParaRPr lang="zh-CN" altLang="en-US" sz="1600" b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483030" y="1901325"/>
              <a:ext cx="2519370" cy="3732115"/>
              <a:chOff x="5543079" y="3725438"/>
              <a:chExt cx="2519370" cy="3732115"/>
            </a:xfrm>
          </p:grpSpPr>
          <p:sp>
            <p:nvSpPr>
              <p:cNvPr id="42" name="TextBox 25"/>
              <p:cNvSpPr txBox="1">
                <a:spLocks noChangeArrowheads="1"/>
              </p:cNvSpPr>
              <p:nvPr/>
            </p:nvSpPr>
            <p:spPr bwMode="auto">
              <a:xfrm>
                <a:off x="5933032" y="4428401"/>
                <a:ext cx="1498236" cy="398799"/>
              </a:xfrm>
              <a:prstGeom prst="rect">
                <a:avLst/>
              </a:prstGeom>
              <a:solidFill>
                <a:srgbClr val="B0F5F5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9pPr>
              </a:lstStyle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Netrepreneur T</a:t>
                </a:r>
                <a:r>
                  <a:rPr lang="en-US" altLang="zh-CN" sz="1000" dirty="0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raining</a:t>
                </a:r>
                <a:endParaRPr lang="en-US" altLang="zh-CN" sz="10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endParaRP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5928464" y="4100741"/>
                <a:ext cx="1871869" cy="3372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 创业家课程</a:t>
                </a:r>
                <a:endParaRPr lang="zh-CN" altLang="en-US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endParaRPr>
              </a:p>
            </p:txBody>
          </p:sp>
          <p:sp>
            <p:nvSpPr>
              <p:cNvPr id="44" name="Rectangle 54"/>
              <p:cNvSpPr>
                <a:spLocks noChangeArrowheads="1"/>
              </p:cNvSpPr>
              <p:nvPr/>
            </p:nvSpPr>
            <p:spPr bwMode="auto">
              <a:xfrm>
                <a:off x="5929188" y="6045205"/>
                <a:ext cx="2091364" cy="3372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1600" b="1" dirty="0">
                    <a:solidFill>
                      <a:schemeClr val="bg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 </a:t>
                </a:r>
                <a:r>
                  <a:rPr lang="zh-CN" altLang="en-US" sz="1600" b="1" dirty="0">
                    <a:solidFill>
                      <a:schemeClr val="bg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推荐高手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 </a:t>
                </a:r>
                <a:endParaRPr lang="en-US" altLang="zh-CN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endParaRPr>
              </a:p>
            </p:txBody>
          </p:sp>
          <p:sp>
            <p:nvSpPr>
              <p:cNvPr id="45" name="TextBox 25"/>
              <p:cNvSpPr txBox="1">
                <a:spLocks noChangeArrowheads="1"/>
              </p:cNvSpPr>
              <p:nvPr/>
            </p:nvSpPr>
            <p:spPr bwMode="auto">
              <a:xfrm>
                <a:off x="5931923" y="6378206"/>
                <a:ext cx="1961009" cy="27560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9pPr>
              </a:lstStyle>
              <a:p>
                <a:pPr algn="ctr"/>
                <a:r>
                  <a:rPr lang="en-US" sz="1200" b="1" dirty="0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T</a:t>
                </a:r>
                <a:r>
                  <a:rPr lang="en-US" sz="1200" dirty="0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op </a:t>
                </a:r>
                <a:r>
                  <a:rPr lang="en-US" sz="1200" b="1" dirty="0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R</a:t>
                </a:r>
                <a:r>
                  <a:rPr lang="en-US" sz="1200" dirty="0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ecruit</a:t>
                </a:r>
                <a:endParaRPr lang="en-US" sz="12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endParaRPr>
              </a:p>
            </p:txBody>
          </p:sp>
          <p:cxnSp>
            <p:nvCxnSpPr>
              <p:cNvPr id="46" name="Straight Arrow Connector 45"/>
              <p:cNvCxnSpPr/>
              <p:nvPr/>
            </p:nvCxnSpPr>
            <p:spPr bwMode="auto">
              <a:xfrm>
                <a:off x="5557053" y="4725144"/>
                <a:ext cx="317623" cy="0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auto">
              <a:xfrm>
                <a:off x="5554334" y="3725438"/>
                <a:ext cx="27955" cy="3680194"/>
              </a:xfrm>
              <a:prstGeom prst="line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/>
              <p:cNvCxnSpPr/>
              <p:nvPr/>
            </p:nvCxnSpPr>
            <p:spPr bwMode="auto">
              <a:xfrm>
                <a:off x="5543079" y="5523314"/>
                <a:ext cx="317623" cy="0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25"/>
              <p:cNvSpPr txBox="1">
                <a:spLocks noChangeArrowheads="1"/>
              </p:cNvSpPr>
              <p:nvPr/>
            </p:nvSpPr>
            <p:spPr bwMode="auto">
              <a:xfrm>
                <a:off x="5942636" y="7181950"/>
                <a:ext cx="2119813" cy="27560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5pPr>
                <a:lvl6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6pPr>
                <a:lvl7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7pPr>
                <a:lvl8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8pPr>
                <a:lvl9pPr eaLnBrk="0" fontAlgn="base" hangingPunct="0"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MS PGothic" panose="020B0600070205080204" charset="-128"/>
                    <a:cs typeface="MS PGothic" panose="020B0600070205080204" charset="-128"/>
                  </a:defRPr>
                </a:lvl9pPr>
              </a:lstStyle>
              <a:p>
                <a:pPr algn="ctr"/>
                <a:r>
                  <a:rPr lang="en-US" sz="1200" b="1" dirty="0" err="1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N</a:t>
                </a:r>
                <a:r>
                  <a:rPr lang="en-US" sz="1200" dirty="0" err="1">
                    <a:solidFill>
                      <a:schemeClr val="tx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etrepreneurs</a:t>
                </a:r>
                <a:endParaRPr lang="en-US" sz="1200" dirty="0" err="1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endParaRPr>
              </a:p>
            </p:txBody>
          </p:sp>
          <p:sp>
            <p:nvSpPr>
              <p:cNvPr id="50" name="Rectangle 56"/>
              <p:cNvSpPr>
                <a:spLocks noChangeArrowheads="1"/>
              </p:cNvSpPr>
              <p:nvPr/>
            </p:nvSpPr>
            <p:spPr bwMode="auto">
              <a:xfrm>
                <a:off x="5916149" y="6854234"/>
                <a:ext cx="1603114" cy="3372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 健康使者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Yuanti TC" charset="-120"/>
                    <a:ea typeface="Yuanti TC" charset="-120"/>
                    <a:cs typeface="Yuanti TC" charset="-120"/>
                  </a:rPr>
                  <a:t> </a:t>
                </a:r>
                <a:endParaRPr lang="en-US" altLang="zh-CN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endParaRPr>
              </a:p>
            </p:txBody>
          </p:sp>
          <p:cxnSp>
            <p:nvCxnSpPr>
              <p:cNvPr id="51" name="Straight Arrow Connector 50"/>
              <p:cNvCxnSpPr/>
              <p:nvPr/>
            </p:nvCxnSpPr>
            <p:spPr bwMode="auto">
              <a:xfrm>
                <a:off x="5543079" y="3731541"/>
                <a:ext cx="317623" cy="0"/>
              </a:xfrm>
              <a:prstGeom prst="straightConnector1">
                <a:avLst/>
              </a:prstGeom>
              <a:ln w="28575"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Arrow Connector 33"/>
            <p:cNvCxnSpPr/>
            <p:nvPr/>
          </p:nvCxnSpPr>
          <p:spPr bwMode="auto">
            <a:xfrm flipV="1">
              <a:off x="3386672" y="3982206"/>
              <a:ext cx="239332" cy="2289"/>
            </a:xfrm>
            <a:prstGeom prst="straightConnector1">
              <a:avLst/>
            </a:prstGeom>
            <a:ln w="3810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 bwMode="auto">
            <a:xfrm>
              <a:off x="3389284" y="2881727"/>
              <a:ext cx="1844" cy="1108396"/>
            </a:xfrm>
            <a:prstGeom prst="line">
              <a:avLst/>
            </a:prstGeom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 bwMode="auto">
            <a:xfrm>
              <a:off x="5497004" y="4631650"/>
              <a:ext cx="317623" cy="0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 bwMode="auto">
            <a:xfrm>
              <a:off x="5522240" y="5581519"/>
              <a:ext cx="317623" cy="0"/>
            </a:xfrm>
            <a:prstGeom prst="straightConnector1">
              <a:avLst/>
            </a:prstGeom>
            <a:ln w="28575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25"/>
            <p:cNvSpPr txBox="1">
              <a:spLocks noChangeArrowheads="1"/>
            </p:cNvSpPr>
            <p:nvPr/>
          </p:nvSpPr>
          <p:spPr bwMode="auto">
            <a:xfrm>
              <a:off x="5839863" y="3686254"/>
              <a:ext cx="1714040" cy="2756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T</a:t>
              </a:r>
              <a:r>
                <a:rPr lang="en-US" sz="12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op </a:t>
              </a:r>
              <a:r>
                <a:rPr lang="en-US" sz="1200" b="1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S</a:t>
              </a:r>
              <a:r>
                <a:rPr lang="en-US" sz="12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ales</a:t>
              </a:r>
              <a:endParaRPr lang="en-US" sz="1200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39" name="Rectangle 54"/>
            <p:cNvSpPr>
              <a:spLocks noChangeArrowheads="1"/>
            </p:cNvSpPr>
            <p:nvPr/>
          </p:nvSpPr>
          <p:spPr bwMode="auto">
            <a:xfrm>
              <a:off x="5819024" y="3356854"/>
              <a:ext cx="2172498" cy="337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 </a:t>
              </a:r>
              <a:r>
                <a:rPr lang="zh-CN" altLang="en-US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销售高手</a:t>
              </a:r>
              <a:r>
                <a:rPr lang="en-US" altLang="zh-CN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 </a:t>
              </a:r>
              <a:endParaRPr lang="en-US" altLang="zh-CN" sz="1600" b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40" name="TextBox 25"/>
            <p:cNvSpPr txBox="1">
              <a:spLocks noChangeArrowheads="1"/>
            </p:cNvSpPr>
            <p:nvPr/>
          </p:nvSpPr>
          <p:spPr bwMode="auto">
            <a:xfrm>
              <a:off x="5821740" y="1824539"/>
              <a:ext cx="1863231" cy="27560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200" b="1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T</a:t>
              </a:r>
              <a:r>
                <a:rPr lang="en-US" sz="1200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op </a:t>
              </a:r>
              <a:r>
                <a:rPr lang="en-US" altLang="zh-CN" sz="1200" b="1" dirty="0">
                  <a:solidFill>
                    <a:schemeClr val="tx1"/>
                  </a:solidFill>
                  <a:latin typeface="Yuanti TC" charset="-120"/>
                  <a:ea typeface="Yuanti TC" charset="-120"/>
                  <a:cs typeface="Yuanti TC" charset="-120"/>
                </a:rPr>
                <a:t>Coach</a:t>
              </a:r>
              <a:endParaRPr lang="en-US" altLang="zh-CN" sz="1200" b="1" dirty="0">
                <a:solidFill>
                  <a:schemeClr val="tx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  <p:sp>
          <p:nvSpPr>
            <p:cNvPr id="41" name="Rectangle 54"/>
            <p:cNvSpPr>
              <a:spLocks noChangeArrowheads="1"/>
            </p:cNvSpPr>
            <p:nvPr/>
          </p:nvSpPr>
          <p:spPr bwMode="auto">
            <a:xfrm>
              <a:off x="5837134" y="1484784"/>
              <a:ext cx="2147144" cy="3372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 </a:t>
              </a:r>
              <a:r>
                <a:rPr lang="zh-CN" altLang="en-US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卓越教练</a:t>
              </a:r>
              <a:r>
                <a:rPr lang="en-US" altLang="zh-CN" sz="1600" b="1" dirty="0">
                  <a:solidFill>
                    <a:schemeClr val="bg1"/>
                  </a:solidFill>
                  <a:latin typeface="Yuanti TC" charset="-120"/>
                  <a:ea typeface="Yuanti TC" charset="-120"/>
                  <a:cs typeface="Yuanti TC" charset="-120"/>
                </a:rPr>
                <a:t> </a:t>
              </a:r>
              <a:endParaRPr lang="en-US" altLang="zh-CN" sz="1600" b="1" dirty="0">
                <a:solidFill>
                  <a:schemeClr val="bg1"/>
                </a:solidFill>
                <a:latin typeface="Yuanti TC" charset="-120"/>
                <a:ea typeface="Yuanti TC" charset="-120"/>
                <a:cs typeface="Yuanti TC" charset="-120"/>
              </a:endParaRPr>
            </a:p>
          </p:txBody>
        </p:sp>
      </p:grpSp>
      <p:sp>
        <p:nvSpPr>
          <p:cNvPr id="6" name="文字方塊 73"/>
          <p:cNvSpPr txBox="1"/>
          <p:nvPr/>
        </p:nvSpPr>
        <p:spPr>
          <a:xfrm>
            <a:off x="227976" y="664548"/>
            <a:ext cx="789137" cy="50145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卓越人生</a:t>
            </a:r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成长旅程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288528" y="387352"/>
            <a:ext cx="3390900" cy="645160"/>
          </a:xfrm>
          <a:prstGeom prst="rect">
            <a:avLst/>
          </a:prstGeom>
          <a:solidFill>
            <a:srgbClr val="73FB79"/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1pPr>
            <a:lvl2pPr>
              <a:defRPr sz="28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3pPr>
            <a:lvl4pPr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4pPr>
            <a:lvl5pPr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MS PGothic" panose="020B0600070205080204" charset="-128"/>
                <a:cs typeface="MS PGothic" panose="020B0600070205080204" charset="-128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O</a:t>
            </a:r>
            <a:r>
              <a:rPr lang="en-US" alt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FF</a:t>
            </a:r>
            <a:r>
              <a:rPr 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LINE</a:t>
            </a:r>
            <a:r>
              <a:rPr lang="zh-CN" alt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 线</a:t>
            </a:r>
            <a:r>
              <a:rPr lang="en-US" alt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下</a:t>
            </a:r>
            <a:r>
              <a:rPr lang="en-US" altLang="zh-CN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 </a:t>
            </a:r>
            <a:r>
              <a:rPr lang="en-US" sz="3600" b="1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:</a:t>
            </a:r>
            <a:endParaRPr lang="en-US" sz="3600" b="1" dirty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  <p:grpSp>
        <p:nvGrpSpPr>
          <p:cNvPr id="8" name="Group 7"/>
          <p:cNvGrpSpPr/>
          <p:nvPr/>
        </p:nvGrpSpPr>
        <p:grpSpPr>
          <a:xfrm rot="0">
            <a:off x="1282065" y="1708165"/>
            <a:ext cx="7738110" cy="2889041"/>
            <a:chOff x="251520" y="1772987"/>
            <a:chExt cx="8752442" cy="2783682"/>
          </a:xfrm>
        </p:grpSpPr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284696" y="2714966"/>
              <a:ext cx="1152161" cy="2361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i.Wellness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284697" y="3569896"/>
              <a:ext cx="1152161" cy="2361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i.OPP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>
              <a:off x="1825705" y="2730326"/>
              <a:ext cx="1546585" cy="2361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i.</a:t>
              </a:r>
              <a:r>
                <a:rPr lang="en-US" altLang="zh-CN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Home</a:t>
              </a:r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Party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>
              <a:off x="1403326" y="3243674"/>
              <a:ext cx="36036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25"/>
            <p:cNvSpPr txBox="1">
              <a:spLocks noChangeArrowheads="1"/>
            </p:cNvSpPr>
            <p:nvPr/>
          </p:nvSpPr>
          <p:spPr bwMode="auto">
            <a:xfrm>
              <a:off x="5905863" y="2078686"/>
              <a:ext cx="1257178" cy="2361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We are </a:t>
              </a:r>
              <a:r>
                <a:rPr lang="en-US" altLang="zh-CN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i</a:t>
              </a:r>
              <a:r>
                <a:rPr lang="en-US" sz="1000" b="1" dirty="0">
                  <a:solidFill>
                    <a:srgbClr val="FF0000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T</a:t>
              </a:r>
              <a:r>
                <a:rPr lang="en-US" alt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eam</a:t>
              </a:r>
              <a:endParaRPr lang="en-US" alt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3347987" y="3243674"/>
              <a:ext cx="36036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44"/>
            <p:cNvSpPr txBox="1">
              <a:spLocks noChangeArrowheads="1"/>
            </p:cNvSpPr>
            <p:nvPr/>
          </p:nvSpPr>
          <p:spPr bwMode="auto">
            <a:xfrm>
              <a:off x="7596336" y="3051002"/>
              <a:ext cx="1259448" cy="3842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We are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  <a:p>
              <a:pPr algn="ctr"/>
              <a:r>
                <a:rPr lang="en-US" altLang="zh-CN" sz="1000" b="1" dirty="0">
                  <a:solidFill>
                    <a:srgbClr val="FF0000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L</a:t>
              </a:r>
              <a:r>
                <a:rPr lang="en-US" altLang="zh-CN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eaders</a:t>
              </a:r>
              <a:endParaRPr lang="en-US" altLang="zh-CN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sp>
          <p:nvSpPr>
            <p:cNvPr id="16" name="Rectangle 51"/>
            <p:cNvSpPr>
              <a:spLocks noChangeArrowheads="1"/>
            </p:cNvSpPr>
            <p:nvPr/>
          </p:nvSpPr>
          <p:spPr bwMode="auto">
            <a:xfrm>
              <a:off x="258706" y="2373860"/>
              <a:ext cx="1148989" cy="29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i</a:t>
              </a:r>
              <a:r>
                <a:rPr lang="zh-CN" altLang="en-US" sz="1400" b="1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 健康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17" name="Rectangle 52"/>
            <p:cNvSpPr>
              <a:spLocks noChangeArrowheads="1"/>
            </p:cNvSpPr>
            <p:nvPr/>
          </p:nvSpPr>
          <p:spPr bwMode="auto">
            <a:xfrm>
              <a:off x="251520" y="3214782"/>
              <a:ext cx="1156175" cy="29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i </a:t>
              </a:r>
              <a:r>
                <a:rPr lang="zh-CN" altLang="en-US" sz="1400" b="1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商机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18" name="Rectangle 53"/>
            <p:cNvSpPr>
              <a:spLocks noChangeArrowheads="1"/>
            </p:cNvSpPr>
            <p:nvPr/>
          </p:nvSpPr>
          <p:spPr bwMode="auto">
            <a:xfrm>
              <a:off x="1914380" y="2401064"/>
              <a:ext cx="1326885" cy="502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i</a:t>
              </a:r>
              <a:r>
                <a:rPr lang="zh-CN" altLang="en-US" sz="1400" b="1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 家庭线上会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19" name="Rectangle 55"/>
            <p:cNvSpPr>
              <a:spLocks noChangeArrowheads="1"/>
            </p:cNvSpPr>
            <p:nvPr/>
          </p:nvSpPr>
          <p:spPr bwMode="auto">
            <a:xfrm>
              <a:off x="5810650" y="1772987"/>
              <a:ext cx="1481241" cy="29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我们是</a:t>
              </a:r>
              <a:r>
                <a:rPr lang="en-US" altLang="zh-CN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 </a:t>
              </a:r>
              <a:r>
                <a:rPr lang="en-US" altLang="en-US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i</a:t>
              </a:r>
              <a:r>
                <a:rPr lang="en-US" altLang="zh-CN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T</a:t>
              </a:r>
              <a:r>
                <a:rPr lang="en-US" altLang="en-US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eam</a:t>
              </a:r>
              <a:endParaRPr lang="en-US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20" name="Rectangle 58"/>
            <p:cNvSpPr>
              <a:spLocks noChangeArrowheads="1"/>
            </p:cNvSpPr>
            <p:nvPr/>
          </p:nvSpPr>
          <p:spPr bwMode="auto">
            <a:xfrm>
              <a:off x="5803468" y="3839608"/>
              <a:ext cx="1648852" cy="29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我们是讲台高手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21" name="Rectangle 61"/>
            <p:cNvSpPr>
              <a:spLocks noChangeArrowheads="1"/>
            </p:cNvSpPr>
            <p:nvPr/>
          </p:nvSpPr>
          <p:spPr bwMode="auto">
            <a:xfrm>
              <a:off x="5812650" y="2717684"/>
              <a:ext cx="1515827" cy="502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我们是卓越教练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22" name="Rectangle 62"/>
            <p:cNvSpPr>
              <a:spLocks noChangeArrowheads="1"/>
            </p:cNvSpPr>
            <p:nvPr/>
          </p:nvSpPr>
          <p:spPr bwMode="auto">
            <a:xfrm>
              <a:off x="7459502" y="2708966"/>
              <a:ext cx="1544460" cy="29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我们是领导人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23" name="TextBox 41"/>
            <p:cNvSpPr txBox="1">
              <a:spLocks noChangeArrowheads="1"/>
            </p:cNvSpPr>
            <p:nvPr/>
          </p:nvSpPr>
          <p:spPr bwMode="auto">
            <a:xfrm>
              <a:off x="5908914" y="4172432"/>
              <a:ext cx="1265594" cy="3842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We are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  <a:p>
              <a:pPr algn="ctr"/>
              <a:r>
                <a:rPr lang="en-US" sz="1000" b="1" dirty="0">
                  <a:solidFill>
                    <a:srgbClr val="FF0000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S</a:t>
              </a:r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peake</a:t>
              </a:r>
              <a:r>
                <a:rPr lang="en-US" altLang="zh-CN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rs</a:t>
              </a:r>
              <a:endParaRPr lang="en-US" altLang="zh-CN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sp>
          <p:nvSpPr>
            <p:cNvPr id="24" name="TextBox 42"/>
            <p:cNvSpPr txBox="1">
              <a:spLocks noChangeArrowheads="1"/>
            </p:cNvSpPr>
            <p:nvPr/>
          </p:nvSpPr>
          <p:spPr bwMode="auto">
            <a:xfrm>
              <a:off x="5905863" y="3051002"/>
              <a:ext cx="1268645" cy="3842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We are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  <a:p>
              <a:pPr algn="ctr"/>
              <a:r>
                <a:rPr lang="en-US" sz="1000" b="1" dirty="0">
                  <a:solidFill>
                    <a:srgbClr val="FF0000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C</a:t>
              </a:r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oaches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 bwMode="auto">
            <a:xfrm>
              <a:off x="5533280" y="3243674"/>
              <a:ext cx="36036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 bwMode="auto">
            <a:xfrm>
              <a:off x="7235048" y="3235512"/>
              <a:ext cx="307209" cy="816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12"/>
            <p:cNvSpPr txBox="1">
              <a:spLocks noChangeArrowheads="1"/>
            </p:cNvSpPr>
            <p:nvPr/>
          </p:nvSpPr>
          <p:spPr bwMode="auto">
            <a:xfrm>
              <a:off x="1807637" y="3594422"/>
              <a:ext cx="1546585" cy="23617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altLang="zh-CN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i.Workshop</a:t>
              </a:r>
              <a:endParaRPr lang="en-US" altLang="zh-CN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sp>
          <p:nvSpPr>
            <p:cNvPr id="28" name="Rectangle 53"/>
            <p:cNvSpPr>
              <a:spLocks noChangeArrowheads="1"/>
            </p:cNvSpPr>
            <p:nvPr/>
          </p:nvSpPr>
          <p:spPr bwMode="auto">
            <a:xfrm>
              <a:off x="1807660" y="3265160"/>
              <a:ext cx="1540327" cy="29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i</a:t>
              </a:r>
              <a:r>
                <a:rPr lang="zh-CN" altLang="en-US" sz="1400" b="1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 实力工作坊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sp>
          <p:nvSpPr>
            <p:cNvPr id="29" name="TextBox 42"/>
            <p:cNvSpPr txBox="1">
              <a:spLocks noChangeArrowheads="1"/>
            </p:cNvSpPr>
            <p:nvPr/>
          </p:nvSpPr>
          <p:spPr bwMode="auto">
            <a:xfrm>
              <a:off x="3779912" y="3051002"/>
              <a:ext cx="1702516" cy="3842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>
                <a:defRPr sz="28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3pPr>
              <a:lvl4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9pPr>
            </a:lstStyle>
            <a:p>
              <a:pPr algn="ctr"/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6 X 6 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  <a:p>
              <a:pPr algn="ctr"/>
              <a:r>
                <a:rPr lang="en-US" sz="1000" b="1" dirty="0">
                  <a:solidFill>
                    <a:srgbClr val="FF0000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C</a:t>
              </a:r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ore</a:t>
              </a:r>
              <a:r>
                <a:rPr lang="en-US" altLang="en-US" sz="100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 </a:t>
              </a:r>
              <a:r>
                <a:rPr lang="en-US" altLang="en-US" sz="1000" b="1" dirty="0">
                  <a:solidFill>
                    <a:srgbClr val="FF0000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T</a:t>
              </a:r>
              <a:r>
                <a:rPr lang="en-US" altLang="zh-CN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raining</a:t>
              </a:r>
              <a:r>
                <a:rPr lang="en-US" sz="1000" dirty="0">
                  <a:latin typeface="Yuanti SC" panose="02010600040101010101" pitchFamily="2" charset="-122"/>
                  <a:ea typeface="Yuanti SC" panose="02010600040101010101" pitchFamily="2" charset="-122"/>
                  <a:cs typeface="Yuanti TC" charset="-120"/>
                </a:rPr>
                <a:t> </a:t>
              </a:r>
              <a:endParaRPr lang="en-US" sz="1000" dirty="0">
                <a:latin typeface="Yuanti SC" panose="02010600040101010101" pitchFamily="2" charset="-122"/>
                <a:ea typeface="Yuanti SC" panose="02010600040101010101" pitchFamily="2" charset="-122"/>
                <a:cs typeface="Yuanti TC" charset="-120"/>
              </a:endParaRPr>
            </a:p>
          </p:txBody>
        </p:sp>
        <p:sp>
          <p:nvSpPr>
            <p:cNvPr id="30" name="Rectangle 53"/>
            <p:cNvSpPr>
              <a:spLocks noChangeArrowheads="1"/>
            </p:cNvSpPr>
            <p:nvPr/>
          </p:nvSpPr>
          <p:spPr bwMode="auto">
            <a:xfrm>
              <a:off x="3819364" y="2708966"/>
              <a:ext cx="1637349" cy="29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6x6 </a:t>
              </a:r>
              <a:r>
                <a:rPr lang="zh-CN" altLang="en-US" sz="1400" b="1">
                  <a:solidFill>
                    <a:schemeClr val="bg1"/>
                  </a:solidFill>
                  <a:latin typeface="Yuanti SC" panose="02010600040101010101" pitchFamily="2" charset="-122"/>
                  <a:ea typeface="Yuanti SC" panose="02010600040101010101" pitchFamily="2" charset="-122"/>
                  <a:cs typeface="Heiti TC Light" charset="-120"/>
                </a:rPr>
                <a:t>核心训练会</a:t>
              </a:r>
              <a:endParaRPr lang="zh-CN" altLang="en-US" sz="1400" b="1" dirty="0">
                <a:solidFill>
                  <a:schemeClr val="bg1"/>
                </a:solidFill>
                <a:latin typeface="Yuanti SC" panose="02010600040101010101" pitchFamily="2" charset="-122"/>
                <a:ea typeface="Yuanti SC" panose="02010600040101010101" pitchFamily="2" charset="-122"/>
                <a:cs typeface="Heiti TC Light" charset="-120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>
              <a:off x="5508104" y="2204864"/>
              <a:ext cx="36036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5508104" y="4365104"/>
              <a:ext cx="36036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字方塊 73"/>
          <p:cNvSpPr txBox="1"/>
          <p:nvPr/>
        </p:nvSpPr>
        <p:spPr>
          <a:xfrm>
            <a:off x="227976" y="664548"/>
            <a:ext cx="789137" cy="5014595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0432FF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卓越人生</a:t>
            </a:r>
            <a:r>
              <a:rPr lang="zh-CN" altLang="en-US" sz="4000" b="1" u="sng" spc="300" dirty="0">
                <a:ln w="11430" cmpd="sng">
                  <a:solidFill>
                    <a:srgbClr val="0325C7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101600">
                    <a:schemeClr val="bg1"/>
                  </a:glow>
                </a:effectLst>
                <a:latin typeface="Yuanti TC" charset="-120"/>
                <a:ea typeface="Yuanti TC" charset="-120"/>
                <a:cs typeface="Yuanti TC" charset="-120"/>
              </a:rPr>
              <a:t>成长旅程 </a:t>
            </a:r>
            <a:endParaRPr lang="zh-TW" altLang="en-US" sz="4000" b="1" u="sng" spc="300" dirty="0">
              <a:ln w="11430" cmpd="sng">
                <a:solidFill>
                  <a:srgbClr val="0325C7"/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101600">
                  <a:schemeClr val="bg1"/>
                </a:glow>
              </a:effectLst>
              <a:latin typeface="Yuanti TC" charset="-120"/>
              <a:ea typeface="Yuanti TC" charset="-120"/>
              <a:cs typeface="Yuanti TC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TABLE_BEAUTIFY" val="smartTable{9f124f5f-aec0-4ea2-86bc-7e0fc89c943d}"/>
  <p:tag name="TABLE_ENDDRAG_ORIGIN_RECT" val="541*330"/>
  <p:tag name="TABLE_ENDDRAG_RECT" val="91*51*541*331"/>
</p:tagLst>
</file>

<file path=ppt/tags/tag2.xml><?xml version="1.0" encoding="utf-8"?>
<p:tagLst xmlns:p="http://schemas.openxmlformats.org/presentationml/2006/main">
  <p:tag name="KSO_WM_UNIT_TABLE_BEAUTIFY" val="smartTable{9f124f5f-aec0-4ea2-86bc-7e0fc89c943d}"/>
  <p:tag name="TABLE_ENDDRAG_ORIGIN_RECT" val="541*330"/>
  <p:tag name="TABLE_ENDDRAG_RECT" val="91*51*541*331"/>
</p:tagLst>
</file>

<file path=ppt/tags/tag3.xml><?xml version="1.0" encoding="utf-8"?>
<p:tagLst xmlns:p="http://schemas.openxmlformats.org/presentationml/2006/main">
  <p:tag name="KSO_WM_UNIT_TABLE_BEAUTIFY" val="smartTable{9f124f5f-aec0-4ea2-86bc-7e0fc89c943d}"/>
  <p:tag name="TABLE_ENDDRAG_ORIGIN_RECT" val="541*330"/>
  <p:tag name="TABLE_ENDDRAG_RECT" val="91*51*541*331"/>
</p:tagLst>
</file>

<file path=ppt/tags/tag4.xml><?xml version="1.0" encoding="utf-8"?>
<p:tagLst xmlns:p="http://schemas.openxmlformats.org/presentationml/2006/main">
  <p:tag name="KSO_WM_UNIT_TABLE_BEAUTIFY" val="smartTable{9f124f5f-aec0-4ea2-86bc-7e0fc89c943d}"/>
  <p:tag name="TABLE_ENDDRAG_ORIGIN_RECT" val="541*330"/>
  <p:tag name="TABLE_ENDDRAG_RECT" val="91*51*541*331"/>
</p:tagLst>
</file>

<file path=ppt/tags/tag5.xml><?xml version="1.0" encoding="utf-8"?>
<p:tagLst xmlns:p="http://schemas.openxmlformats.org/presentationml/2006/main">
  <p:tag name="KSO_WM_UNIT_TABLE_BEAUTIFY" val="smartTable{9f124f5f-aec0-4ea2-86bc-7e0fc89c943d}"/>
  <p:tag name="TABLE_ENDDRAG_ORIGIN_RECT" val="541*330"/>
  <p:tag name="TABLE_ENDDRAG_RECT" val="91*51*541*331"/>
</p:tagLst>
</file>

<file path=ppt/tags/tag6.xml><?xml version="1.0" encoding="utf-8"?>
<p:tagLst xmlns:p="http://schemas.openxmlformats.org/presentationml/2006/main">
  <p:tag name="KSO_WM_UNIT_TABLE_BEAUTIFY" val="smartTable{9f124f5f-aec0-4ea2-86bc-7e0fc89c943d}"/>
  <p:tag name="TABLE_ENDDRAG_ORIGIN_RECT" val="541*330"/>
  <p:tag name="TABLE_ENDDRAG_RECT" val="91*51*541*33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3296</Words>
  <Application>WPS 演示</Application>
  <PresentationFormat>Widescreen</PresentationFormat>
  <Paragraphs>854</Paragraphs>
  <Slides>38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61" baseType="lpstr">
      <vt:lpstr>Arial</vt:lpstr>
      <vt:lpstr>宋体</vt:lpstr>
      <vt:lpstr>Wingdings</vt:lpstr>
      <vt:lpstr>Arial</vt:lpstr>
      <vt:lpstr>Yuanti TC</vt:lpstr>
      <vt:lpstr>MingLiU</vt:lpstr>
      <vt:lpstr>Calibri</vt:lpstr>
      <vt:lpstr>微软雅黑</vt:lpstr>
      <vt:lpstr>Arial Unicode MS</vt:lpstr>
      <vt:lpstr>Calibri Light</vt:lpstr>
      <vt:lpstr>等线</vt:lpstr>
      <vt:lpstr>Yuanti SC</vt:lpstr>
      <vt:lpstr>Wingdings 2</vt:lpstr>
      <vt:lpstr>Gill Sans MT</vt:lpstr>
      <vt:lpstr>MS PGothic</vt:lpstr>
      <vt:lpstr>Verdana</vt:lpstr>
      <vt:lpstr>Heiti TC Light</vt:lpstr>
      <vt:lpstr>等线 Light</vt:lpstr>
      <vt:lpstr>Yuppy SC</vt:lpstr>
      <vt:lpstr>Heiti TC Light</vt:lpstr>
      <vt:lpstr>华文细黑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James Koh</cp:lastModifiedBy>
  <cp:revision>61</cp:revision>
  <dcterms:created xsi:type="dcterms:W3CDTF">2018-09-30T05:28:00Z</dcterms:created>
  <dcterms:modified xsi:type="dcterms:W3CDTF">2021-02-22T14:15:34Z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</Properties>
</file>