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 panose="020F050202020403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 panose="020F0502020204030204"/>
      </a:defRPr>
    </a:lvl1pPr>
    <a:lvl2pPr indent="228600" latinLnBrk="0">
      <a:defRPr sz="1200">
        <a:latin typeface="+mj-lt"/>
        <a:ea typeface="+mj-ea"/>
        <a:cs typeface="+mj-cs"/>
        <a:sym typeface="Calibri" panose="020F0502020204030204"/>
      </a:defRPr>
    </a:lvl2pPr>
    <a:lvl3pPr indent="457200" latinLnBrk="0">
      <a:defRPr sz="1200">
        <a:latin typeface="+mj-lt"/>
        <a:ea typeface="+mj-ea"/>
        <a:cs typeface="+mj-cs"/>
        <a:sym typeface="Calibri" panose="020F0502020204030204"/>
      </a:defRPr>
    </a:lvl3pPr>
    <a:lvl4pPr indent="685800" latinLnBrk="0">
      <a:defRPr sz="1200">
        <a:latin typeface="+mj-lt"/>
        <a:ea typeface="+mj-ea"/>
        <a:cs typeface="+mj-cs"/>
        <a:sym typeface="Calibri" panose="020F0502020204030204"/>
      </a:defRPr>
    </a:lvl4pPr>
    <a:lvl5pPr indent="914400" latinLnBrk="0">
      <a:defRPr sz="1200">
        <a:latin typeface="+mj-lt"/>
        <a:ea typeface="+mj-ea"/>
        <a:cs typeface="+mj-cs"/>
        <a:sym typeface="Calibri" panose="020F0502020204030204"/>
      </a:defRPr>
    </a:lvl5pPr>
    <a:lvl6pPr indent="1143000" latinLnBrk="0">
      <a:defRPr sz="1200">
        <a:latin typeface="+mj-lt"/>
        <a:ea typeface="+mj-ea"/>
        <a:cs typeface="+mj-cs"/>
        <a:sym typeface="Calibri" panose="020F0502020204030204"/>
      </a:defRPr>
    </a:lvl6pPr>
    <a:lvl7pPr indent="1371600" latinLnBrk="0">
      <a:defRPr sz="1200">
        <a:latin typeface="+mj-lt"/>
        <a:ea typeface="+mj-ea"/>
        <a:cs typeface="+mj-cs"/>
        <a:sym typeface="Calibri" panose="020F0502020204030204"/>
      </a:defRPr>
    </a:lvl7pPr>
    <a:lvl8pPr indent="1600200" latinLnBrk="0">
      <a:defRPr sz="1200">
        <a:latin typeface="+mj-lt"/>
        <a:ea typeface="+mj-ea"/>
        <a:cs typeface="+mj-cs"/>
        <a:sym typeface="Calibri" panose="020F0502020204030204"/>
      </a:defRPr>
    </a:lvl8pPr>
    <a:lvl9pPr indent="1828800" latinLnBrk="0">
      <a:defRPr sz="1200">
        <a:latin typeface="+mj-lt"/>
        <a:ea typeface="+mj-ea"/>
        <a:cs typeface="+mj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99" name="Shape 9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00.17-00.20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06" name="Shape 1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0.25-0.40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14" name="Shape 11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00.47-00.1.41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22" name="Shape 12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02.27-03.00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03.06-03.38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03.50-04.18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04.30-05.25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05.35-07.28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59" name="Shape 15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07.50-08.35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66" name="Shape 1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08.45-09.12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73" name="Shape 17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09.21-10.14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81" name="Shape 18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10.16-11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89" name="Shape 18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11.03-12.15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96" name="Shape 19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12.22-13.17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204" name="Shape 20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13.30-13.48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/>
        </p:txBody>
      </p:sp>
      <p:sp>
        <p:nvSpPr>
          <p:cNvPr id="84" name="Body Level One…"/>
          <p:cNvSpPr txBox="1"/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95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96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7" name="Rectangle 5"/>
          <p:cNvSpPr txBox="1"/>
          <p:nvPr/>
        </p:nvSpPr>
        <p:spPr>
          <a:xfrm>
            <a:off x="2317864" y="2801007"/>
            <a:ext cx="7612645" cy="10439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5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如何做好</a:t>
            </a:r>
            <a:r>
              <a:t>B</a:t>
            </a:r>
            <a:r>
              <a:t>角色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02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03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" name="Rectangle 5"/>
          <p:cNvSpPr txBox="1"/>
          <p:nvPr/>
        </p:nvSpPr>
        <p:spPr>
          <a:xfrm>
            <a:off x="3010594" y="1011381"/>
            <a:ext cx="6087687" cy="4720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</a:t>
            </a:r>
            <a:r>
              <a:t>法则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40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</a:t>
            </a:r>
            <a:r>
              <a:rPr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就是 </a:t>
            </a:r>
            <a:r>
              <a:t>Advisor </a:t>
            </a:r>
            <a:r>
              <a:t>顾问</a:t>
            </a:r>
            <a:r>
              <a:rPr>
                <a:solidFill>
                  <a:srgbClr val="FFFFFF"/>
                </a:solidFill>
              </a:rPr>
              <a:t>：您的上级或</a:t>
            </a:r>
            <a:r>
              <a:rPr>
                <a:solidFill>
                  <a:srgbClr val="FFFFFF"/>
                </a:solidFill>
              </a:rPr>
              <a:t> 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可以协助您的人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</a:t>
            </a:r>
            <a:r>
              <a:rPr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就是</a:t>
            </a:r>
            <a:r>
              <a:rPr>
                <a:solidFill>
                  <a:srgbClr val="FFFFFF"/>
                </a:solidFill>
              </a:rPr>
              <a:t> </a:t>
            </a:r>
            <a:r>
              <a:t>Bridge </a:t>
            </a:r>
            <a:r>
              <a:t>桥梁</a:t>
            </a:r>
            <a:r>
              <a:rPr>
                <a:solidFill>
                  <a:srgbClr val="FFFFFF"/>
                </a:solidFill>
              </a:rPr>
              <a:t>：自己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</a:t>
            </a:r>
            <a:r>
              <a:rPr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就是</a:t>
            </a:r>
            <a:r>
              <a:rPr>
                <a:solidFill>
                  <a:srgbClr val="FFFFFF"/>
                </a:solidFill>
              </a:rPr>
              <a:t> </a:t>
            </a:r>
            <a:r>
              <a:t>Customer </a:t>
            </a:r>
            <a:r>
              <a:t>顾客</a:t>
            </a:r>
            <a:r>
              <a:rPr>
                <a:solidFill>
                  <a:srgbClr val="FFFFFF"/>
                </a:solidFill>
              </a:rPr>
              <a:t>：新朋友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 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09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10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0160" y="-11452"/>
            <a:ext cx="9144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1" name="Rectangle 4"/>
          <p:cNvSpPr txBox="1"/>
          <p:nvPr/>
        </p:nvSpPr>
        <p:spPr>
          <a:xfrm>
            <a:off x="2650374" y="775855"/>
            <a:ext cx="5935289" cy="7264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角色的重要性</a:t>
            </a:r>
          </a:p>
        </p:txBody>
      </p:sp>
      <p:sp>
        <p:nvSpPr>
          <p:cNvPr id="112" name="Rectangle 5"/>
          <p:cNvSpPr txBox="1"/>
          <p:nvPr/>
        </p:nvSpPr>
        <p:spPr>
          <a:xfrm>
            <a:off x="2501536" y="1946366"/>
            <a:ext cx="8185255" cy="45237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配合团队体系：</a:t>
            </a: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a) </a:t>
            </a:r>
            <a:r>
              <a:t>清楚</a:t>
            </a:r>
            <a:r>
              <a:t> ITEAM </a:t>
            </a:r>
            <a:r>
              <a:t>每年和每个月的方向</a:t>
            </a: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b) </a:t>
            </a:r>
            <a:r>
              <a:t>学习和消化商学院每一堂课</a:t>
            </a:r>
            <a:r>
              <a:t>; </a:t>
            </a:r>
            <a:r>
              <a:t>与上级交流心得</a:t>
            </a: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c) </a:t>
            </a:r>
            <a:r>
              <a:t>“学，做，教”</a:t>
            </a: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d)</a:t>
            </a:r>
            <a:r>
              <a:rPr>
                <a:solidFill>
                  <a:srgbClr val="000000"/>
                </a:solidFill>
              </a:rPr>
              <a:t> </a:t>
            </a:r>
            <a:r>
              <a:t>100%</a:t>
            </a:r>
            <a:r>
              <a:t>复制</a:t>
            </a:r>
          </a:p>
          <a:p>
            <a:pPr>
              <a:defRPr sz="2800"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17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18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9" name="Rectangle 4"/>
          <p:cNvSpPr txBox="1"/>
          <p:nvPr/>
        </p:nvSpPr>
        <p:spPr>
          <a:xfrm>
            <a:off x="1704703" y="1018276"/>
            <a:ext cx="9018491" cy="74472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不断升级的 </a:t>
            </a:r>
            <a:r>
              <a:t>B </a:t>
            </a:r>
            <a:r>
              <a:t>角色</a:t>
            </a:r>
          </a:p>
        </p:txBody>
      </p:sp>
      <p:sp>
        <p:nvSpPr>
          <p:cNvPr id="120" name="Rectangle 5"/>
          <p:cNvSpPr txBox="1"/>
          <p:nvPr/>
        </p:nvSpPr>
        <p:spPr>
          <a:xfrm>
            <a:off x="2165464" y="1884217"/>
            <a:ext cx="6201297" cy="7671056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第一“定位升级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厉害复制的 </a:t>
            </a:r>
            <a:r>
              <a:t>B </a:t>
            </a:r>
            <a:r>
              <a:t>角色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未来成为 </a:t>
            </a:r>
            <a:r>
              <a:t>A </a:t>
            </a:r>
            <a:r>
              <a:t>及大 </a:t>
            </a:r>
            <a:r>
              <a:t>A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成为 </a:t>
            </a:r>
            <a:r>
              <a:t>ITEAM </a:t>
            </a:r>
            <a:r>
              <a:t>团队的核心伙伴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学会主持小组 </a:t>
            </a:r>
            <a:r>
              <a:t>ZOOM</a:t>
            </a:r>
          </a:p>
          <a:p>
            <a:pPr indent="685800" algn="ctr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       </a:t>
            </a:r>
          </a:p>
          <a:p>
            <a:pPr indent="685800" algn="ctr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 algn="ctr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        </a:t>
            </a:r>
          </a:p>
          <a:p>
            <a:pPr indent="685800" algn="ctr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25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26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7" name="Rectangle 4"/>
          <p:cNvSpPr txBox="1"/>
          <p:nvPr/>
        </p:nvSpPr>
        <p:spPr>
          <a:xfrm>
            <a:off x="1569719" y="1122364"/>
            <a:ext cx="9052561" cy="742595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indent="685800"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不断升级的 </a:t>
            </a:r>
            <a:r>
              <a:t>B </a:t>
            </a:r>
            <a:r>
              <a:t>角色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第二“观念升级”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学会处理和解决事情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学会创造可能和奇迹，先让自己</a:t>
            </a:r>
            <a:r>
              <a:rPr>
                <a:solidFill>
                  <a:srgbClr val="FF0000"/>
                </a:solidFill>
              </a:rPr>
              <a:t>成为皇冠</a:t>
            </a:r>
            <a:endParaRPr>
              <a:solidFill>
                <a:srgbClr val="FF0000"/>
              </a:solidFill>
            </a:endParaR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学习创业家心态</a:t>
            </a:r>
            <a:r>
              <a:t>,</a:t>
            </a:r>
            <a:r>
              <a:t>在商学院 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32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33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9795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34" name="Rectangle 4"/>
          <p:cNvSpPr txBox="1"/>
          <p:nvPr/>
        </p:nvSpPr>
        <p:spPr>
          <a:xfrm>
            <a:off x="2919548" y="1030287"/>
            <a:ext cx="5969726" cy="347522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不断升级的 </a:t>
            </a:r>
            <a:r>
              <a:t>B </a:t>
            </a:r>
            <a:r>
              <a:t>角色</a:t>
            </a:r>
          </a:p>
          <a:p>
            <a:pPr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第三“担当升级”</a:t>
            </a:r>
          </a:p>
          <a:p>
            <a:pPr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在团队主动分享</a:t>
            </a:r>
            <a:r>
              <a:t>, </a:t>
            </a:r>
            <a:r>
              <a:t>为团队出一份力</a:t>
            </a: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学会如何回答和给予价值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39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40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1" name="Rectangle 4"/>
          <p:cNvSpPr txBox="1"/>
          <p:nvPr/>
        </p:nvSpPr>
        <p:spPr>
          <a:xfrm>
            <a:off x="2026920" y="1122363"/>
            <a:ext cx="8387542" cy="518909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第四“业绩升级”</a:t>
            </a:r>
            <a:endParaRPr>
              <a:solidFill>
                <a:srgbClr val="FFFF00"/>
              </a:solidFill>
            </a:endParaR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勇于设定目标，及上级讨论目标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勇于挑战每一个旅游奖励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格局要大，事业国际化</a:t>
            </a: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勇于设定目标，执行目标，有效达成目标</a:t>
            </a:r>
          </a:p>
        </p:txBody>
      </p:sp>
      <p:sp>
        <p:nvSpPr>
          <p:cNvPr id="142" name="Rectangle 5"/>
          <p:cNvSpPr txBox="1"/>
          <p:nvPr/>
        </p:nvSpPr>
        <p:spPr>
          <a:xfrm>
            <a:off x="2747356" y="443344"/>
            <a:ext cx="6073834" cy="143065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indent="685800"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indent="685800"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不断升级的 </a:t>
            </a:r>
            <a:r>
              <a:t>B </a:t>
            </a:r>
            <a:r>
              <a:t>角色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47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48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9" name="Rectangle 4"/>
          <p:cNvSpPr txBox="1"/>
          <p:nvPr/>
        </p:nvSpPr>
        <p:spPr>
          <a:xfrm>
            <a:off x="2442555" y="346364"/>
            <a:ext cx="8179726" cy="775970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</a:t>
            </a:r>
            <a:r>
              <a:t>角色运用时机</a:t>
            </a:r>
            <a:endParaRPr sz="2800">
              <a:solidFill>
                <a:srgbClr val="FFFFFF"/>
              </a:solidFill>
            </a:endParaR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当 </a:t>
            </a:r>
            <a:r>
              <a:t>B </a:t>
            </a:r>
            <a:r>
              <a:t>不知如何做下一步的动作；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你要请上级陪同：</a:t>
            </a:r>
            <a:endParaRPr sz="2800"/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1</a:t>
            </a:r>
            <a:r>
              <a:t>）开 </a:t>
            </a:r>
            <a:r>
              <a:t>ABC </a:t>
            </a:r>
            <a:r>
              <a:t>群组</a:t>
            </a:r>
            <a:r>
              <a:t>      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2</a:t>
            </a:r>
            <a:r>
              <a:t>）做 </a:t>
            </a:r>
            <a:r>
              <a:t>ABC Zoom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3</a:t>
            </a:r>
            <a:r>
              <a:t>）约新朋友去活动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4</a:t>
            </a:r>
            <a:r>
              <a:t>）带着上级去见他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学会借力，借上级，团队，伙伴的力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54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55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56" name="Rectangle 6"/>
          <p:cNvSpPr txBox="1"/>
          <p:nvPr/>
        </p:nvSpPr>
        <p:spPr>
          <a:xfrm>
            <a:off x="2357845" y="992777"/>
            <a:ext cx="8020596" cy="515543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36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iTeam</a:t>
            </a:r>
            <a:r>
              <a:t> 直播</a:t>
            </a:r>
            <a:endParaRPr>
              <a:solidFill>
                <a:srgbClr val="FFFF00"/>
              </a:solidFill>
            </a:endParaR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要做什么呢？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第一 活动前就在社交媒体大力推广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第二 活动前</a:t>
            </a:r>
            <a:r>
              <a:t>15</a:t>
            </a:r>
            <a:r>
              <a:t>分钟在线上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第三 分享去社交媒体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第四 在留言处给反应</a:t>
            </a:r>
            <a:r>
              <a:t>  </a:t>
            </a:r>
            <a:r>
              <a:t>分享重点</a:t>
            </a:r>
            <a:r>
              <a:rPr b="0"/>
              <a:t> </a:t>
            </a:r>
            <a:r>
              <a:t>标记朋友名字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第五</a:t>
            </a:r>
            <a:r>
              <a:t>【</a:t>
            </a:r>
            <a:r>
              <a:t>做缔结</a:t>
            </a:r>
            <a:r>
              <a:t>】【</a:t>
            </a:r>
            <a:r>
              <a:t>邀约新朋友参与下一场活法</a:t>
            </a:r>
            <a:r>
              <a:t>】</a:t>
            </a:r>
          </a:p>
        </p:txBody>
      </p:sp>
      <p:sp>
        <p:nvSpPr>
          <p:cNvPr id="157" name="Rectangle 4"/>
          <p:cNvSpPr txBox="1"/>
          <p:nvPr/>
        </p:nvSpPr>
        <p:spPr>
          <a:xfrm>
            <a:off x="4091247" y="992776"/>
            <a:ext cx="4342015" cy="7264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</a:t>
            </a:r>
            <a:r>
              <a:t>角色运用时机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62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63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4" name="Rectangle 4"/>
          <p:cNvSpPr txBox="1"/>
          <p:nvPr/>
        </p:nvSpPr>
        <p:spPr>
          <a:xfrm>
            <a:off x="2906485" y="1319349"/>
            <a:ext cx="7406642" cy="500680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</a:t>
            </a:r>
            <a:r>
              <a:t>角色</a:t>
            </a:r>
            <a:r>
              <a:t> </a:t>
            </a:r>
            <a:r>
              <a:t>创业心态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100% </a:t>
            </a:r>
            <a:r>
              <a:t>参与每个创业家课程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心态</a:t>
            </a:r>
            <a:r>
              <a:rPr>
                <a:solidFill>
                  <a:srgbClr val="FFFFFF"/>
                </a:solidFill>
              </a:rPr>
              <a:t>需要</a:t>
            </a:r>
            <a:r>
              <a:rPr sz="3200"/>
              <a:t>99%</a:t>
            </a:r>
            <a:r>
              <a:rPr>
                <a:solidFill>
                  <a:srgbClr val="FFFFFF"/>
                </a:solidFill>
              </a:rPr>
              <a:t>，技巧只有</a:t>
            </a:r>
            <a:r>
              <a:rPr>
                <a:solidFill>
                  <a:srgbClr val="FFFFFF"/>
                </a:solidFill>
              </a:rPr>
              <a:t>1%</a:t>
            </a:r>
            <a:endParaRPr>
              <a:solidFill>
                <a:srgbClr val="FFFFFF"/>
              </a:solidFill>
            </a:endParaR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何时才是</a:t>
            </a:r>
            <a:r>
              <a:t>B</a:t>
            </a:r>
            <a:r>
              <a:t>角色呢？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在任何会场，</a:t>
            </a:r>
            <a:r>
              <a:t>B </a:t>
            </a:r>
            <a:r>
              <a:t>时时都是</a:t>
            </a:r>
            <a:r>
              <a:t>B</a:t>
            </a:r>
            <a:r>
              <a:t>角色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 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69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70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1" name="Rectangle 4"/>
          <p:cNvSpPr txBox="1"/>
          <p:nvPr/>
        </p:nvSpPr>
        <p:spPr>
          <a:xfrm>
            <a:off x="2442554" y="831273"/>
            <a:ext cx="8449693" cy="7234473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避免七种恐怖 </a:t>
            </a:r>
            <a:r>
              <a:t>B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b="1"/>
            </a:pPr>
            <a:r>
              <a:t>1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）落跑</a:t>
            </a:r>
            <a:r>
              <a:t>B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（没陪同）</a:t>
            </a:r>
            <a:endParaRPr>
              <a:latin typeface="+mn-lt"/>
              <a:ea typeface="+mn-ea"/>
              <a:cs typeface="+mn-cs"/>
              <a:sym typeface="Helvetica"/>
            </a:endParaR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1</a:t>
            </a:r>
            <a:r>
              <a:t>）落跑</a:t>
            </a:r>
            <a:r>
              <a:t>B</a:t>
            </a:r>
            <a:r>
              <a:t>（没陪同）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把 </a:t>
            </a:r>
            <a:r>
              <a:t>C </a:t>
            </a:r>
            <a:r>
              <a:t>介绍给</a:t>
            </a:r>
            <a:r>
              <a:t>A</a:t>
            </a:r>
            <a:r>
              <a:t>就跑掉了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线下活动</a:t>
            </a:r>
            <a:r>
              <a:t>: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陪同，</a:t>
            </a:r>
            <a:r>
              <a:t>C</a:t>
            </a:r>
            <a:r>
              <a:t>有疑问，就马上解答或疑问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线上活动</a:t>
            </a:r>
            <a:r>
              <a:t>: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全程参与，开镜头</a:t>
            </a:r>
            <a:r>
              <a:t>, </a:t>
            </a:r>
            <a:r>
              <a:t>回应</a:t>
            </a:r>
            <a:r>
              <a:t>; </a:t>
            </a:r>
            <a:r>
              <a:t>你就是主人家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76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77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8" name="Rectangle 4"/>
          <p:cNvSpPr txBox="1"/>
          <p:nvPr/>
        </p:nvSpPr>
        <p:spPr>
          <a:xfrm>
            <a:off x="2761211" y="789709"/>
            <a:ext cx="7734794" cy="619112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2</a:t>
            </a:r>
            <a:r>
              <a:t>）瞌睡</a:t>
            </a:r>
            <a:r>
              <a:t>B</a:t>
            </a:r>
            <a:r>
              <a:t>（不专心）</a:t>
            </a:r>
            <a:endParaRPr>
              <a:solidFill>
                <a:srgbClr val="FFFFFF"/>
              </a:solidFill>
            </a:endParaR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打瞌睡</a:t>
            </a:r>
            <a:r>
              <a:t>, </a:t>
            </a:r>
            <a:r>
              <a:t>因为没专心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线上活动</a:t>
            </a:r>
            <a:r>
              <a:t>: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找个舒适，宁静的地方，开镜头，给予讲师和分享者支持，做笔记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线下活动</a:t>
            </a:r>
            <a:r>
              <a:t>: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</a:t>
            </a:r>
            <a:r>
              <a:t> 给讲师回应，点头，微笑，做笔记，就会专注</a:t>
            </a:r>
          </a:p>
        </p:txBody>
      </p:sp>
      <p:sp>
        <p:nvSpPr>
          <p:cNvPr id="179" name="Rectangle 5"/>
          <p:cNvSpPr txBox="1"/>
          <p:nvPr/>
        </p:nvSpPr>
        <p:spPr>
          <a:xfrm>
            <a:off x="3467794" y="360218"/>
            <a:ext cx="5062451" cy="143065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algn="ctr">
              <a:lnSpc>
                <a:spcPct val="107000"/>
              </a:lnSpc>
              <a:spcBef>
                <a:spcPts val="800"/>
              </a:spcBef>
              <a:defRPr sz="36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</a:t>
            </a:r>
            <a:r>
              <a:rPr u="sng"/>
              <a:t>避免七种恐怖 </a:t>
            </a:r>
            <a:r>
              <a:rPr u="sng"/>
              <a:t>B</a:t>
            </a:r>
            <a:endParaRPr u="sng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84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85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6" name="Rectangle 4"/>
          <p:cNvSpPr txBox="1"/>
          <p:nvPr/>
        </p:nvSpPr>
        <p:spPr>
          <a:xfrm>
            <a:off x="2383971" y="1122362"/>
            <a:ext cx="8085910" cy="469341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3</a:t>
            </a:r>
            <a:r>
              <a:t>）木头</a:t>
            </a:r>
            <a:r>
              <a:t>B</a:t>
            </a:r>
            <a:r>
              <a:t>（没反应）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</a:t>
            </a:r>
            <a:r>
              <a:t>要给予回应，</a:t>
            </a:r>
            <a:r>
              <a:t>C</a:t>
            </a:r>
            <a:r>
              <a:t>就会给予回应，也开始融入团队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4</a:t>
            </a:r>
            <a:r>
              <a:t>）大嘴</a:t>
            </a:r>
            <a:r>
              <a:t>B</a:t>
            </a:r>
            <a:r>
              <a:t>（爱插嘴）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千万不要插嘴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在 </a:t>
            </a:r>
            <a:r>
              <a:t>Q&amp;A</a:t>
            </a:r>
            <a:r>
              <a:t>环节 问问题</a:t>
            </a:r>
          </a:p>
        </p:txBody>
      </p:sp>
      <p:sp>
        <p:nvSpPr>
          <p:cNvPr id="187" name="Rectangle 5"/>
          <p:cNvSpPr txBox="1"/>
          <p:nvPr/>
        </p:nvSpPr>
        <p:spPr>
          <a:xfrm>
            <a:off x="4548447" y="1122362"/>
            <a:ext cx="4148052" cy="74472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避免七种恐怖 </a:t>
            </a:r>
            <a:r>
              <a:t>B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92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193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94" name="Rectangle 4"/>
          <p:cNvSpPr txBox="1"/>
          <p:nvPr/>
        </p:nvSpPr>
        <p:spPr>
          <a:xfrm>
            <a:off x="2387136" y="609601"/>
            <a:ext cx="8782200" cy="654330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避免七种恐怖 </a:t>
            </a:r>
            <a:r>
              <a:t>B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5</a:t>
            </a:r>
            <a:r>
              <a:t>）手机</a:t>
            </a:r>
            <a:r>
              <a:t> B</a:t>
            </a:r>
            <a:r>
              <a:t>（不断用手机）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一直按电话，看信息，回复信息，就会干扰 </a:t>
            </a:r>
            <a:r>
              <a:t>C </a:t>
            </a:r>
            <a:r>
              <a:t>不能专心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6</a:t>
            </a:r>
            <a:r>
              <a:t>）吐槽</a:t>
            </a:r>
            <a:r>
              <a:t>B</a:t>
            </a:r>
            <a:r>
              <a:t>（唱反调）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每次唱反调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批评讲师的分享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觉得活动很多，不一定要参与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le 1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199" name="Subtitle 2"/>
          <p:cNvSpPr txBox="1"/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/>
        </p:txBody>
      </p:sp>
      <p:pic>
        <p:nvPicPr>
          <p:cNvPr id="200" name="Picture 3" descr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01" name="Rectangle 4"/>
          <p:cNvSpPr txBox="1"/>
          <p:nvPr/>
        </p:nvSpPr>
        <p:spPr>
          <a:xfrm>
            <a:off x="2775858" y="1815737"/>
            <a:ext cx="7145382" cy="310121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7</a:t>
            </a:r>
            <a:r>
              <a:t>）白目</a:t>
            </a:r>
            <a:r>
              <a:t>B</a:t>
            </a:r>
            <a:r>
              <a:t>（程咬金）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</a:t>
            </a:r>
            <a:r>
              <a:t>没反应和回应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4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不在状况，讲不相干的话题，忘记自己是</a:t>
            </a:r>
            <a:r>
              <a:t>B</a:t>
            </a:r>
            <a:r>
              <a:t>角色</a:t>
            </a:r>
          </a:p>
        </p:txBody>
      </p:sp>
      <p:sp>
        <p:nvSpPr>
          <p:cNvPr id="202" name="Rectangle 6"/>
          <p:cNvSpPr txBox="1"/>
          <p:nvPr/>
        </p:nvSpPr>
        <p:spPr>
          <a:xfrm>
            <a:off x="4617720" y="1122362"/>
            <a:ext cx="3815541" cy="74472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36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避免七种恐怖 </a:t>
            </a:r>
            <a:r>
              <a:t>B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1079</Words>
  <Application>WPS Presentation</Application>
  <PresentationFormat/>
  <Paragraphs>164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SimSun</vt:lpstr>
      <vt:lpstr>Wingdings</vt:lpstr>
      <vt:lpstr>Calibri</vt:lpstr>
      <vt:lpstr>Calibri Light</vt:lpstr>
      <vt:lpstr>Arial</vt:lpstr>
      <vt:lpstr>Helvetica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KUNYI</cp:lastModifiedBy>
  <cp:revision>1</cp:revision>
  <dcterms:created xsi:type="dcterms:W3CDTF">2021-10-17T13:30:32Z</dcterms:created>
  <dcterms:modified xsi:type="dcterms:W3CDTF">2021-10-17T13:30:32Z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24829665B27841B3B8350B6C1E79283A</vt:lpwstr>
  </property>
  <property fmtid="{D5CDD505-2E9C-101B-9397-08002B2CF9AE}" pid="3" name="KSOProductBuildVer">
    <vt:lpwstr>1033-11.2.0.10323</vt:lpwstr>
  </property>
</Properties>
</file>