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8"/>
  </p:notesMasterIdLst>
  <p:sldIdLst>
    <p:sldId id="525" r:id="rId2"/>
    <p:sldId id="526" r:id="rId3"/>
    <p:sldId id="527" r:id="rId4"/>
    <p:sldId id="528" r:id="rId5"/>
    <p:sldId id="529" r:id="rId6"/>
    <p:sldId id="530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171"/>
    <p:restoredTop sz="94653"/>
  </p:normalViewPr>
  <p:slideViewPr>
    <p:cSldViewPr snapToGrid="0" snapToObjects="1">
      <p:cViewPr varScale="1">
        <p:scale>
          <a:sx n="90" d="100"/>
          <a:sy n="90" d="100"/>
        </p:scale>
        <p:origin x="152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BCF952-0018-0048-ACF6-07B15C8DE648}" type="datetimeFigureOut">
              <a:rPr lang="en-US" smtClean="0"/>
              <a:t>11/10/2020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0CC714-99D5-B448-8B42-224790A1A1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458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zh-CN" altLang="en-US" b="1" dirty="0">
                <a:latin typeface="华文细黑"/>
                <a:ea typeface="华文细黑"/>
                <a:cs typeface="华文细黑"/>
              </a:rPr>
              <a:t>什么事情 会让你快乐？</a:t>
            </a:r>
            <a:endParaRPr lang="en-MY" altLang="zh-CN" b="1" dirty="0">
              <a:latin typeface="华文细黑"/>
              <a:ea typeface="华文细黑"/>
              <a:cs typeface="华文细黑"/>
            </a:endParaRPr>
          </a:p>
          <a:p>
            <a:endParaRPr lang="en-US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生活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：唱歌 跳舞、吃东西、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工作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：老板加薪、做生意赚到钱、幸运中奖、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dirty="0">
                <a:latin typeface="华文细黑"/>
                <a:ea typeface="华文细黑"/>
                <a:cs typeface="华文细黑"/>
              </a:rPr>
              <a:t>       ：被上司赞美、被公司表扬、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个人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：出国旅行、买东西、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        </a:t>
            </a:r>
            <a:r>
              <a:rPr lang="zh-CN" altLang="en-US" b="0" dirty="0">
                <a:latin typeface="华文细黑"/>
                <a:ea typeface="华文细黑"/>
                <a:cs typeface="华文细黑"/>
              </a:rPr>
              <a:t>：</a:t>
            </a:r>
            <a:r>
              <a:rPr lang="zh-CN" altLang="en-MY" b="0" dirty="0">
                <a:latin typeface="华文细黑"/>
                <a:ea typeface="华文细黑"/>
                <a:cs typeface="华文细黑"/>
              </a:rPr>
              <a:t>买新</a:t>
            </a:r>
            <a:r>
              <a:rPr lang="zh-CN" altLang="en-US" b="0" dirty="0">
                <a:latin typeface="华文细黑"/>
                <a:ea typeface="华文细黑"/>
                <a:cs typeface="华文细黑"/>
              </a:rPr>
              <a:t>车、买新房子、</a:t>
            </a:r>
            <a:endParaRPr lang="en-MY" altLang="zh-CN" b="0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家庭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：孩子跑来抱你、老公跟你说“我爱你”、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健康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：家人生病 好起来、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endParaRPr lang="en-US" altLang="zh-CN" dirty="0">
              <a:latin typeface="华文细黑"/>
              <a:ea typeface="华文细黑"/>
              <a:cs typeface="华文细黑"/>
            </a:endParaRPr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44DF0B01-7AC3-425A-BBF7-8848D46024C6}" type="slidenum">
              <a:rPr lang="en-US" altLang="en-US">
                <a:solidFill>
                  <a:srgbClr val="000000"/>
                </a:solidFill>
              </a:rPr>
              <a:pPr/>
              <a:t>1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05863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zh-CN" altLang="en-US" b="1" dirty="0">
                <a:latin typeface="华文细黑"/>
                <a:ea typeface="华文细黑"/>
                <a:cs typeface="华文细黑"/>
              </a:rPr>
              <a:t>什么事情 会让你快乐？</a:t>
            </a:r>
            <a:endParaRPr lang="en-MY" altLang="zh-CN" b="1" dirty="0">
              <a:latin typeface="华文细黑"/>
              <a:ea typeface="华文细黑"/>
              <a:cs typeface="华文细黑"/>
            </a:endParaRPr>
          </a:p>
          <a:p>
            <a:endParaRPr lang="en-US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生活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：唱歌 跳舞、吃东西、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工作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：老板加薪、做生意赚到钱、幸运中奖、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dirty="0">
                <a:latin typeface="华文细黑"/>
                <a:ea typeface="华文细黑"/>
                <a:cs typeface="华文细黑"/>
              </a:rPr>
              <a:t>       ：被上司赞美、被公司表扬、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个人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：出国旅行、买东西、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        </a:t>
            </a:r>
            <a:r>
              <a:rPr lang="zh-CN" altLang="en-US" b="0" dirty="0">
                <a:latin typeface="华文细黑"/>
                <a:ea typeface="华文细黑"/>
                <a:cs typeface="华文细黑"/>
              </a:rPr>
              <a:t>：</a:t>
            </a:r>
            <a:r>
              <a:rPr lang="zh-CN" altLang="en-MY" b="0" dirty="0">
                <a:latin typeface="华文细黑"/>
                <a:ea typeface="华文细黑"/>
                <a:cs typeface="华文细黑"/>
              </a:rPr>
              <a:t>买新</a:t>
            </a:r>
            <a:r>
              <a:rPr lang="zh-CN" altLang="en-US" b="0" dirty="0">
                <a:latin typeface="华文细黑"/>
                <a:ea typeface="华文细黑"/>
                <a:cs typeface="华文细黑"/>
              </a:rPr>
              <a:t>车、买新房子、</a:t>
            </a:r>
            <a:endParaRPr lang="en-MY" altLang="zh-CN" b="0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家庭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：孩子跑来抱你、老公跟你说“我爱你”、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健康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：家人生病 好起来、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endParaRPr lang="en-US" altLang="zh-CN" dirty="0">
              <a:latin typeface="华文细黑"/>
              <a:ea typeface="华文细黑"/>
              <a:cs typeface="华文细黑"/>
            </a:endParaRPr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44DF0B01-7AC3-425A-BBF7-8848D46024C6}" type="slidenum">
              <a:rPr lang="en-US" altLang="en-US">
                <a:solidFill>
                  <a:srgbClr val="000000"/>
                </a:solidFill>
              </a:rPr>
              <a:pPr/>
              <a:t>2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27905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zh-CN" altLang="en-US" b="1" dirty="0">
                <a:latin typeface="华文细黑"/>
                <a:ea typeface="华文细黑"/>
                <a:cs typeface="华文细黑"/>
              </a:rPr>
              <a:t>什么事情 会让你快乐？</a:t>
            </a:r>
            <a:endParaRPr lang="en-MY" altLang="zh-CN" b="1" dirty="0">
              <a:latin typeface="华文细黑"/>
              <a:ea typeface="华文细黑"/>
              <a:cs typeface="华文细黑"/>
            </a:endParaRPr>
          </a:p>
          <a:p>
            <a:endParaRPr lang="en-US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生活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：唱歌 跳舞、吃东西、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工作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：老板加薪、做生意赚到钱、幸运中奖、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dirty="0">
                <a:latin typeface="华文细黑"/>
                <a:ea typeface="华文细黑"/>
                <a:cs typeface="华文细黑"/>
              </a:rPr>
              <a:t>       ：被上司赞美、被公司表扬、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个人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：出国旅行、买东西、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        </a:t>
            </a:r>
            <a:r>
              <a:rPr lang="zh-CN" altLang="en-US" b="0" dirty="0">
                <a:latin typeface="华文细黑"/>
                <a:ea typeface="华文细黑"/>
                <a:cs typeface="华文细黑"/>
              </a:rPr>
              <a:t>：</a:t>
            </a:r>
            <a:r>
              <a:rPr lang="zh-CN" altLang="en-MY" b="0" dirty="0">
                <a:latin typeface="华文细黑"/>
                <a:ea typeface="华文细黑"/>
                <a:cs typeface="华文细黑"/>
              </a:rPr>
              <a:t>买新</a:t>
            </a:r>
            <a:r>
              <a:rPr lang="zh-CN" altLang="en-US" b="0" dirty="0">
                <a:latin typeface="华文细黑"/>
                <a:ea typeface="华文细黑"/>
                <a:cs typeface="华文细黑"/>
              </a:rPr>
              <a:t>车、买新房子、</a:t>
            </a:r>
            <a:endParaRPr lang="en-MY" altLang="zh-CN" b="0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家庭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：孩子跑来抱你、老公跟你说“我爱你”、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健康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：家人生病 好起来、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endParaRPr lang="en-US" altLang="zh-CN" dirty="0">
              <a:latin typeface="华文细黑"/>
              <a:ea typeface="华文细黑"/>
              <a:cs typeface="华文细黑"/>
            </a:endParaRPr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44DF0B01-7AC3-425A-BBF7-8848D46024C6}" type="slidenum">
              <a:rPr lang="en-US" altLang="en-US">
                <a:solidFill>
                  <a:srgbClr val="000000"/>
                </a:solidFill>
              </a:rPr>
              <a:pPr/>
              <a:t>3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78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zh-CN" altLang="en-US" b="1" dirty="0">
                <a:latin typeface="华文细黑"/>
                <a:ea typeface="华文细黑"/>
                <a:cs typeface="华文细黑"/>
              </a:rPr>
              <a:t>什么事情 会让你快乐？</a:t>
            </a:r>
            <a:endParaRPr lang="en-MY" altLang="zh-CN" b="1" dirty="0">
              <a:latin typeface="华文细黑"/>
              <a:ea typeface="华文细黑"/>
              <a:cs typeface="华文细黑"/>
            </a:endParaRPr>
          </a:p>
          <a:p>
            <a:endParaRPr lang="en-US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生活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：唱歌 跳舞、吃东西、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工作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：老板加薪、做生意赚到钱、幸运中奖、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dirty="0">
                <a:latin typeface="华文细黑"/>
                <a:ea typeface="华文细黑"/>
                <a:cs typeface="华文细黑"/>
              </a:rPr>
              <a:t>       ：被上司赞美、被公司表扬、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个人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：出国旅行、买东西、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        </a:t>
            </a:r>
            <a:r>
              <a:rPr lang="zh-CN" altLang="en-US" b="0" dirty="0">
                <a:latin typeface="华文细黑"/>
                <a:ea typeface="华文细黑"/>
                <a:cs typeface="华文细黑"/>
              </a:rPr>
              <a:t>：</a:t>
            </a:r>
            <a:r>
              <a:rPr lang="zh-CN" altLang="en-MY" b="0" dirty="0">
                <a:latin typeface="华文细黑"/>
                <a:ea typeface="华文细黑"/>
                <a:cs typeface="华文细黑"/>
              </a:rPr>
              <a:t>买新</a:t>
            </a:r>
            <a:r>
              <a:rPr lang="zh-CN" altLang="en-US" b="0" dirty="0">
                <a:latin typeface="华文细黑"/>
                <a:ea typeface="华文细黑"/>
                <a:cs typeface="华文细黑"/>
              </a:rPr>
              <a:t>车、买新房子、</a:t>
            </a:r>
            <a:endParaRPr lang="en-MY" altLang="zh-CN" b="0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家庭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：孩子跑来抱你、老公跟你说“我爱你”、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健康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：家人生病 好起来、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endParaRPr lang="en-US" altLang="zh-CN" dirty="0">
              <a:latin typeface="华文细黑"/>
              <a:ea typeface="华文细黑"/>
              <a:cs typeface="华文细黑"/>
            </a:endParaRPr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44DF0B01-7AC3-425A-BBF7-8848D46024C6}" type="slidenum">
              <a:rPr lang="en-US" altLang="en-US">
                <a:solidFill>
                  <a:srgbClr val="000000"/>
                </a:solidFill>
              </a:rPr>
              <a:pPr/>
              <a:t>4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39304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zh-CN" altLang="en-US" b="1" dirty="0">
                <a:latin typeface="华文细黑"/>
                <a:ea typeface="华文细黑"/>
                <a:cs typeface="华文细黑"/>
              </a:rPr>
              <a:t>什么事情 会让你快乐？</a:t>
            </a:r>
            <a:endParaRPr lang="en-MY" altLang="zh-CN" b="1" dirty="0">
              <a:latin typeface="华文细黑"/>
              <a:ea typeface="华文细黑"/>
              <a:cs typeface="华文细黑"/>
            </a:endParaRPr>
          </a:p>
          <a:p>
            <a:endParaRPr lang="en-US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生活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：唱歌 跳舞、吃东西、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工作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：老板加薪、做生意赚到钱、幸运中奖、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dirty="0">
                <a:latin typeface="华文细黑"/>
                <a:ea typeface="华文细黑"/>
                <a:cs typeface="华文细黑"/>
              </a:rPr>
              <a:t>       ：被上司赞美、被公司表扬、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个人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：出国旅行、买东西、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        </a:t>
            </a:r>
            <a:r>
              <a:rPr lang="zh-CN" altLang="en-US" b="0" dirty="0">
                <a:latin typeface="华文细黑"/>
                <a:ea typeface="华文细黑"/>
                <a:cs typeface="华文细黑"/>
              </a:rPr>
              <a:t>：</a:t>
            </a:r>
            <a:r>
              <a:rPr lang="zh-CN" altLang="en-MY" b="0" dirty="0">
                <a:latin typeface="华文细黑"/>
                <a:ea typeface="华文细黑"/>
                <a:cs typeface="华文细黑"/>
              </a:rPr>
              <a:t>买新</a:t>
            </a:r>
            <a:r>
              <a:rPr lang="zh-CN" altLang="en-US" b="0" dirty="0">
                <a:latin typeface="华文细黑"/>
                <a:ea typeface="华文细黑"/>
                <a:cs typeface="华文细黑"/>
              </a:rPr>
              <a:t>车、买新房子、</a:t>
            </a:r>
            <a:endParaRPr lang="en-MY" altLang="zh-CN" b="0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家庭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：孩子跑来抱你、老公跟你说“我爱你”、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健康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：家人生病 好起来、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endParaRPr lang="en-US" altLang="zh-CN" dirty="0">
              <a:latin typeface="华文细黑"/>
              <a:ea typeface="华文细黑"/>
              <a:cs typeface="华文细黑"/>
            </a:endParaRPr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44DF0B01-7AC3-425A-BBF7-8848D46024C6}" type="slidenum">
              <a:rPr lang="en-US" altLang="en-US">
                <a:solidFill>
                  <a:srgbClr val="000000"/>
                </a:solidFill>
              </a:rPr>
              <a:pPr/>
              <a:t>5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52064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zh-CN" altLang="en-US" b="1" dirty="0">
                <a:latin typeface="华文细黑"/>
                <a:ea typeface="华文细黑"/>
                <a:cs typeface="华文细黑"/>
              </a:rPr>
              <a:t>什么事情 会让你快乐？</a:t>
            </a:r>
            <a:endParaRPr lang="en-MY" altLang="zh-CN" b="1" dirty="0">
              <a:latin typeface="华文细黑"/>
              <a:ea typeface="华文细黑"/>
              <a:cs typeface="华文细黑"/>
            </a:endParaRPr>
          </a:p>
          <a:p>
            <a:endParaRPr lang="en-US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生活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：唱歌 跳舞、吃东西、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工作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：老板加薪、做生意赚到钱、幸运中奖、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dirty="0">
                <a:latin typeface="华文细黑"/>
                <a:ea typeface="华文细黑"/>
                <a:cs typeface="华文细黑"/>
              </a:rPr>
              <a:t>       ：被上司赞美、被公司表扬、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个人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：出国旅行、买东西、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        </a:t>
            </a:r>
            <a:r>
              <a:rPr lang="zh-CN" altLang="en-US" b="0" dirty="0">
                <a:latin typeface="华文细黑"/>
                <a:ea typeface="华文细黑"/>
                <a:cs typeface="华文细黑"/>
              </a:rPr>
              <a:t>：</a:t>
            </a:r>
            <a:r>
              <a:rPr lang="zh-CN" altLang="en-MY" b="0" dirty="0">
                <a:latin typeface="华文细黑"/>
                <a:ea typeface="华文细黑"/>
                <a:cs typeface="华文细黑"/>
              </a:rPr>
              <a:t>买新</a:t>
            </a:r>
            <a:r>
              <a:rPr lang="zh-CN" altLang="en-US" b="0" dirty="0">
                <a:latin typeface="华文细黑"/>
                <a:ea typeface="华文细黑"/>
                <a:cs typeface="华文细黑"/>
              </a:rPr>
              <a:t>车、买新房子、</a:t>
            </a:r>
            <a:endParaRPr lang="en-MY" altLang="zh-CN" b="0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家庭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：孩子跑来抱你、老公跟你说“我爱你”、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健康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：家人生病 好起来、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endParaRPr lang="en-US" altLang="zh-CN" dirty="0">
              <a:latin typeface="华文细黑"/>
              <a:ea typeface="华文细黑"/>
              <a:cs typeface="华文细黑"/>
            </a:endParaRPr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44DF0B01-7AC3-425A-BBF7-8848D46024C6}" type="slidenum">
              <a:rPr lang="en-US" altLang="en-US">
                <a:solidFill>
                  <a:srgbClr val="000000"/>
                </a:solidFill>
              </a:rPr>
              <a:pPr/>
              <a:t>6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3680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A07D489-6881-5A42-A3F8-A73F484D863D}" type="datetimeFigureOut">
              <a:rPr lang="en-US" smtClean="0"/>
              <a:t>11/10/2020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31520D8-11B2-B743-8450-C35CDF87A5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8573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A07D489-6881-5A42-A3F8-A73F484D863D}" type="datetimeFigureOut">
              <a:rPr lang="en-US" smtClean="0"/>
              <a:t>11/10/2020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31520D8-11B2-B743-8450-C35CDF87A5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7671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A07D489-6881-5A42-A3F8-A73F484D863D}" type="datetimeFigureOut">
              <a:rPr lang="en-US" smtClean="0"/>
              <a:t>11/10/2020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31520D8-11B2-B743-8450-C35CDF87A5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3646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A07D489-6881-5A42-A3F8-A73F484D863D}" type="datetimeFigureOut">
              <a:rPr lang="en-US" smtClean="0"/>
              <a:t>11/10/2020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31520D8-11B2-B743-8450-C35CDF87A5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1948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A07D489-6881-5A42-A3F8-A73F484D863D}" type="datetimeFigureOut">
              <a:rPr lang="en-US" smtClean="0"/>
              <a:t>11/10/2020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31520D8-11B2-B743-8450-C35CDF87A5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4665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A07D489-6881-5A42-A3F8-A73F484D863D}" type="datetimeFigureOut">
              <a:rPr lang="en-US" smtClean="0"/>
              <a:t>11/10/2020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31520D8-11B2-B743-8450-C35CDF87A5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82535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A07D489-6881-5A42-A3F8-A73F484D863D}" type="datetimeFigureOut">
              <a:rPr lang="en-US" smtClean="0"/>
              <a:t>11/10/2020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31520D8-11B2-B743-8450-C35CDF87A5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0544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A07D489-6881-5A42-A3F8-A73F484D863D}" type="datetimeFigureOut">
              <a:rPr lang="en-US" smtClean="0"/>
              <a:t>11/10/2020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31520D8-11B2-B743-8450-C35CDF87A5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9243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A07D489-6881-5A42-A3F8-A73F484D863D}" type="datetimeFigureOut">
              <a:rPr lang="en-US" smtClean="0"/>
              <a:t>11/10/2020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31520D8-11B2-B743-8450-C35CDF87A5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1575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A07D489-6881-5A42-A3F8-A73F484D863D}" type="datetimeFigureOut">
              <a:rPr lang="en-US" smtClean="0"/>
              <a:t>11/10/2020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31520D8-11B2-B743-8450-C35CDF87A5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9656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A07D489-6881-5A42-A3F8-A73F484D863D}" type="datetimeFigureOut">
              <a:rPr lang="en-US" smtClean="0"/>
              <a:t>11/10/2020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31520D8-11B2-B743-8450-C35CDF87A5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6346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microsoft.com/office/2007/relationships/hdphoto" Target="../media/hdphoto1.wdp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8E09DEF4-5DA0-D74B-ADC4-7A9B1A9372E6}"/>
              </a:ext>
            </a:extLst>
          </p:cNvPr>
          <p:cNvGrpSpPr/>
          <p:nvPr userDrawn="1"/>
        </p:nvGrpSpPr>
        <p:grpSpPr>
          <a:xfrm>
            <a:off x="-13856" y="-19776"/>
            <a:ext cx="9167000" cy="6878184"/>
            <a:chOff x="-13856" y="-19776"/>
            <a:chExt cx="9167000" cy="6878184"/>
          </a:xfrm>
        </p:grpSpPr>
        <p:pic>
          <p:nvPicPr>
            <p:cNvPr id="7" name="Picture 6" descr="A picture containing outdoor, light, white, large&#10;&#10;Description automatically generated">
              <a:extLst>
                <a:ext uri="{FF2B5EF4-FFF2-40B4-BE49-F238E27FC236}">
                  <a16:creationId xmlns:a16="http://schemas.microsoft.com/office/drawing/2014/main" id="{97F60ABD-2AFA-6D48-B11B-A6AD63B6F62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3856" y="-19776"/>
              <a:ext cx="9166999" cy="6345467"/>
            </a:xfrm>
            <a:prstGeom prst="rect">
              <a:avLst/>
            </a:prstGeom>
          </p:spPr>
        </p:pic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2C80164D-060B-FD44-B30D-D88CF4D6FC46}"/>
                </a:ext>
              </a:extLst>
            </p:cNvPr>
            <p:cNvGrpSpPr/>
            <p:nvPr userDrawn="1"/>
          </p:nvGrpSpPr>
          <p:grpSpPr>
            <a:xfrm>
              <a:off x="-13855" y="5989473"/>
              <a:ext cx="9166999" cy="868935"/>
              <a:chOff x="-13855" y="6002920"/>
              <a:chExt cx="9166999" cy="868935"/>
            </a:xfrm>
          </p:grpSpPr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94DE9751-C23E-EE4E-ADD3-3AEEC61BE6D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13855" y="6002920"/>
                <a:ext cx="9166999" cy="868935"/>
              </a:xfrm>
              <a:prstGeom prst="rect">
                <a:avLst/>
              </a:prstGeom>
            </p:spPr>
          </p:pic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CF28FDD-AEC5-D64F-9DF5-86AFE039EF6B}"/>
                  </a:ext>
                </a:extLst>
              </p:cNvPr>
              <p:cNvSpPr txBox="1"/>
              <p:nvPr/>
            </p:nvSpPr>
            <p:spPr>
              <a:xfrm>
                <a:off x="6416040" y="6459303"/>
                <a:ext cx="2437660" cy="2923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zh-CN" altLang="en-US" sz="1300" spc="300" dirty="0">
                    <a:solidFill>
                      <a:srgbClr val="2D2D2D"/>
                    </a:solidFill>
                    <a:latin typeface="Yuanti TC" panose="02010600040101010101" pitchFamily="2" charset="-120"/>
                    <a:ea typeface="Yuanti TC" panose="02010600040101010101" pitchFamily="2" charset="-120"/>
                    <a:cs typeface="Heiti TC Light"/>
                  </a:rPr>
                  <a:t>您最佳的網絡創業平台</a:t>
                </a:r>
                <a:endParaRPr lang="en-US" sz="1300" spc="300" dirty="0">
                  <a:solidFill>
                    <a:srgbClr val="2D2D2D"/>
                  </a:solidFill>
                  <a:latin typeface="Yuanti TC" panose="02010600040101010101" pitchFamily="2" charset="-120"/>
                  <a:ea typeface="Yuanti TC" panose="02010600040101010101" pitchFamily="2" charset="-120"/>
                  <a:cs typeface="Heiti TC Light"/>
                </a:endParaRPr>
              </a:p>
            </p:txBody>
          </p:sp>
        </p:grpSp>
        <p:pic>
          <p:nvPicPr>
            <p:cNvPr id="11" name="Picture 10" descr="Logo white font.png">
              <a:extLst>
                <a:ext uri="{FF2B5EF4-FFF2-40B4-BE49-F238E27FC236}">
                  <a16:creationId xmlns:a16="http://schemas.microsoft.com/office/drawing/2014/main" id="{E34D7698-BC21-BA47-8917-C1043DE0AE3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15" cstate="print"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sharpenSoften amount="50000"/>
                      </a14:imgEffect>
                      <a14:imgEffect>
                        <a14:brightnessContrast bright="20000" contrast="20000"/>
                      </a14:imgEffect>
                    </a14:imgLayer>
                  </a14:imgProps>
                </a:ext>
              </a:extLst>
            </a:blip>
            <a:srcRect l="-10799" r="-10799" b="17228"/>
            <a:stretch/>
          </p:blipFill>
          <p:spPr>
            <a:xfrm>
              <a:off x="7902535" y="325113"/>
              <a:ext cx="860632" cy="721281"/>
            </a:xfrm>
            <a:prstGeom prst="rect">
              <a:avLst/>
            </a:prstGeom>
            <a:effectLst/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01B641F-DCC3-BB40-A26F-C1135147FBA8}"/>
                </a:ext>
              </a:extLst>
            </p:cNvPr>
            <p:cNvSpPr/>
            <p:nvPr userDrawn="1"/>
          </p:nvSpPr>
          <p:spPr>
            <a:xfrm>
              <a:off x="7795691" y="325113"/>
              <a:ext cx="45719" cy="721281"/>
            </a:xfrm>
            <a:prstGeom prst="rect">
              <a:avLst/>
            </a:prstGeom>
            <a:solidFill>
              <a:srgbClr val="FFDC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rgbClr val="FFFF00"/>
                </a:solidFill>
                <a:latin typeface="Yuanti SC" panose="02010600040101010101" pitchFamily="2" charset="-122"/>
              </a:defRPr>
            </a:lvl1pPr>
          </a:lstStyle>
          <a:p>
            <a:fld id="{1A07D489-6881-5A42-A3F8-A73F484D863D}" type="datetimeFigureOut">
              <a:rPr lang="en-US" smtClean="0"/>
              <a:pPr/>
              <a:t>11/10/2020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rgbClr val="FFFF00"/>
                </a:solidFill>
                <a:latin typeface="Yuanti SC" panose="02010600040101010101" pitchFamily="2" charset="-122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rgbClr val="FFFF00"/>
                </a:solidFill>
                <a:latin typeface="Yuanti SC" panose="02010600040101010101" pitchFamily="2" charset="-122"/>
              </a:defRPr>
            </a:lvl1pPr>
          </a:lstStyle>
          <a:p>
            <a:fld id="{531520D8-11B2-B743-8450-C35CDF87A50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2547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baseline="0">
          <a:solidFill>
            <a:srgbClr val="FFFF00"/>
          </a:solidFill>
          <a:latin typeface="Yuanti SC" panose="02010600040101010101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 baseline="0">
          <a:solidFill>
            <a:srgbClr val="FFFF00"/>
          </a:solidFill>
          <a:latin typeface="Yuanti SC" panose="02010600040101010101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rgbClr val="FFFF00"/>
          </a:solidFill>
          <a:latin typeface="Yuanti SC" panose="02010600040101010101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rgbClr val="FFFF00"/>
          </a:solidFill>
          <a:latin typeface="Yuanti SC" panose="02010600040101010101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rgbClr val="FFFF00"/>
          </a:solidFill>
          <a:latin typeface="Yuanti SC" panose="02010600040101010101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rgbClr val="FFFF00"/>
          </a:solidFill>
          <a:latin typeface="Yuanti SC" panose="02010600040101010101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292600" y="297180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>
              <a:latin typeface="+mj-ea"/>
              <a:ea typeface="+mj-ea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671DDF4-0D77-4CE4-A80A-C56B8A170946}"/>
              </a:ext>
            </a:extLst>
          </p:cNvPr>
          <p:cNvSpPr txBox="1"/>
          <p:nvPr/>
        </p:nvSpPr>
        <p:spPr>
          <a:xfrm>
            <a:off x="719823" y="676294"/>
            <a:ext cx="300595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>
                <a:solidFill>
                  <a:schemeClr val="bg1"/>
                </a:solidFill>
                <a:latin typeface="+mj-ea"/>
                <a:ea typeface="+mj-ea"/>
              </a:rPr>
              <a:t>零售流程：</a:t>
            </a:r>
            <a:endParaRPr lang="en-MY" sz="44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91F16F4-927E-4E74-8514-C5058BD58418}"/>
              </a:ext>
            </a:extLst>
          </p:cNvPr>
          <p:cNvSpPr txBox="1"/>
          <p:nvPr/>
        </p:nvSpPr>
        <p:spPr>
          <a:xfrm>
            <a:off x="719823" y="2090172"/>
            <a:ext cx="6287299" cy="6730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>
                <a:solidFill>
                  <a:srgbClr val="FFFF00"/>
                </a:solidFill>
                <a:latin typeface="+mj-ea"/>
                <a:ea typeface="+mj-ea"/>
              </a:rPr>
              <a:t>1</a:t>
            </a:r>
            <a:r>
              <a:rPr lang="zh-CN" altLang="en-US" sz="2800" b="1" dirty="0">
                <a:solidFill>
                  <a:srgbClr val="FFFF00"/>
                </a:solidFill>
                <a:latin typeface="+mj-ea"/>
                <a:ea typeface="+mj-ea"/>
              </a:rPr>
              <a:t>）取得信任（</a:t>
            </a:r>
            <a:r>
              <a:rPr lang="en-US" altLang="zh-CN" sz="2800" b="1" dirty="0" err="1">
                <a:solidFill>
                  <a:srgbClr val="FFFF00"/>
                </a:solidFill>
                <a:latin typeface="+mj-ea"/>
                <a:ea typeface="+mj-ea"/>
              </a:rPr>
              <a:t>ie</a:t>
            </a:r>
            <a:r>
              <a:rPr lang="en-US" altLang="zh-CN" sz="2800" b="1" dirty="0">
                <a:solidFill>
                  <a:srgbClr val="FFFF00"/>
                </a:solidFill>
                <a:latin typeface="+mj-ea"/>
                <a:ea typeface="+mj-ea"/>
              </a:rPr>
              <a:t>.</a:t>
            </a:r>
            <a:r>
              <a:rPr lang="zh-CN" altLang="en-US" sz="2800" b="1" dirty="0">
                <a:solidFill>
                  <a:srgbClr val="FFFF00"/>
                </a:solidFill>
                <a:latin typeface="+mj-ea"/>
                <a:ea typeface="+mj-ea"/>
              </a:rPr>
              <a:t>健康形象、亲切感）  </a:t>
            </a:r>
          </a:p>
        </p:txBody>
      </p:sp>
    </p:spTree>
    <p:extLst>
      <p:ext uri="{BB962C8B-B14F-4D97-AF65-F5344CB8AC3E}">
        <p14:creationId xmlns:p14="http://schemas.microsoft.com/office/powerpoint/2010/main" val="22966028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292600" y="297180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>
              <a:latin typeface="+mj-ea"/>
              <a:ea typeface="+mj-ea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04463BF-E8E4-4DCA-9B47-1C6390367AB6}"/>
              </a:ext>
            </a:extLst>
          </p:cNvPr>
          <p:cNvSpPr txBox="1"/>
          <p:nvPr/>
        </p:nvSpPr>
        <p:spPr>
          <a:xfrm>
            <a:off x="719823" y="2090172"/>
            <a:ext cx="6287299" cy="131933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>
                <a:solidFill>
                  <a:srgbClr val="FFFF00"/>
                </a:solidFill>
                <a:latin typeface="+mj-ea"/>
                <a:ea typeface="+mj-ea"/>
              </a:rPr>
              <a:t>1</a:t>
            </a:r>
            <a:r>
              <a:rPr lang="zh-CN" altLang="en-US" sz="2800" b="1" dirty="0">
                <a:solidFill>
                  <a:srgbClr val="FFFF00"/>
                </a:solidFill>
                <a:latin typeface="+mj-ea"/>
                <a:ea typeface="+mj-ea"/>
              </a:rPr>
              <a:t>）取得信任（</a:t>
            </a:r>
            <a:r>
              <a:rPr lang="en-US" altLang="zh-CN" sz="2800" b="1" dirty="0" err="1">
                <a:solidFill>
                  <a:srgbClr val="FFFF00"/>
                </a:solidFill>
                <a:latin typeface="+mj-ea"/>
                <a:ea typeface="+mj-ea"/>
              </a:rPr>
              <a:t>ie</a:t>
            </a:r>
            <a:r>
              <a:rPr lang="en-US" altLang="zh-CN" sz="2800" b="1" dirty="0">
                <a:solidFill>
                  <a:srgbClr val="FFFF00"/>
                </a:solidFill>
                <a:latin typeface="+mj-ea"/>
                <a:ea typeface="+mj-ea"/>
              </a:rPr>
              <a:t>.</a:t>
            </a:r>
            <a:r>
              <a:rPr lang="zh-CN" altLang="en-US" sz="2800" b="1" dirty="0">
                <a:solidFill>
                  <a:srgbClr val="FFFF00"/>
                </a:solidFill>
                <a:latin typeface="+mj-ea"/>
                <a:ea typeface="+mj-ea"/>
              </a:rPr>
              <a:t>健康形象、亲切感）  </a:t>
            </a:r>
          </a:p>
          <a:p>
            <a:pPr>
              <a:lnSpc>
                <a:spcPct val="150000"/>
              </a:lnSpc>
            </a:pPr>
            <a:r>
              <a:rPr lang="en-US" altLang="zh-CN" sz="2800" b="1" dirty="0">
                <a:solidFill>
                  <a:srgbClr val="FFFF00"/>
                </a:solidFill>
                <a:latin typeface="+mj-ea"/>
                <a:ea typeface="+mj-ea"/>
              </a:rPr>
              <a:t>2</a:t>
            </a:r>
            <a:r>
              <a:rPr lang="zh-CN" altLang="en-US" sz="2800" b="1" dirty="0">
                <a:solidFill>
                  <a:srgbClr val="FFFF00"/>
                </a:solidFill>
                <a:latin typeface="+mj-ea"/>
                <a:ea typeface="+mj-ea"/>
              </a:rPr>
              <a:t>）建立需求（</a:t>
            </a:r>
            <a:r>
              <a:rPr lang="en-US" altLang="zh-CN" sz="2800" b="1" dirty="0" err="1">
                <a:solidFill>
                  <a:srgbClr val="FFFF00"/>
                </a:solidFill>
                <a:latin typeface="+mj-ea"/>
                <a:ea typeface="+mj-ea"/>
              </a:rPr>
              <a:t>eg.</a:t>
            </a:r>
            <a:r>
              <a:rPr lang="zh-CN" altLang="en-US" sz="2800" b="1" dirty="0">
                <a:solidFill>
                  <a:srgbClr val="FFFF00"/>
                </a:solidFill>
                <a:latin typeface="+mj-ea"/>
                <a:ea typeface="+mj-ea"/>
              </a:rPr>
              <a:t>透过产品故事）  </a:t>
            </a:r>
            <a:endParaRPr lang="en-US" altLang="zh-CN" sz="2800" b="1" dirty="0">
              <a:solidFill>
                <a:srgbClr val="FFFF00"/>
              </a:solidFill>
              <a:latin typeface="+mj-ea"/>
              <a:ea typeface="+mj-ea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247B233-FB5E-4333-A171-2C8CB09AFE97}"/>
              </a:ext>
            </a:extLst>
          </p:cNvPr>
          <p:cNvSpPr txBox="1"/>
          <p:nvPr/>
        </p:nvSpPr>
        <p:spPr>
          <a:xfrm>
            <a:off x="719823" y="676294"/>
            <a:ext cx="300595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4400" b="1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dirty="0"/>
              <a:t>零售流程：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04070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292600" y="297180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>
              <a:latin typeface="+mj-ea"/>
              <a:ea typeface="+mj-ea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671DDF4-0D77-4CE4-A80A-C56B8A170946}"/>
              </a:ext>
            </a:extLst>
          </p:cNvPr>
          <p:cNvSpPr txBox="1"/>
          <p:nvPr/>
        </p:nvSpPr>
        <p:spPr>
          <a:xfrm>
            <a:off x="719823" y="676294"/>
            <a:ext cx="300595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>
                <a:solidFill>
                  <a:schemeClr val="bg1"/>
                </a:solidFill>
                <a:latin typeface="+mj-ea"/>
                <a:ea typeface="+mj-ea"/>
              </a:rPr>
              <a:t>零售流程：</a:t>
            </a:r>
            <a:endParaRPr lang="en-MY" sz="44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04463BF-E8E4-4DCA-9B47-1C6390367AB6}"/>
              </a:ext>
            </a:extLst>
          </p:cNvPr>
          <p:cNvSpPr txBox="1"/>
          <p:nvPr/>
        </p:nvSpPr>
        <p:spPr>
          <a:xfrm>
            <a:off x="719823" y="2090172"/>
            <a:ext cx="6311343" cy="1965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>
                <a:solidFill>
                  <a:srgbClr val="FFFF00"/>
                </a:solidFill>
                <a:latin typeface="+mj-ea"/>
                <a:ea typeface="+mj-ea"/>
              </a:rPr>
              <a:t>1</a:t>
            </a:r>
            <a:r>
              <a:rPr lang="zh-CN" altLang="en-US" sz="2800" b="1" dirty="0">
                <a:solidFill>
                  <a:srgbClr val="FFFF00"/>
                </a:solidFill>
                <a:latin typeface="+mj-ea"/>
                <a:ea typeface="+mj-ea"/>
              </a:rPr>
              <a:t>）取得信任（</a:t>
            </a:r>
            <a:r>
              <a:rPr lang="en-US" altLang="zh-CN" sz="2800" b="1" dirty="0" err="1">
                <a:solidFill>
                  <a:srgbClr val="FFFF00"/>
                </a:solidFill>
                <a:latin typeface="+mj-ea"/>
                <a:ea typeface="+mj-ea"/>
              </a:rPr>
              <a:t>ie</a:t>
            </a:r>
            <a:r>
              <a:rPr lang="en-US" altLang="zh-CN" sz="2800" b="1" dirty="0">
                <a:solidFill>
                  <a:srgbClr val="FFFF00"/>
                </a:solidFill>
                <a:latin typeface="+mj-ea"/>
                <a:ea typeface="+mj-ea"/>
              </a:rPr>
              <a:t>.</a:t>
            </a:r>
            <a:r>
              <a:rPr lang="zh-CN" altLang="en-US" sz="2800" b="1" dirty="0">
                <a:solidFill>
                  <a:srgbClr val="FFFF00"/>
                </a:solidFill>
                <a:latin typeface="+mj-ea"/>
                <a:ea typeface="+mj-ea"/>
              </a:rPr>
              <a:t>健康形象、亲切感）  </a:t>
            </a:r>
            <a:endParaRPr lang="en-US" altLang="zh-CN" sz="2800" b="1" dirty="0">
              <a:solidFill>
                <a:srgbClr val="FFFF00"/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en-US" altLang="zh-CN" sz="2800" b="1" dirty="0">
                <a:solidFill>
                  <a:srgbClr val="FFFF00"/>
                </a:solidFill>
                <a:latin typeface="+mj-ea"/>
                <a:ea typeface="+mj-ea"/>
              </a:rPr>
              <a:t>2</a:t>
            </a:r>
            <a:r>
              <a:rPr lang="zh-CN" altLang="en-US" sz="2800" b="1" dirty="0">
                <a:solidFill>
                  <a:srgbClr val="FFFF00"/>
                </a:solidFill>
                <a:latin typeface="+mj-ea"/>
                <a:ea typeface="+mj-ea"/>
              </a:rPr>
              <a:t>）建立需求（</a:t>
            </a:r>
            <a:r>
              <a:rPr lang="en-US" altLang="zh-CN" sz="2800" b="1" dirty="0" err="1">
                <a:solidFill>
                  <a:srgbClr val="FFFF00"/>
                </a:solidFill>
                <a:latin typeface="+mj-ea"/>
                <a:ea typeface="+mj-ea"/>
              </a:rPr>
              <a:t>eg.</a:t>
            </a:r>
            <a:r>
              <a:rPr lang="zh-CN" altLang="en-US" sz="2800" b="1" dirty="0">
                <a:solidFill>
                  <a:srgbClr val="FFFF00"/>
                </a:solidFill>
                <a:latin typeface="+mj-ea"/>
                <a:ea typeface="+mj-ea"/>
              </a:rPr>
              <a:t>透过产品故事）  </a:t>
            </a:r>
            <a:endParaRPr lang="en-US" altLang="zh-CN" sz="2800" b="1" dirty="0">
              <a:solidFill>
                <a:srgbClr val="FFFF00"/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en-US" altLang="zh-CN" sz="2800" b="1" dirty="0">
                <a:solidFill>
                  <a:srgbClr val="FFFF00"/>
                </a:solidFill>
                <a:latin typeface="+mj-ea"/>
                <a:ea typeface="+mj-ea"/>
              </a:rPr>
              <a:t>3</a:t>
            </a:r>
            <a:r>
              <a:rPr lang="zh-CN" altLang="en-US" sz="2800" b="1" dirty="0">
                <a:solidFill>
                  <a:srgbClr val="FFFF00"/>
                </a:solidFill>
                <a:latin typeface="+mj-ea"/>
                <a:ea typeface="+mj-ea"/>
              </a:rPr>
              <a:t>）展示说明（原料的优点或独特性）  </a:t>
            </a:r>
            <a:endParaRPr lang="en-US" altLang="zh-CN" sz="2800" b="1" dirty="0">
              <a:solidFill>
                <a:srgbClr val="FFFF00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8009052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292600" y="297180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>
              <a:latin typeface="+mj-ea"/>
              <a:ea typeface="+mj-ea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671DDF4-0D77-4CE4-A80A-C56B8A170946}"/>
              </a:ext>
            </a:extLst>
          </p:cNvPr>
          <p:cNvSpPr txBox="1"/>
          <p:nvPr/>
        </p:nvSpPr>
        <p:spPr>
          <a:xfrm>
            <a:off x="719823" y="676294"/>
            <a:ext cx="300595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>
                <a:solidFill>
                  <a:schemeClr val="bg1"/>
                </a:solidFill>
                <a:latin typeface="+mj-ea"/>
                <a:ea typeface="+mj-ea"/>
              </a:rPr>
              <a:t>零售流程：</a:t>
            </a:r>
            <a:endParaRPr lang="en-MY" sz="44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04463BF-E8E4-4DCA-9B47-1C6390367AB6}"/>
              </a:ext>
            </a:extLst>
          </p:cNvPr>
          <p:cNvSpPr txBox="1"/>
          <p:nvPr/>
        </p:nvSpPr>
        <p:spPr>
          <a:xfrm>
            <a:off x="719823" y="2090172"/>
            <a:ext cx="7747634" cy="2611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>
                <a:solidFill>
                  <a:srgbClr val="FFFF00"/>
                </a:solidFill>
                <a:latin typeface="+mj-ea"/>
                <a:ea typeface="+mj-ea"/>
              </a:rPr>
              <a:t>1</a:t>
            </a:r>
            <a:r>
              <a:rPr lang="zh-CN" altLang="en-US" sz="2800" b="1" dirty="0">
                <a:solidFill>
                  <a:srgbClr val="FFFF00"/>
                </a:solidFill>
                <a:latin typeface="+mj-ea"/>
                <a:ea typeface="+mj-ea"/>
              </a:rPr>
              <a:t>）取得信任（</a:t>
            </a:r>
            <a:r>
              <a:rPr lang="en-US" altLang="zh-CN" sz="2800" b="1" dirty="0" err="1">
                <a:solidFill>
                  <a:srgbClr val="FFFF00"/>
                </a:solidFill>
                <a:latin typeface="+mj-ea"/>
                <a:ea typeface="+mj-ea"/>
              </a:rPr>
              <a:t>ie</a:t>
            </a:r>
            <a:r>
              <a:rPr lang="en-US" altLang="zh-CN" sz="2800" b="1" dirty="0">
                <a:solidFill>
                  <a:srgbClr val="FFFF00"/>
                </a:solidFill>
                <a:latin typeface="+mj-ea"/>
                <a:ea typeface="+mj-ea"/>
              </a:rPr>
              <a:t>.</a:t>
            </a:r>
            <a:r>
              <a:rPr lang="zh-CN" altLang="en-US" sz="2800" b="1" dirty="0">
                <a:solidFill>
                  <a:srgbClr val="FFFF00"/>
                </a:solidFill>
                <a:latin typeface="+mj-ea"/>
                <a:ea typeface="+mj-ea"/>
              </a:rPr>
              <a:t>健康形象、亲切感）  </a:t>
            </a:r>
            <a:endParaRPr lang="en-US" altLang="zh-CN" sz="2800" b="1" dirty="0">
              <a:solidFill>
                <a:srgbClr val="FFFF00"/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en-US" altLang="zh-CN" sz="2800" b="1" dirty="0">
                <a:solidFill>
                  <a:srgbClr val="FFFF00"/>
                </a:solidFill>
                <a:latin typeface="+mj-ea"/>
                <a:ea typeface="+mj-ea"/>
              </a:rPr>
              <a:t>2</a:t>
            </a:r>
            <a:r>
              <a:rPr lang="zh-CN" altLang="en-US" sz="2800" b="1" dirty="0">
                <a:solidFill>
                  <a:srgbClr val="FFFF00"/>
                </a:solidFill>
                <a:latin typeface="+mj-ea"/>
                <a:ea typeface="+mj-ea"/>
              </a:rPr>
              <a:t>）建立需求（</a:t>
            </a:r>
            <a:r>
              <a:rPr lang="en-US" altLang="zh-CN" sz="2800" b="1" dirty="0" err="1">
                <a:solidFill>
                  <a:srgbClr val="FFFF00"/>
                </a:solidFill>
                <a:latin typeface="+mj-ea"/>
                <a:ea typeface="+mj-ea"/>
              </a:rPr>
              <a:t>eg.</a:t>
            </a:r>
            <a:r>
              <a:rPr lang="zh-CN" altLang="en-US" sz="2800" b="1" dirty="0">
                <a:solidFill>
                  <a:srgbClr val="FFFF00"/>
                </a:solidFill>
                <a:latin typeface="+mj-ea"/>
                <a:ea typeface="+mj-ea"/>
              </a:rPr>
              <a:t>透过产品故事）  </a:t>
            </a:r>
            <a:endParaRPr lang="en-US" altLang="zh-CN" sz="2800" b="1" dirty="0">
              <a:solidFill>
                <a:srgbClr val="FFFF00"/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en-US" altLang="zh-CN" sz="2800" b="1" dirty="0">
                <a:solidFill>
                  <a:srgbClr val="FFFF00"/>
                </a:solidFill>
                <a:latin typeface="+mj-ea"/>
                <a:ea typeface="+mj-ea"/>
              </a:rPr>
              <a:t>3</a:t>
            </a:r>
            <a:r>
              <a:rPr lang="zh-CN" altLang="en-US" sz="2800" b="1" dirty="0">
                <a:solidFill>
                  <a:srgbClr val="FFFF00"/>
                </a:solidFill>
                <a:latin typeface="+mj-ea"/>
                <a:ea typeface="+mj-ea"/>
              </a:rPr>
              <a:t>）展示说明（原料的优点或独特性）  </a:t>
            </a:r>
            <a:endParaRPr lang="en-US" altLang="zh-CN" sz="2800" b="1" dirty="0">
              <a:solidFill>
                <a:srgbClr val="FFFF00"/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en-US" altLang="zh-CN" sz="2800" b="1" dirty="0">
                <a:solidFill>
                  <a:srgbClr val="FFFF00"/>
                </a:solidFill>
                <a:latin typeface="+mj-ea"/>
                <a:ea typeface="+mj-ea"/>
              </a:rPr>
              <a:t>4</a:t>
            </a:r>
            <a:r>
              <a:rPr lang="zh-CN" altLang="en-US" sz="2800" b="1" dirty="0">
                <a:solidFill>
                  <a:srgbClr val="FFFF00"/>
                </a:solidFill>
                <a:latin typeface="+mj-ea"/>
                <a:ea typeface="+mj-ea"/>
              </a:rPr>
              <a:t>）异议处理（疑问解答，分享见证强化信心）  </a:t>
            </a:r>
            <a:endParaRPr lang="en-US" altLang="zh-CN" sz="2800" b="1" dirty="0">
              <a:solidFill>
                <a:srgbClr val="FFFF00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7325468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292600" y="297180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>
              <a:latin typeface="+mj-ea"/>
              <a:ea typeface="+mj-ea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671DDF4-0D77-4CE4-A80A-C56B8A170946}"/>
              </a:ext>
            </a:extLst>
          </p:cNvPr>
          <p:cNvSpPr txBox="1"/>
          <p:nvPr/>
        </p:nvSpPr>
        <p:spPr>
          <a:xfrm>
            <a:off x="719823" y="676294"/>
            <a:ext cx="300595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>
                <a:solidFill>
                  <a:schemeClr val="bg1"/>
                </a:solidFill>
                <a:latin typeface="+mj-ea"/>
                <a:ea typeface="+mj-ea"/>
              </a:rPr>
              <a:t>零售流程：</a:t>
            </a:r>
            <a:endParaRPr lang="en-MY" sz="44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04463BF-E8E4-4DCA-9B47-1C6390367AB6}"/>
              </a:ext>
            </a:extLst>
          </p:cNvPr>
          <p:cNvSpPr txBox="1"/>
          <p:nvPr/>
        </p:nvSpPr>
        <p:spPr>
          <a:xfrm>
            <a:off x="719823" y="2090172"/>
            <a:ext cx="7747634" cy="3258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>
                <a:solidFill>
                  <a:srgbClr val="FFFF00"/>
                </a:solidFill>
                <a:latin typeface="+mj-ea"/>
                <a:ea typeface="+mj-ea"/>
              </a:rPr>
              <a:t>1</a:t>
            </a:r>
            <a:r>
              <a:rPr lang="zh-CN" altLang="en-US" sz="2800" b="1" dirty="0">
                <a:solidFill>
                  <a:srgbClr val="FFFF00"/>
                </a:solidFill>
                <a:latin typeface="+mj-ea"/>
                <a:ea typeface="+mj-ea"/>
              </a:rPr>
              <a:t>）取得信任（</a:t>
            </a:r>
            <a:r>
              <a:rPr lang="en-US" altLang="zh-CN" sz="2800" b="1" dirty="0" err="1">
                <a:solidFill>
                  <a:srgbClr val="FFFF00"/>
                </a:solidFill>
                <a:latin typeface="+mj-ea"/>
                <a:ea typeface="+mj-ea"/>
              </a:rPr>
              <a:t>ie</a:t>
            </a:r>
            <a:r>
              <a:rPr lang="en-US" altLang="zh-CN" sz="2800" b="1" dirty="0">
                <a:solidFill>
                  <a:srgbClr val="FFFF00"/>
                </a:solidFill>
                <a:latin typeface="+mj-ea"/>
                <a:ea typeface="+mj-ea"/>
              </a:rPr>
              <a:t>.</a:t>
            </a:r>
            <a:r>
              <a:rPr lang="zh-CN" altLang="en-US" sz="2800" b="1" dirty="0">
                <a:solidFill>
                  <a:srgbClr val="FFFF00"/>
                </a:solidFill>
                <a:latin typeface="+mj-ea"/>
                <a:ea typeface="+mj-ea"/>
              </a:rPr>
              <a:t>健康形象、亲切感）  </a:t>
            </a:r>
            <a:endParaRPr lang="en-US" altLang="zh-CN" sz="2800" b="1" dirty="0">
              <a:solidFill>
                <a:srgbClr val="FFFF00"/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en-US" altLang="zh-CN" sz="2800" b="1" dirty="0">
                <a:solidFill>
                  <a:srgbClr val="FFFF00"/>
                </a:solidFill>
                <a:latin typeface="+mj-ea"/>
                <a:ea typeface="+mj-ea"/>
              </a:rPr>
              <a:t>2</a:t>
            </a:r>
            <a:r>
              <a:rPr lang="zh-CN" altLang="en-US" sz="2800" b="1" dirty="0">
                <a:solidFill>
                  <a:srgbClr val="FFFF00"/>
                </a:solidFill>
                <a:latin typeface="+mj-ea"/>
                <a:ea typeface="+mj-ea"/>
              </a:rPr>
              <a:t>）建立需求（</a:t>
            </a:r>
            <a:r>
              <a:rPr lang="en-US" altLang="zh-CN" sz="2800" b="1" dirty="0" err="1">
                <a:solidFill>
                  <a:srgbClr val="FFFF00"/>
                </a:solidFill>
                <a:latin typeface="+mj-ea"/>
                <a:ea typeface="+mj-ea"/>
              </a:rPr>
              <a:t>eg.</a:t>
            </a:r>
            <a:r>
              <a:rPr lang="zh-CN" altLang="en-US" sz="2800" b="1" dirty="0">
                <a:solidFill>
                  <a:srgbClr val="FFFF00"/>
                </a:solidFill>
                <a:latin typeface="+mj-ea"/>
                <a:ea typeface="+mj-ea"/>
              </a:rPr>
              <a:t>透过产品故事）  </a:t>
            </a:r>
            <a:endParaRPr lang="en-US" altLang="zh-CN" sz="2800" b="1" dirty="0">
              <a:solidFill>
                <a:srgbClr val="FFFF00"/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en-US" altLang="zh-CN" sz="2800" b="1" dirty="0">
                <a:solidFill>
                  <a:srgbClr val="FFFF00"/>
                </a:solidFill>
                <a:latin typeface="+mj-ea"/>
                <a:ea typeface="+mj-ea"/>
              </a:rPr>
              <a:t>3</a:t>
            </a:r>
            <a:r>
              <a:rPr lang="zh-CN" altLang="en-US" sz="2800" b="1" dirty="0">
                <a:solidFill>
                  <a:srgbClr val="FFFF00"/>
                </a:solidFill>
                <a:latin typeface="+mj-ea"/>
                <a:ea typeface="+mj-ea"/>
              </a:rPr>
              <a:t>）展示说明（原料的优点或独特性）  </a:t>
            </a:r>
            <a:endParaRPr lang="en-US" altLang="zh-CN" sz="2800" b="1" dirty="0">
              <a:solidFill>
                <a:srgbClr val="FFFF00"/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en-US" altLang="zh-CN" sz="2800" b="1" dirty="0">
                <a:solidFill>
                  <a:srgbClr val="FFFF00"/>
                </a:solidFill>
                <a:latin typeface="+mj-ea"/>
                <a:ea typeface="+mj-ea"/>
              </a:rPr>
              <a:t>4</a:t>
            </a:r>
            <a:r>
              <a:rPr lang="zh-CN" altLang="en-US" sz="2800" b="1" dirty="0">
                <a:solidFill>
                  <a:srgbClr val="FFFF00"/>
                </a:solidFill>
                <a:latin typeface="+mj-ea"/>
                <a:ea typeface="+mj-ea"/>
              </a:rPr>
              <a:t>）异议处理（疑问解答，分享见证强化信心）  </a:t>
            </a:r>
            <a:endParaRPr lang="en-US" altLang="zh-CN" sz="2800" b="1" dirty="0">
              <a:solidFill>
                <a:srgbClr val="FFFF00"/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en-US" altLang="zh-CN" sz="2800" b="1" dirty="0">
                <a:solidFill>
                  <a:srgbClr val="FFFF00"/>
                </a:solidFill>
                <a:latin typeface="+mj-ea"/>
                <a:ea typeface="+mj-ea"/>
              </a:rPr>
              <a:t>5</a:t>
            </a:r>
            <a:r>
              <a:rPr lang="zh-CN" altLang="en-US" sz="2800" b="1" dirty="0">
                <a:solidFill>
                  <a:srgbClr val="FFFF00"/>
                </a:solidFill>
                <a:latin typeface="+mj-ea"/>
                <a:ea typeface="+mj-ea"/>
              </a:rPr>
              <a:t>）缔结成交（马上办理加入）  </a:t>
            </a:r>
            <a:endParaRPr lang="en-US" altLang="zh-CN" sz="2800" b="1" dirty="0">
              <a:solidFill>
                <a:srgbClr val="FFFF00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0631958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292600" y="297180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>
              <a:latin typeface="+mj-ea"/>
              <a:ea typeface="+mj-ea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671DDF4-0D77-4CE4-A80A-C56B8A170946}"/>
              </a:ext>
            </a:extLst>
          </p:cNvPr>
          <p:cNvSpPr txBox="1"/>
          <p:nvPr/>
        </p:nvSpPr>
        <p:spPr>
          <a:xfrm>
            <a:off x="719823" y="676294"/>
            <a:ext cx="300595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>
                <a:solidFill>
                  <a:schemeClr val="bg1"/>
                </a:solidFill>
                <a:latin typeface="+mj-ea"/>
                <a:ea typeface="+mj-ea"/>
              </a:rPr>
              <a:t>零售流程：</a:t>
            </a:r>
            <a:endParaRPr lang="en-MY" sz="44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04463BF-E8E4-4DCA-9B47-1C6390367AB6}"/>
              </a:ext>
            </a:extLst>
          </p:cNvPr>
          <p:cNvSpPr txBox="1"/>
          <p:nvPr/>
        </p:nvSpPr>
        <p:spPr>
          <a:xfrm>
            <a:off x="719823" y="2090172"/>
            <a:ext cx="7747634" cy="3901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>
                <a:solidFill>
                  <a:srgbClr val="FFFF00"/>
                </a:solidFill>
                <a:latin typeface="+mj-ea"/>
                <a:ea typeface="+mj-ea"/>
              </a:rPr>
              <a:t>1</a:t>
            </a:r>
            <a:r>
              <a:rPr lang="zh-CN" altLang="en-US" sz="2800" b="1" dirty="0">
                <a:solidFill>
                  <a:srgbClr val="FFFF00"/>
                </a:solidFill>
                <a:latin typeface="+mj-ea"/>
                <a:ea typeface="+mj-ea"/>
              </a:rPr>
              <a:t>）取得信任（</a:t>
            </a:r>
            <a:r>
              <a:rPr lang="en-US" altLang="zh-CN" sz="2800" b="1" dirty="0" err="1">
                <a:solidFill>
                  <a:srgbClr val="FFFF00"/>
                </a:solidFill>
                <a:latin typeface="+mj-ea"/>
                <a:ea typeface="+mj-ea"/>
              </a:rPr>
              <a:t>ie</a:t>
            </a:r>
            <a:r>
              <a:rPr lang="en-US" altLang="zh-CN" sz="2800" b="1" dirty="0">
                <a:solidFill>
                  <a:srgbClr val="FFFF00"/>
                </a:solidFill>
                <a:latin typeface="+mj-ea"/>
                <a:ea typeface="+mj-ea"/>
              </a:rPr>
              <a:t>.</a:t>
            </a:r>
            <a:r>
              <a:rPr lang="zh-CN" altLang="en-US" sz="2800" b="1" dirty="0">
                <a:solidFill>
                  <a:srgbClr val="FFFF00"/>
                </a:solidFill>
                <a:latin typeface="+mj-ea"/>
                <a:ea typeface="+mj-ea"/>
              </a:rPr>
              <a:t>健康形象、亲切感）  </a:t>
            </a:r>
            <a:endParaRPr lang="en-US" altLang="zh-CN" sz="2800" b="1" dirty="0">
              <a:solidFill>
                <a:srgbClr val="FFFF00"/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en-US" altLang="zh-CN" sz="2800" b="1" dirty="0">
                <a:solidFill>
                  <a:srgbClr val="FFFF00"/>
                </a:solidFill>
                <a:latin typeface="+mj-ea"/>
                <a:ea typeface="+mj-ea"/>
              </a:rPr>
              <a:t>2</a:t>
            </a:r>
            <a:r>
              <a:rPr lang="zh-CN" altLang="en-US" sz="2800" b="1" dirty="0">
                <a:solidFill>
                  <a:srgbClr val="FFFF00"/>
                </a:solidFill>
                <a:latin typeface="+mj-ea"/>
                <a:ea typeface="+mj-ea"/>
              </a:rPr>
              <a:t>）建立需求（</a:t>
            </a:r>
            <a:r>
              <a:rPr lang="en-US" altLang="zh-CN" sz="2800" b="1" dirty="0" err="1">
                <a:solidFill>
                  <a:srgbClr val="FFFF00"/>
                </a:solidFill>
                <a:latin typeface="+mj-ea"/>
                <a:ea typeface="+mj-ea"/>
              </a:rPr>
              <a:t>eg.</a:t>
            </a:r>
            <a:r>
              <a:rPr lang="zh-CN" altLang="en-US" sz="2800" b="1" dirty="0">
                <a:solidFill>
                  <a:srgbClr val="FFFF00"/>
                </a:solidFill>
                <a:latin typeface="+mj-ea"/>
                <a:ea typeface="+mj-ea"/>
              </a:rPr>
              <a:t>透过产品故事）  </a:t>
            </a:r>
            <a:endParaRPr lang="en-US" altLang="zh-CN" sz="2800" b="1" dirty="0">
              <a:solidFill>
                <a:srgbClr val="FFFF00"/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en-US" altLang="zh-CN" sz="2800" b="1" dirty="0">
                <a:solidFill>
                  <a:srgbClr val="FFFF00"/>
                </a:solidFill>
                <a:latin typeface="+mj-ea"/>
                <a:ea typeface="+mj-ea"/>
              </a:rPr>
              <a:t>3</a:t>
            </a:r>
            <a:r>
              <a:rPr lang="zh-CN" altLang="en-US" sz="2800" b="1" dirty="0">
                <a:solidFill>
                  <a:srgbClr val="FFFF00"/>
                </a:solidFill>
                <a:latin typeface="+mj-ea"/>
                <a:ea typeface="+mj-ea"/>
              </a:rPr>
              <a:t>）展示说明（原料的优点或独特性）  </a:t>
            </a:r>
            <a:endParaRPr lang="en-US" altLang="zh-CN" sz="2800" b="1" dirty="0">
              <a:solidFill>
                <a:srgbClr val="FFFF00"/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en-US" altLang="zh-CN" sz="2800" b="1" dirty="0">
                <a:solidFill>
                  <a:srgbClr val="FFFF00"/>
                </a:solidFill>
                <a:latin typeface="+mj-ea"/>
                <a:ea typeface="+mj-ea"/>
              </a:rPr>
              <a:t>4</a:t>
            </a:r>
            <a:r>
              <a:rPr lang="zh-CN" altLang="en-US" sz="2800" b="1" dirty="0">
                <a:solidFill>
                  <a:srgbClr val="FFFF00"/>
                </a:solidFill>
                <a:latin typeface="+mj-ea"/>
                <a:ea typeface="+mj-ea"/>
              </a:rPr>
              <a:t>）异议处理（疑问解答，分享见证强化信心）  </a:t>
            </a:r>
            <a:endParaRPr lang="en-US" altLang="zh-CN" sz="2800" b="1" dirty="0">
              <a:solidFill>
                <a:srgbClr val="FFFF00"/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en-US" altLang="zh-CN" sz="2800" b="1" dirty="0">
                <a:solidFill>
                  <a:srgbClr val="FFFF00"/>
                </a:solidFill>
                <a:latin typeface="+mj-ea"/>
                <a:ea typeface="+mj-ea"/>
              </a:rPr>
              <a:t>5</a:t>
            </a:r>
            <a:r>
              <a:rPr lang="zh-CN" altLang="en-US" sz="2800" b="1" dirty="0">
                <a:solidFill>
                  <a:srgbClr val="FFFF00"/>
                </a:solidFill>
                <a:latin typeface="+mj-ea"/>
                <a:ea typeface="+mj-ea"/>
              </a:rPr>
              <a:t>）缔结成交（马上办理加入）  </a:t>
            </a:r>
            <a:endParaRPr lang="en-US" altLang="zh-CN" sz="2800" b="1" dirty="0">
              <a:solidFill>
                <a:srgbClr val="FFFF00"/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en-US" altLang="zh-CN" sz="2800" b="1" dirty="0">
                <a:solidFill>
                  <a:srgbClr val="FFFF00"/>
                </a:solidFill>
                <a:latin typeface="+mj-ea"/>
                <a:ea typeface="+mj-ea"/>
              </a:rPr>
              <a:t>6</a:t>
            </a:r>
            <a:r>
              <a:rPr lang="zh-CN" altLang="en-US" sz="2800" b="1" dirty="0">
                <a:solidFill>
                  <a:srgbClr val="FFFF00"/>
                </a:solidFill>
                <a:latin typeface="+mj-ea"/>
                <a:ea typeface="+mj-ea"/>
              </a:rPr>
              <a:t>）打预防针</a:t>
            </a:r>
            <a:endParaRPr lang="en-MY" sz="2800" b="1" dirty="0">
              <a:solidFill>
                <a:srgbClr val="FFFF00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882917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AD9E2C7E-B219-BB47-917C-4D1F6ACE8523}" vid="{0DBF5083-C53C-F24B-8FB6-03DFF9F6680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</TotalTime>
  <Words>1055</Words>
  <Application>Microsoft Office PowerPoint</Application>
  <PresentationFormat>On-screen Show (4:3)</PresentationFormat>
  <Paragraphs>87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等线 Light</vt:lpstr>
      <vt:lpstr>华文细黑</vt:lpstr>
      <vt:lpstr>Yuanti SC</vt:lpstr>
      <vt:lpstr>Yuanti TC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Angeloo Der</cp:lastModifiedBy>
  <cp:revision>6</cp:revision>
  <dcterms:created xsi:type="dcterms:W3CDTF">2020-11-06T06:28:07Z</dcterms:created>
  <dcterms:modified xsi:type="dcterms:W3CDTF">2020-11-10T03:16:28Z</dcterms:modified>
</cp:coreProperties>
</file>