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8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3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5" y="-5083"/>
            <a:ext cx="12197716" cy="686816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1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9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Picture Placeholder 2"/>
          <p:cNvSpPr/>
          <p:nvPr>
            <p:ph type="pic" sz="half" idx="2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5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/>
          <p:nvPr>
            <p:ph type="body" idx="1"/>
          </p:nvPr>
        </p:nvSpPr>
        <p:spPr>
          <a:xfrm>
            <a:off x="838200" y="365125"/>
            <a:ext cx="10515600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80675" y="1805271"/>
            <a:ext cx="1051560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5" y="-5083"/>
            <a:ext cx="12197716" cy="6868164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ext Box 7"/>
          <p:cNvSpPr txBox="1"/>
          <p:nvPr/>
        </p:nvSpPr>
        <p:spPr>
          <a:xfrm>
            <a:off x="537500" y="2068831"/>
            <a:ext cx="11646203" cy="2720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b="1" i="1" sz="66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我要成为销售高手</a:t>
            </a:r>
          </a:p>
          <a:p>
            <a:pPr algn="ctr">
              <a:defRPr b="1" i="1" sz="20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ctr">
              <a:defRPr b="1" i="1" sz="6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《零售五大心结》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Box 9"/>
          <p:cNvSpPr txBox="1"/>
          <p:nvPr/>
        </p:nvSpPr>
        <p:spPr>
          <a:xfrm>
            <a:off x="2232780" y="2356098"/>
            <a:ext cx="9798051" cy="3424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一） 我没病 》</a:t>
            </a:r>
            <a:r>
              <a:rPr>
                <a:solidFill>
                  <a:schemeClr val="accent5">
                    <a:lumOff val="12058"/>
                  </a:schemeClr>
                </a:solidFill>
              </a:rPr>
              <a:t>善用工具平台、公众号MDS</a:t>
            </a:r>
            <a:endParaRPr>
              <a:solidFill>
                <a:schemeClr val="accent5">
                  <a:lumOff val="12058"/>
                </a:schemeClr>
              </a:solidFill>
            </a:endParaRPr>
          </a:p>
          <a:p>
            <a:pPr lvl="4" indent="1828800"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4" indent="1828800">
              <a:defRPr b="1" i="1" sz="35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 沒病不等于健康</a:t>
            </a:r>
          </a:p>
          <a:p>
            <a:pPr lvl="4" indent="1828800">
              <a:defRPr b="1" i="1" sz="10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4" indent="1828800">
              <a:defRPr b="1" i="1" sz="35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 预防胜于治疗</a:t>
            </a:r>
          </a:p>
          <a:p>
            <a:pPr lvl="4" indent="1828800">
              <a:defRPr b="1" i="1" sz="10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4" indent="1828800">
              <a:defRPr b="1" i="1" sz="35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 提供见证</a:t>
            </a:r>
          </a:p>
        </p:txBody>
      </p:sp>
      <p:sp>
        <p:nvSpPr>
          <p:cNvPr id="97" name="Text Box 9"/>
          <p:cNvSpPr txBox="1"/>
          <p:nvPr/>
        </p:nvSpPr>
        <p:spPr>
          <a:xfrm>
            <a:off x="1196975" y="138198"/>
            <a:ext cx="9798050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b="1" i="1" sz="6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零售五大心結</a:t>
            </a:r>
          </a:p>
        </p:txBody>
      </p:sp>
      <p:sp>
        <p:nvSpPr>
          <p:cNvPr id="98" name="Text Box 9"/>
          <p:cNvSpPr txBox="1"/>
          <p:nvPr/>
        </p:nvSpPr>
        <p:spPr>
          <a:xfrm>
            <a:off x="876183" y="1434869"/>
            <a:ext cx="3285282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i="1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  零售答客问：-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二）有效否 》善用工具、公眾號MDS…"/>
          <p:cNvSpPr txBox="1"/>
          <p:nvPr/>
        </p:nvSpPr>
        <p:spPr>
          <a:xfrm>
            <a:off x="2224085" y="2342737"/>
            <a:ext cx="10094309" cy="2533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二）有效否 》</a:t>
            </a:r>
            <a:r>
              <a:rPr>
                <a:solidFill>
                  <a:schemeClr val="accent5">
                    <a:lumOff val="12058"/>
                  </a:schemeClr>
                </a:solidFill>
              </a:rPr>
              <a:t>善用工具平台、公众号MDS</a:t>
            </a:r>
            <a:endParaRPr>
              <a:solidFill>
                <a:schemeClr val="accent5">
                  <a:lumOff val="12058"/>
                </a:schemeClr>
              </a:solidFill>
            </a:endParaRPr>
          </a:p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5" indent="2286000">
              <a:defRPr b="1" i="1" sz="35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～一定有帮助</a:t>
            </a:r>
          </a:p>
          <a:p>
            <a:pPr lvl="5" indent="2286000">
              <a:defRPr b="1" i="1" sz="10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5" indent="2286000">
              <a:defRPr b="1" i="1" sz="35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～提供更多见证 、故事分享</a:t>
            </a:r>
          </a:p>
        </p:txBody>
      </p:sp>
      <p:sp>
        <p:nvSpPr>
          <p:cNvPr id="101" name="Text Box 9"/>
          <p:cNvSpPr txBox="1"/>
          <p:nvPr/>
        </p:nvSpPr>
        <p:spPr>
          <a:xfrm>
            <a:off x="774416" y="1428191"/>
            <a:ext cx="3285278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i="1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  零售答客问：-</a:t>
            </a:r>
          </a:p>
        </p:txBody>
      </p:sp>
      <p:sp>
        <p:nvSpPr>
          <p:cNvPr id="102" name="Text Box 9"/>
          <p:cNvSpPr txBox="1"/>
          <p:nvPr/>
        </p:nvSpPr>
        <p:spPr>
          <a:xfrm>
            <a:off x="1196975" y="138198"/>
            <a:ext cx="9798050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b="1" i="1" sz="6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零售五大心結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 Box 9"/>
          <p:cNvSpPr txBox="1"/>
          <p:nvPr/>
        </p:nvSpPr>
        <p:spPr>
          <a:xfrm>
            <a:off x="876183" y="1443040"/>
            <a:ext cx="3285282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i="1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  零售答客问：-</a:t>
            </a:r>
          </a:p>
        </p:txBody>
      </p:sp>
      <p:sp>
        <p:nvSpPr>
          <p:cNvPr id="105" name="三） 太贵了 》善用工具、公眾號MDS…"/>
          <p:cNvSpPr txBox="1"/>
          <p:nvPr/>
        </p:nvSpPr>
        <p:spPr>
          <a:xfrm>
            <a:off x="2234619" y="2331732"/>
            <a:ext cx="8310396" cy="2533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三） 太贵了 》</a:t>
            </a:r>
            <a:r>
              <a:rPr>
                <a:solidFill>
                  <a:schemeClr val="accent5">
                    <a:lumOff val="12058"/>
                  </a:schemeClr>
                </a:solidFill>
              </a:rPr>
              <a:t>善用工具平台、公众号MDS</a:t>
            </a:r>
            <a:endParaRPr>
              <a:solidFill>
                <a:schemeClr val="accent5">
                  <a:lumOff val="12058"/>
                </a:schemeClr>
              </a:solidFill>
            </a:endParaRPr>
          </a:p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5" indent="2286000">
              <a:defRPr b="1" i="1" sz="35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～物超所值</a:t>
            </a:r>
          </a:p>
          <a:p>
            <a:pPr lvl="5" indent="2286000">
              <a:defRPr b="1" i="1" sz="10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5" indent="2286000">
              <a:defRPr b="1" i="1" sz="35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～分享吃便宜、吃免费</a:t>
            </a:r>
          </a:p>
        </p:txBody>
      </p:sp>
      <p:sp>
        <p:nvSpPr>
          <p:cNvPr id="106" name="Text Box 9"/>
          <p:cNvSpPr txBox="1"/>
          <p:nvPr/>
        </p:nvSpPr>
        <p:spPr>
          <a:xfrm>
            <a:off x="1196975" y="138198"/>
            <a:ext cx="9798050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b="1" i="1" sz="6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零售五大心結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四）要折扣 》善用工具、公眾號MDS…"/>
          <p:cNvSpPr txBox="1"/>
          <p:nvPr/>
        </p:nvSpPr>
        <p:spPr>
          <a:xfrm>
            <a:off x="2226560" y="2351408"/>
            <a:ext cx="8199271" cy="2552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四）要折扣 》</a:t>
            </a:r>
            <a:r>
              <a:rPr>
                <a:solidFill>
                  <a:schemeClr val="accent5">
                    <a:lumOff val="12058"/>
                  </a:schemeClr>
                </a:solidFill>
              </a:rPr>
              <a:t>善用工具平台、公众号MDS</a:t>
            </a:r>
            <a:endParaRPr>
              <a:solidFill>
                <a:schemeClr val="accent5">
                  <a:lumOff val="12058"/>
                </a:schemeClr>
              </a:solidFill>
            </a:endParaRPr>
          </a:p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4" indent="1828800">
              <a:defRPr b="1" i="1" sz="3500">
                <a:solidFill>
                  <a:schemeClr val="accent2">
                    <a:lumOff val="2196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～加入免费，享受优惠 </a:t>
            </a:r>
          </a:p>
          <a:p>
            <a:pPr>
              <a:defRPr b="1" i="1" sz="1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4" indent="1828800">
              <a:defRPr b="1" i="1" sz="35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～买套组，有回馈</a:t>
            </a:r>
          </a:p>
        </p:txBody>
      </p:sp>
      <p:sp>
        <p:nvSpPr>
          <p:cNvPr id="109" name="Text Box 9"/>
          <p:cNvSpPr txBox="1"/>
          <p:nvPr/>
        </p:nvSpPr>
        <p:spPr>
          <a:xfrm>
            <a:off x="1196975" y="138198"/>
            <a:ext cx="9798050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b="1" i="1" sz="6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零售五大心結</a:t>
            </a:r>
          </a:p>
        </p:txBody>
      </p:sp>
      <p:sp>
        <p:nvSpPr>
          <p:cNvPr id="110" name="Text Box 9"/>
          <p:cNvSpPr txBox="1"/>
          <p:nvPr/>
        </p:nvSpPr>
        <p:spPr>
          <a:xfrm>
            <a:off x="876183" y="1448545"/>
            <a:ext cx="3285282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i="1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  零售答客问：-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五） 暂不要 》 善用工具、公眾號MDS…"/>
          <p:cNvSpPr txBox="1"/>
          <p:nvPr/>
        </p:nvSpPr>
        <p:spPr>
          <a:xfrm>
            <a:off x="986378" y="2738128"/>
            <a:ext cx="10569576" cy="1860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b="1" i="1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五） 暂不要 》 </a:t>
            </a:r>
            <a:r>
              <a:rPr>
                <a:solidFill>
                  <a:schemeClr val="accent5">
                    <a:lumOff val="12058"/>
                  </a:schemeClr>
                </a:solidFill>
              </a:rPr>
              <a:t>善用工具平台、商学院创业家新人启动</a:t>
            </a:r>
            <a:endParaRPr>
              <a:solidFill>
                <a:schemeClr val="accent5">
                  <a:lumOff val="12058"/>
                </a:schemeClr>
              </a:solidFill>
            </a:endParaRPr>
          </a:p>
          <a:p>
            <a:pPr algn="ctr">
              <a:defRPr b="1" i="1" sz="3500">
                <a:solidFill>
                  <a:schemeClr val="accent5">
                    <a:lumOff val="1205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</a:p>
          <a:p>
            <a:pPr algn="ctr">
              <a:defRPr b="1" i="1" sz="3500">
                <a:solidFill>
                  <a:schemeClr val="accent5">
                    <a:lumOff val="12058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</a:t>
            </a:r>
            <a:r>
              <a:rPr sz="4000">
                <a:solidFill>
                  <a:schemeClr val="accent2">
                    <a:lumOff val="21960"/>
                  </a:schemeClr>
                </a:solidFill>
              </a:rPr>
              <a:t>保持联络，后会有期！</a:t>
            </a:r>
          </a:p>
        </p:txBody>
      </p:sp>
      <p:sp>
        <p:nvSpPr>
          <p:cNvPr id="113" name="Text Box 9"/>
          <p:cNvSpPr txBox="1"/>
          <p:nvPr/>
        </p:nvSpPr>
        <p:spPr>
          <a:xfrm>
            <a:off x="1196975" y="138198"/>
            <a:ext cx="9798050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b="1" i="1" sz="66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零售五大心結</a:t>
            </a:r>
          </a:p>
        </p:txBody>
      </p:sp>
      <p:sp>
        <p:nvSpPr>
          <p:cNvPr id="114" name="Text Box 9"/>
          <p:cNvSpPr txBox="1"/>
          <p:nvPr/>
        </p:nvSpPr>
        <p:spPr>
          <a:xfrm>
            <a:off x="550521" y="1768362"/>
            <a:ext cx="3285280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i="1"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  零售答客问：-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