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530" r:id="rId2"/>
    <p:sldId id="525" r:id="rId3"/>
    <p:sldId id="526" r:id="rId4"/>
    <p:sldId id="527" r:id="rId5"/>
    <p:sldId id="528" r:id="rId6"/>
    <p:sldId id="529" r:id="rId7"/>
    <p:sldId id="53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71"/>
    <p:restoredTop sz="94653"/>
  </p:normalViewPr>
  <p:slideViewPr>
    <p:cSldViewPr snapToGrid="0" snapToObjects="1">
      <p:cViewPr varScale="1">
        <p:scale>
          <a:sx n="74" d="100"/>
          <a:sy n="74" d="100"/>
        </p:scale>
        <p:origin x="136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CF952-0018-0048-ACF6-07B15C8DE648}" type="datetimeFigureOut">
              <a:rPr lang="en-US" smtClean="0"/>
              <a:t>29-Nov-20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CC714-99D5-B448-8B42-224790A1A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458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2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86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29-Nov-20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857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29-Nov-20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67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29-Nov-20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64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29-Nov-20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94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29-Nov-20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466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29-Nov-20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253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29-Nov-20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054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29-Nov-20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24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29-Nov-20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157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29-Nov-20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965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29-Nov-20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63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8E09DEF4-5DA0-D74B-ADC4-7A9B1A9372E6}"/>
              </a:ext>
            </a:extLst>
          </p:cNvPr>
          <p:cNvGrpSpPr/>
          <p:nvPr userDrawn="1"/>
        </p:nvGrpSpPr>
        <p:grpSpPr>
          <a:xfrm>
            <a:off x="-13856" y="-19776"/>
            <a:ext cx="9167000" cy="6878184"/>
            <a:chOff x="-13856" y="-19776"/>
            <a:chExt cx="9167000" cy="6878184"/>
          </a:xfrm>
        </p:grpSpPr>
        <p:pic>
          <p:nvPicPr>
            <p:cNvPr id="7" name="Picture 6" descr="A picture containing outdoor, light, white, large&#10;&#10;Description automatically generated">
              <a:extLst>
                <a:ext uri="{FF2B5EF4-FFF2-40B4-BE49-F238E27FC236}">
                  <a16:creationId xmlns:a16="http://schemas.microsoft.com/office/drawing/2014/main" id="{97F60ABD-2AFA-6D48-B11B-A6AD63B6F6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856" y="-19776"/>
              <a:ext cx="9166999" cy="6345467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C80164D-060B-FD44-B30D-D88CF4D6FC46}"/>
                </a:ext>
              </a:extLst>
            </p:cNvPr>
            <p:cNvGrpSpPr/>
            <p:nvPr userDrawn="1"/>
          </p:nvGrpSpPr>
          <p:grpSpPr>
            <a:xfrm>
              <a:off x="-13855" y="5989473"/>
              <a:ext cx="9166999" cy="868935"/>
              <a:chOff x="-13855" y="6002920"/>
              <a:chExt cx="9166999" cy="868935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4DE9751-C23E-EE4E-ADD3-3AEEC61BE6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3855" y="6002920"/>
                <a:ext cx="9166999" cy="868935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F28FDD-AEC5-D64F-9DF5-86AFE039EF6B}"/>
                  </a:ext>
                </a:extLst>
              </p:cNvPr>
              <p:cNvSpPr txBox="1"/>
              <p:nvPr/>
            </p:nvSpPr>
            <p:spPr>
              <a:xfrm>
                <a:off x="6416040" y="6459303"/>
                <a:ext cx="2437660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300" spc="300" dirty="0">
                    <a:solidFill>
                      <a:srgbClr val="2D2D2D"/>
                    </a:solidFill>
                    <a:latin typeface="Yuanti TC" panose="02010600040101010101" pitchFamily="2" charset="-120"/>
                    <a:ea typeface="Yuanti TC" panose="02010600040101010101" pitchFamily="2" charset="-120"/>
                    <a:cs typeface="Heiti TC Light"/>
                  </a:rPr>
                  <a:t>您最佳的網絡創業平台</a:t>
                </a:r>
                <a:endParaRPr 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endParaRPr>
              </a:p>
            </p:txBody>
          </p:sp>
        </p:grpSp>
        <p:pic>
          <p:nvPicPr>
            <p:cNvPr id="11" name="Picture 10" descr="Logo white font.png">
              <a:extLst>
                <a:ext uri="{FF2B5EF4-FFF2-40B4-BE49-F238E27FC236}">
                  <a16:creationId xmlns:a16="http://schemas.microsoft.com/office/drawing/2014/main" id="{E34D7698-BC21-BA47-8917-C1043DE0AE3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harpenSoften amount="50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l="-10799" r="-10799" b="17228"/>
            <a:stretch/>
          </p:blipFill>
          <p:spPr>
            <a:xfrm>
              <a:off x="7902535" y="325113"/>
              <a:ext cx="860632" cy="721281"/>
            </a:xfrm>
            <a:prstGeom prst="rect">
              <a:avLst/>
            </a:prstGeom>
            <a:effectLst/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01B641F-DCC3-BB40-A26F-C1135147FBA8}"/>
                </a:ext>
              </a:extLst>
            </p:cNvPr>
            <p:cNvSpPr/>
            <p:nvPr userDrawn="1"/>
          </p:nvSpPr>
          <p:spPr>
            <a:xfrm>
              <a:off x="7795691" y="325113"/>
              <a:ext cx="45719" cy="721281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rgbClr val="FFFF00"/>
                </a:solidFill>
                <a:latin typeface="Yuanti SC" panose="02010600040101010101" pitchFamily="2" charset="-122"/>
              </a:defRPr>
            </a:lvl1pPr>
          </a:lstStyle>
          <a:p>
            <a:fld id="{1A07D489-6881-5A42-A3F8-A73F484D863D}" type="datetimeFigureOut">
              <a:rPr lang="en-US" smtClean="0"/>
              <a:pPr/>
              <a:t>29-Nov-20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rgbClr val="FFFF00"/>
                </a:solidFill>
                <a:latin typeface="Yuanti SC" panose="02010600040101010101" pitchFamily="2" charset="-122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rgbClr val="FFFF00"/>
                </a:solidFill>
                <a:latin typeface="Yuanti SC" panose="02010600040101010101" pitchFamily="2" charset="-122"/>
              </a:defRPr>
            </a:lvl1pPr>
          </a:lstStyle>
          <a:p>
            <a:fld id="{531520D8-11B2-B743-8450-C35CDF87A5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54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rgbClr val="FFFF00"/>
          </a:solidFill>
          <a:latin typeface="Yuanti SC" panose="0201060004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4D931-CE8F-41AE-8CDE-17A80814B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670" y="1970468"/>
            <a:ext cx="8145984" cy="2215459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b="1" dirty="0"/>
              <a:t>零售</a:t>
            </a:r>
            <a:r>
              <a:rPr lang="en-US" altLang="zh-CN" sz="6000" b="1" dirty="0"/>
              <a:t>-</a:t>
            </a:r>
            <a:r>
              <a:rPr lang="zh-CN" altLang="en-US" sz="6000" dirty="0">
                <a:latin typeface="MS PGothic" panose="020B0600070205080204" pitchFamily="34" charset="-128"/>
                <a:ea typeface="MS PGothic" panose="020B0600070205080204" pitchFamily="34" charset="-128"/>
              </a:rPr>
              <a:t>异议处理</a:t>
            </a:r>
            <a:endParaRPr lang="en-US" sz="60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3741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6A9AEA-935B-42F7-B14B-62AEAFE5B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138" y="1678675"/>
            <a:ext cx="7259758" cy="90757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5300" dirty="0">
                <a:latin typeface="MS PGothic" panose="020B0600070205080204" pitchFamily="34" charset="-128"/>
                <a:ea typeface="MS PGothic" panose="020B0600070205080204" pitchFamily="34" charset="-128"/>
              </a:rPr>
              <a:t>认识异议的本质</a:t>
            </a:r>
            <a:br>
              <a:rPr lang="en-US" altLang="zh-CN" dirty="0"/>
            </a:b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B3EC353-DD68-4E20-A3D2-2D2262B2A461}"/>
              </a:ext>
            </a:extLst>
          </p:cNvPr>
          <p:cNvSpPr txBox="1">
            <a:spLocks/>
          </p:cNvSpPr>
          <p:nvPr/>
        </p:nvSpPr>
        <p:spPr>
          <a:xfrm>
            <a:off x="1966129" y="2586250"/>
            <a:ext cx="5935073" cy="2593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rgbClr val="FFFF00"/>
                </a:solidFill>
                <a:latin typeface="Yuanti SC" panose="02010600040101010101" pitchFamily="2" charset="-122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61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买卖过程发生的常见疑问 </a:t>
            </a:r>
            <a:endParaRPr lang="en-US" altLang="zh-CN" sz="61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zh-CN" sz="61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61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提供双方思想交流的契机</a:t>
            </a:r>
            <a:endParaRPr lang="en-US" altLang="zh-CN" sz="61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zh-CN" sz="61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61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有助于提升客户的忠诚度</a:t>
            </a:r>
            <a:endParaRPr lang="en-US" altLang="zh-CN" sz="61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br>
              <a:rPr lang="en-US" altLang="zh-CN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602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45123-28FC-4F08-B796-366200950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480" y="1279526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zh-CN" altLang="en-US" sz="4800" dirty="0">
                <a:latin typeface="MS PGothic" panose="020B0600070205080204" pitchFamily="34" charset="-128"/>
                <a:ea typeface="MS PGothic" panose="020B0600070205080204" pitchFamily="34" charset="-128"/>
              </a:rPr>
              <a:t>面对异议的处理首要建议</a:t>
            </a:r>
            <a:endParaRPr lang="en-US" sz="48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4973B-BFFD-421D-B277-77514A1AA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1982" y="2613834"/>
            <a:ext cx="7027744" cy="2214112"/>
          </a:xfrm>
        </p:spPr>
        <p:txBody>
          <a:bodyPr>
            <a:normAutofit fontScale="92500"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无需紧张澄清，辩解，避免对抗的情况</a:t>
            </a:r>
            <a:endParaRPr lang="en-US" altLang="zh-CN" sz="32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algn="ctr"/>
            <a:endParaRPr lang="en-US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r>
              <a:rPr lang="zh-CN" altLang="en-US" sz="32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冷静， 用心聆听</a:t>
            </a:r>
            <a:endParaRPr lang="en-US" altLang="zh-CN" sz="32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lvl="1"/>
            <a:r>
              <a:rPr lang="zh-CN" altLang="en-US" sz="28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客户心底的想法及忧虑 </a:t>
            </a:r>
            <a:endParaRPr lang="en-US" sz="28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4681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39DD9-2B30-4C9B-BF3E-0F7861663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9152" y="755768"/>
            <a:ext cx="6331708" cy="1054241"/>
          </a:xfrm>
        </p:spPr>
        <p:txBody>
          <a:bodyPr>
            <a:normAutofit/>
          </a:bodyPr>
          <a:lstStyle/>
          <a:p>
            <a:pPr algn="ctr"/>
            <a:r>
              <a:rPr lang="en-US" altLang="zh-CN" sz="4800" dirty="0">
                <a:latin typeface="MS PGothic" panose="020B0600070205080204" pitchFamily="34" charset="-128"/>
                <a:ea typeface="MS PGothic" panose="020B0600070205080204" pitchFamily="34" charset="-128"/>
              </a:rPr>
              <a:t>3 </a:t>
            </a:r>
            <a:r>
              <a:rPr lang="zh-CN" altLang="en-US" sz="4800" dirty="0">
                <a:latin typeface="MS PGothic" panose="020B0600070205080204" pitchFamily="34" charset="-128"/>
                <a:ea typeface="MS PGothic" panose="020B0600070205080204" pitchFamily="34" charset="-128"/>
              </a:rPr>
              <a:t>大零售过程常见异议</a:t>
            </a:r>
            <a:endParaRPr lang="en-US" sz="48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5BE43-E795-4895-96E7-92C84C430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411" y="1854602"/>
            <a:ext cx="7635496" cy="3401468"/>
          </a:xfrm>
        </p:spPr>
        <p:txBody>
          <a:bodyPr>
            <a:normAutofit/>
          </a:bodyPr>
          <a:lstStyle/>
          <a:p>
            <a:pPr marL="571500" indent="-571500">
              <a:buAutoNum type="romanLcParenR"/>
            </a:pPr>
            <a:r>
              <a:rPr lang="zh-CN" altLang="en-US" sz="32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对于营养免疫学 ， 健康，免疫系统与疾病之间关系的不了解 </a:t>
            </a:r>
            <a:r>
              <a:rPr lang="en-US" altLang="zh-CN" sz="32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, </a:t>
            </a:r>
            <a:r>
              <a:rPr lang="zh-CN" altLang="en-US" sz="32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产生 </a:t>
            </a:r>
            <a:r>
              <a:rPr lang="en-US" altLang="zh-CN" sz="32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2 </a:t>
            </a:r>
            <a:r>
              <a:rPr lang="zh-CN" altLang="en-US" sz="32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种情况 </a:t>
            </a:r>
            <a:endParaRPr lang="en-US" altLang="zh-CN" sz="32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endParaRPr lang="en-US" altLang="zh-CN" sz="2400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n-US" altLang="zh-CN" sz="28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a)</a:t>
            </a:r>
            <a:r>
              <a:rPr lang="zh-CN" altLang="en-US" sz="28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 天然派 </a:t>
            </a:r>
            <a:r>
              <a:rPr lang="en-US" altLang="zh-CN" sz="28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– </a:t>
            </a:r>
            <a:r>
              <a:rPr lang="zh-CN" altLang="en-US" sz="28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担心依赖性，副作用 </a:t>
            </a:r>
            <a:endParaRPr lang="en-US" altLang="zh-CN" sz="28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914400" lvl="2" indent="0">
              <a:buNone/>
            </a:pPr>
            <a:endParaRPr lang="en-US" sz="28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914400" lvl="2" indent="0">
              <a:buNone/>
            </a:pPr>
            <a:r>
              <a:rPr lang="en-US" sz="28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b) </a:t>
            </a:r>
            <a:r>
              <a:rPr lang="zh-CN" altLang="en-US" sz="28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仙丹灵药派 </a:t>
            </a:r>
            <a:r>
              <a:rPr lang="en-US" altLang="zh-CN" sz="28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– </a:t>
            </a:r>
            <a:r>
              <a:rPr lang="zh-CN" altLang="en-US" sz="28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寻找神药心态 </a:t>
            </a:r>
            <a:endParaRPr lang="en-US" sz="28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1518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4F8E2-8600-4CD3-B6E1-115530D42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102" y="2371536"/>
            <a:ext cx="7628247" cy="329228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0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ii) </a:t>
            </a:r>
            <a:r>
              <a:rPr lang="zh-CN" altLang="en-US" sz="30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偏见 （ 个人过往不好经验 </a:t>
            </a:r>
            <a:r>
              <a:rPr lang="en-US" altLang="zh-CN" sz="30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/ </a:t>
            </a:r>
            <a:r>
              <a:rPr lang="zh-CN" altLang="en-US" sz="30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阴影 ） </a:t>
            </a:r>
            <a:endParaRPr lang="en-US" altLang="zh-CN" sz="30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r>
              <a:rPr lang="en-US" dirty="0">
                <a:latin typeface="MS PGothic" panose="020B0600070205080204" pitchFamily="34" charset="-128"/>
                <a:ea typeface="MS PGothic" panose="020B0600070205080204" pitchFamily="34" charset="-128"/>
              </a:rPr>
              <a:t>	</a:t>
            </a:r>
          </a:p>
          <a:p>
            <a:pPr marL="457200" lvl="1" indent="0">
              <a:buNone/>
            </a:pPr>
            <a:r>
              <a:rPr lang="en-US" dirty="0">
                <a:latin typeface="MS PGothic" panose="020B0600070205080204" pitchFamily="34" charset="-128"/>
                <a:ea typeface="MS PGothic" panose="020B0600070205080204" pitchFamily="34" charset="-128"/>
              </a:rPr>
              <a:t>	</a:t>
            </a:r>
            <a:r>
              <a:rPr lang="en-US" sz="26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a)  </a:t>
            </a:r>
            <a:r>
              <a:rPr lang="zh-CN" altLang="en-US" sz="26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针对行销人员 ， 产品行销模式的不满 </a:t>
            </a:r>
            <a:r>
              <a:rPr lang="en-US" altLang="zh-CN" sz="26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/ </a:t>
            </a:r>
            <a:r>
              <a:rPr lang="zh-CN" altLang="en-US" sz="26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不</a:t>
            </a:r>
            <a:r>
              <a:rPr lang="en-US" altLang="zh-CN" sz="26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	</a:t>
            </a:r>
            <a:r>
              <a:rPr lang="zh-CN" altLang="en-US" sz="26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信任 ， 如： 夸大疗效</a:t>
            </a:r>
            <a:endParaRPr lang="en-US" altLang="zh-CN" sz="26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457200" lvl="1" indent="0">
              <a:buNone/>
            </a:pPr>
            <a:endParaRPr lang="en-US" altLang="zh-CN" sz="26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914400" lvl="2" indent="0">
              <a:buNone/>
            </a:pPr>
            <a:r>
              <a:rPr lang="en-US" altLang="zh-CN" sz="26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b) </a:t>
            </a:r>
            <a:r>
              <a:rPr lang="zh-CN" altLang="en-US" sz="26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行销制度 </a:t>
            </a:r>
            <a:r>
              <a:rPr lang="en-US" altLang="zh-CN" sz="26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- </a:t>
            </a:r>
            <a:r>
              <a:rPr lang="zh-CN" altLang="en-US" sz="26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 误解是暴利行销模式 （ 价格与品质不符 ） </a:t>
            </a:r>
            <a:endParaRPr lang="en-US" altLang="zh-CN" sz="26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r>
              <a:rPr lang="zh-CN" altLang="en-US" sz="26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 </a:t>
            </a:r>
            <a:endParaRPr lang="en-US" sz="26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1740604-0C81-448B-8DD1-1D21D70A4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102" y="883740"/>
            <a:ext cx="7342498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4800" dirty="0">
                <a:latin typeface="MS PGothic" panose="020B0600070205080204" pitchFamily="34" charset="-128"/>
                <a:ea typeface="MS PGothic" panose="020B0600070205080204" pitchFamily="34" charset="-128"/>
              </a:rPr>
              <a:t>3 </a:t>
            </a:r>
            <a:r>
              <a:rPr lang="zh-CN" altLang="en-US" sz="4800" dirty="0">
                <a:latin typeface="MS PGothic" panose="020B0600070205080204" pitchFamily="34" charset="-128"/>
                <a:ea typeface="MS PGothic" panose="020B0600070205080204" pitchFamily="34" charset="-128"/>
              </a:rPr>
              <a:t>大零售过程常见异议</a:t>
            </a:r>
            <a:endParaRPr lang="en-US" sz="48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70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686AC-DC07-43F9-A427-50C9A7D62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051" y="2467070"/>
            <a:ext cx="7641893" cy="2295999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iii) </a:t>
            </a:r>
            <a:r>
              <a:rPr lang="zh-CN" altLang="en-US" sz="32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智慧选择 （ 人生的优先次序选择 ） </a:t>
            </a:r>
            <a:endParaRPr lang="en-US" altLang="zh-CN" sz="32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bg1"/>
                </a:solidFill>
              </a:rPr>
              <a:t>	</a:t>
            </a:r>
            <a:r>
              <a:rPr lang="zh-CN" altLang="en-US" sz="3200" b="1" dirty="0">
                <a:solidFill>
                  <a:schemeClr val="bg1"/>
                </a:solidFill>
              </a:rPr>
              <a:t>误以为健康是与生俱来的，唾手可得 </a:t>
            </a:r>
            <a:endParaRPr lang="en-US" altLang="zh-CN" sz="32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72AE012-D55D-4C20-B7FE-DFA45840C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052" y="1117433"/>
            <a:ext cx="7641893" cy="1163425"/>
          </a:xfrm>
        </p:spPr>
        <p:txBody>
          <a:bodyPr>
            <a:normAutofit/>
          </a:bodyPr>
          <a:lstStyle/>
          <a:p>
            <a:pPr algn="ctr"/>
            <a:r>
              <a:rPr lang="en-US" altLang="zh-CN" sz="4800" dirty="0">
                <a:latin typeface="MS PGothic" panose="020B0600070205080204" pitchFamily="34" charset="-128"/>
                <a:ea typeface="MS PGothic" panose="020B0600070205080204" pitchFamily="34" charset="-128"/>
              </a:rPr>
              <a:t>3 </a:t>
            </a:r>
            <a:r>
              <a:rPr lang="zh-CN" altLang="en-US" sz="4800" dirty="0">
                <a:latin typeface="MS PGothic" panose="020B0600070205080204" pitchFamily="34" charset="-128"/>
                <a:ea typeface="MS PGothic" panose="020B0600070205080204" pitchFamily="34" charset="-128"/>
              </a:rPr>
              <a:t>大零售过程常见异议</a:t>
            </a:r>
            <a:endParaRPr lang="en-US" sz="48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3173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23EC0-CEAD-4D06-9298-41D96E0B0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4800" dirty="0">
                <a:latin typeface="MS PGothic" panose="020B0600070205080204" pitchFamily="34" charset="-128"/>
                <a:ea typeface="MS PGothic" panose="020B0600070205080204" pitchFamily="34" charset="-128"/>
              </a:rPr>
              <a:t>传递健康智慧 </a:t>
            </a:r>
            <a:endParaRPr lang="en-US" sz="4800" dirty="0"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AC676-33DC-4A89-A1B5-34F3B14E1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184" y="1690689"/>
            <a:ext cx="7886700" cy="3952378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200" b="1" dirty="0">
                <a:solidFill>
                  <a:schemeClr val="bg1"/>
                </a:solidFill>
              </a:rPr>
              <a:t>遇上疾病 ， 我们需要从 </a:t>
            </a:r>
            <a:endParaRPr lang="en-US" altLang="zh-CN" sz="32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200" b="1" i="1" dirty="0">
                <a:solidFill>
                  <a:schemeClr val="bg1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WHY ME ? </a:t>
            </a:r>
            <a:r>
              <a:rPr lang="en-US" i="1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( </a:t>
            </a:r>
            <a:r>
              <a:rPr lang="zh-CN" altLang="en-US" i="1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为什么会是我 ？ ） </a:t>
            </a:r>
            <a:endParaRPr lang="en-US" altLang="zh-CN" i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zh-CN" altLang="en-US" sz="4800" dirty="0">
                <a:solidFill>
                  <a:schemeClr val="bg1"/>
                </a:solidFill>
              </a:rPr>
              <a:t>换成 </a:t>
            </a:r>
            <a:endParaRPr lang="en-US" altLang="zh-CN" sz="4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200" i="1" dirty="0">
                <a:solidFill>
                  <a:schemeClr val="bg1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WHY NOT ME ? </a:t>
            </a:r>
            <a:r>
              <a:rPr lang="zh-CN" altLang="en-US" i="1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（ 为什么不应该是我？）</a:t>
            </a:r>
            <a:endParaRPr lang="en-US" i="1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7036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AD9E2C7E-B219-BB47-917C-4D1F6ACE8523}" vid="{0DBF5083-C53C-F24B-8FB6-03DFF9F668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245</TotalTime>
  <Words>287</Words>
  <Application>Microsoft Office PowerPoint</Application>
  <PresentationFormat>On-screen Show (4:3)</PresentationFormat>
  <Paragraphs>46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MS PGothic</vt:lpstr>
      <vt:lpstr>华文细黑</vt:lpstr>
      <vt:lpstr>Yuanti SC</vt:lpstr>
      <vt:lpstr>Yuanti TC</vt:lpstr>
      <vt:lpstr>Arial</vt:lpstr>
      <vt:lpstr>Calibri</vt:lpstr>
      <vt:lpstr>Segoe Print</vt:lpstr>
      <vt:lpstr>Office Theme</vt:lpstr>
      <vt:lpstr>零售-异议处理</vt:lpstr>
      <vt:lpstr>认识异议的本质 </vt:lpstr>
      <vt:lpstr>面对异议的处理首要建议</vt:lpstr>
      <vt:lpstr>3 大零售过程常见异议</vt:lpstr>
      <vt:lpstr>3 大零售过程常见异议</vt:lpstr>
      <vt:lpstr>3 大零售过程常见异议</vt:lpstr>
      <vt:lpstr>传递健康智慧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cath</cp:lastModifiedBy>
  <cp:revision>19</cp:revision>
  <dcterms:created xsi:type="dcterms:W3CDTF">2020-11-06T06:28:07Z</dcterms:created>
  <dcterms:modified xsi:type="dcterms:W3CDTF">2020-11-29T02:36:58Z</dcterms:modified>
</cp:coreProperties>
</file>