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-647700" y="508000"/>
            <a:ext cx="12369801" cy="61425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451058" y="-138499"/>
            <a:ext cx="13525502" cy="90170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473575" y="2032000"/>
            <a:ext cx="10287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426200" y="4965700"/>
            <a:ext cx="5886450" cy="3924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737350" y="639233"/>
            <a:ext cx="5880100" cy="3920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3400425" y="-127000"/>
            <a:ext cx="13525500" cy="9017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王大明"/>
          <p:cNvSpPr txBox="1"/>
          <p:nvPr>
            <p:ph type="body" sz="quarter" idx="21"/>
          </p:nvPr>
        </p:nvSpPr>
        <p:spPr>
          <a:xfrm>
            <a:off x="1270000" y="6362700"/>
            <a:ext cx="10464800" cy="520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i="1" sz="2400"/>
            </a:lvl1pPr>
          </a:lstStyle>
          <a:p>
            <a:pPr/>
            <a:r>
              <a:t>–王大明</a:t>
            </a:r>
          </a:p>
        </p:txBody>
      </p:sp>
      <p:sp>
        <p:nvSpPr>
          <p:cNvPr id="94" name="「在此輸入名言語錄。」"/>
          <p:cNvSpPr txBox="1"/>
          <p:nvPr>
            <p:ph type="body" sz="quarter" idx="22"/>
          </p:nvPr>
        </p:nvSpPr>
        <p:spPr>
          <a:xfrm>
            <a:off x="1270000" y="4257886"/>
            <a:ext cx="10464800" cy="711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29606" y="-12700"/>
            <a:ext cx="16551777" cy="1103451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975359" y="1596248"/>
            <a:ext cx="11054082" cy="3395700"/>
          </a:xfrm>
          <a:prstGeom prst="rect">
            <a:avLst/>
          </a:prstGeom>
        </p:spPr>
        <p:txBody>
          <a:bodyPr lIns="65022" tIns="65022" rIns="65022" bIns="65022" anchor="b"/>
          <a:lstStyle>
            <a:lvl1pPr defTabSz="1300480">
              <a:lnSpc>
                <a:spcPct val="90000"/>
              </a:lnSpc>
              <a:defRPr sz="8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quarter" idx="1"/>
          </p:nvPr>
        </p:nvSpPr>
        <p:spPr>
          <a:xfrm>
            <a:off x="1625599" y="5122897"/>
            <a:ext cx="9753601" cy="2354864"/>
          </a:xfrm>
          <a:prstGeom prst="rect">
            <a:avLst/>
          </a:prstGeom>
        </p:spPr>
        <p:txBody>
          <a:bodyPr lIns="65022" tIns="65022" rIns="65022" bIns="65022" anchor="t"/>
          <a:lstStyle>
            <a:lvl1pPr marL="0" indent="0" algn="ctr" defTabSz="1300480">
              <a:lnSpc>
                <a:spcPct val="90000"/>
              </a:lnSpc>
              <a:spcBef>
                <a:spcPts val="1400"/>
              </a:spcBef>
              <a:buClrTx/>
              <a:buSzTx/>
              <a:buNone/>
              <a:defRPr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1300480">
              <a:lnSpc>
                <a:spcPct val="90000"/>
              </a:lnSpc>
              <a:spcBef>
                <a:spcPts val="1400"/>
              </a:spcBef>
              <a:buClrTx/>
              <a:buSzTx/>
              <a:buNone/>
              <a:defRPr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1300480">
              <a:lnSpc>
                <a:spcPct val="90000"/>
              </a:lnSpc>
              <a:spcBef>
                <a:spcPts val="1400"/>
              </a:spcBef>
              <a:buClrTx/>
              <a:buSzTx/>
              <a:buNone/>
              <a:defRPr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1300480">
              <a:lnSpc>
                <a:spcPct val="90000"/>
              </a:lnSpc>
              <a:spcBef>
                <a:spcPts val="1400"/>
              </a:spcBef>
              <a:buClrTx/>
              <a:buSzTx/>
              <a:buNone/>
              <a:defRPr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1300480">
              <a:lnSpc>
                <a:spcPct val="90000"/>
              </a:lnSpc>
              <a:spcBef>
                <a:spcPts val="1400"/>
              </a:spcBef>
              <a:buClrTx/>
              <a:buSzTx/>
              <a:buNone/>
              <a:defRPr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11754854" y="9114117"/>
            <a:ext cx="355868" cy="371346"/>
          </a:xfrm>
          <a:prstGeom prst="rect">
            <a:avLst/>
          </a:prstGeom>
        </p:spPr>
        <p:txBody>
          <a:bodyPr lIns="65022" tIns="65022" rIns="65022" bIns="65022" anchor="ctr"/>
          <a:lstStyle>
            <a:lvl1pPr algn="r" defTabSz="130048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TextBox 9"/>
          <p:cNvSpPr txBox="1"/>
          <p:nvPr/>
        </p:nvSpPr>
        <p:spPr>
          <a:xfrm>
            <a:off x="10035048" y="-1"/>
            <a:ext cx="2969755" cy="447547"/>
          </a:xfrm>
          <a:prstGeom prst="rect">
            <a:avLst/>
          </a:prstGeom>
          <a:solidFill>
            <a:srgbClr val="011A8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>
            <a:spAutoFit/>
          </a:bodyPr>
          <a:lstStyle>
            <a:lvl1pPr defTabSz="1300480">
              <a:defRPr b="0" spc="385" sz="1800">
                <a:solidFill>
                  <a:srgbClr val="FFFF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/>
            <a:r>
              <a:t>实战运作我最棒</a:t>
            </a:r>
          </a:p>
        </p:txBody>
      </p:sp>
      <p:sp>
        <p:nvSpPr>
          <p:cNvPr id="130" name="TextBox 10"/>
          <p:cNvSpPr txBox="1"/>
          <p:nvPr/>
        </p:nvSpPr>
        <p:spPr>
          <a:xfrm>
            <a:off x="659620" y="528860"/>
            <a:ext cx="11171325" cy="6067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/>
          <a:p>
            <a:pPr algn="l" defTabSz="1300480">
              <a:defRPr b="0" sz="6800">
                <a:solidFill>
                  <a:srgbClr val="FFFF00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事業推薦的流程：</a:t>
            </a:r>
          </a:p>
          <a:p>
            <a:pPr algn="l" defTabSz="1300480">
              <a:spcBef>
                <a:spcPts val="800"/>
              </a:spcBef>
              <a:defRPr b="0" sz="1100">
                <a:latin typeface="Yuanti TC Bold"/>
                <a:ea typeface="Yuanti TC Bold"/>
                <a:cs typeface="Yuanti TC Bold"/>
                <a:sym typeface="Yuanti TC Bold"/>
              </a:defRPr>
            </a:pPr>
          </a:p>
          <a:p>
            <a:pPr algn="l" defTabSz="1300480">
              <a:spcBef>
                <a:spcPts val="800"/>
              </a:spcBef>
              <a:defRPr b="0" sz="4200">
                <a:solidFill>
                  <a:srgbClr val="FFD579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rPr sz="5600">
                <a:solidFill>
                  <a:srgbClr val="FFFFFF"/>
                </a:solidFill>
              </a:rPr>
              <a:t>  </a:t>
            </a:r>
            <a:r>
              <a:rPr>
                <a:solidFill>
                  <a:srgbClr val="FFFFFF"/>
                </a:solidFill>
              </a:rPr>
              <a:t>1 ）取得信任</a:t>
            </a:r>
            <a:r>
              <a:t>（ie. 成功形象、親切感）</a:t>
            </a:r>
          </a:p>
          <a:p>
            <a:pPr algn="l" defTabSz="1300480">
              <a:spcBef>
                <a:spcPts val="800"/>
              </a:spcBef>
              <a:defRPr b="0" sz="4200">
                <a:solidFill>
                  <a:srgbClr val="FFD579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rPr>
                <a:solidFill>
                  <a:srgbClr val="FFFFFF"/>
                </a:solidFill>
              </a:rPr>
              <a:t>   2）建立需求</a:t>
            </a:r>
            <a:r>
              <a:t>（eg. 手停口停的無奈）</a:t>
            </a:r>
          </a:p>
          <a:p>
            <a:pPr algn="l" defTabSz="1300480">
              <a:spcBef>
                <a:spcPts val="800"/>
              </a:spcBef>
              <a:defRPr b="0" sz="4200">
                <a:solidFill>
                  <a:srgbClr val="FFD579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rPr>
                <a:solidFill>
                  <a:srgbClr val="FFFFFF"/>
                </a:solidFill>
              </a:rPr>
              <a:t>   3）網絡的優勢</a:t>
            </a:r>
            <a:r>
              <a:t>（eg. i.OPP內容）</a:t>
            </a:r>
          </a:p>
          <a:p>
            <a:pPr algn="l" defTabSz="1300480">
              <a:spcBef>
                <a:spcPts val="800"/>
              </a:spcBef>
              <a:defRPr b="0" sz="4200"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  4）iTeam團隊的優勢</a:t>
            </a:r>
            <a:r>
              <a:rPr>
                <a:solidFill>
                  <a:srgbClr val="FFD579"/>
                </a:solidFill>
              </a:rPr>
              <a:t>（經營系統&amp;成功環境）</a:t>
            </a:r>
            <a:endParaRPr>
              <a:solidFill>
                <a:srgbClr val="FFD579"/>
              </a:solidFill>
            </a:endParaRPr>
          </a:p>
          <a:p>
            <a:pPr algn="l" defTabSz="1300480">
              <a:spcBef>
                <a:spcPts val="800"/>
              </a:spcBef>
              <a:defRPr b="0" sz="4200">
                <a:solidFill>
                  <a:srgbClr val="FFD579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rPr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131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8427108"/>
            <a:ext cx="13004801" cy="1326492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extBox 17"/>
          <p:cNvSpPr txBox="1"/>
          <p:nvPr/>
        </p:nvSpPr>
        <p:spPr>
          <a:xfrm>
            <a:off x="5306338" y="9098171"/>
            <a:ext cx="7429579" cy="549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>
            <a:spAutoFit/>
          </a:bodyPr>
          <a:lstStyle>
            <a:lvl1pPr algn="r" defTabSz="1300480">
              <a:defRPr b="0">
                <a:solidFill>
                  <a:srgbClr val="FFFC0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lvl1pPr>
          </a:lstStyle>
          <a:p>
            <a:pPr/>
            <a:r>
              <a:t>如何做事业推荐   2/7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extBox 9"/>
          <p:cNvSpPr txBox="1"/>
          <p:nvPr/>
        </p:nvSpPr>
        <p:spPr>
          <a:xfrm>
            <a:off x="10035048" y="-1"/>
            <a:ext cx="2969755" cy="447547"/>
          </a:xfrm>
          <a:prstGeom prst="rect">
            <a:avLst/>
          </a:prstGeom>
          <a:solidFill>
            <a:srgbClr val="011A8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>
            <a:spAutoFit/>
          </a:bodyPr>
          <a:lstStyle>
            <a:lvl1pPr defTabSz="1300480">
              <a:defRPr b="0" spc="385" sz="1800">
                <a:solidFill>
                  <a:srgbClr val="FFFF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/>
            <a:r>
              <a:t>实战运作我最棒</a:t>
            </a:r>
          </a:p>
        </p:txBody>
      </p:sp>
      <p:sp>
        <p:nvSpPr>
          <p:cNvPr id="136" name="TextBox 10"/>
          <p:cNvSpPr txBox="1"/>
          <p:nvPr/>
        </p:nvSpPr>
        <p:spPr>
          <a:xfrm>
            <a:off x="659620" y="528860"/>
            <a:ext cx="12421614" cy="4111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2" tIns="65022" rIns="65022" bIns="65022">
            <a:spAutoFit/>
          </a:bodyPr>
          <a:lstStyle/>
          <a:p>
            <a:pPr algn="l" defTabSz="1300480">
              <a:defRPr b="0" sz="6800">
                <a:solidFill>
                  <a:srgbClr val="FFFF00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事業推薦的流程：</a:t>
            </a:r>
          </a:p>
          <a:p>
            <a:pPr algn="l" defTabSz="1300480">
              <a:spcBef>
                <a:spcPts val="800"/>
              </a:spcBef>
              <a:defRPr b="0" sz="1100">
                <a:latin typeface="Yuanti TC Bold"/>
                <a:ea typeface="Yuanti TC Bold"/>
                <a:cs typeface="Yuanti TC Bold"/>
                <a:sym typeface="Yuanti TC Bold"/>
              </a:defRPr>
            </a:pPr>
          </a:p>
          <a:p>
            <a:pPr algn="l" defTabSz="1300480">
              <a:spcBef>
                <a:spcPts val="800"/>
              </a:spcBef>
              <a:defRPr b="0" sz="4200">
                <a:solidFill>
                  <a:srgbClr val="FFD579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 </a:t>
            </a:r>
            <a:r>
              <a:rPr>
                <a:solidFill>
                  <a:srgbClr val="FFFFFF"/>
                </a:solidFill>
              </a:rPr>
              <a:t>5）</a:t>
            </a:r>
            <a:r>
              <a:rPr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rPr>
              <a:t>異議處理</a:t>
            </a:r>
            <a:r>
              <a:t>（疑問解答，分享見證強化信心）</a:t>
            </a:r>
          </a:p>
          <a:p>
            <a:pPr algn="l" defTabSz="1300480">
              <a:spcBef>
                <a:spcPts val="800"/>
              </a:spcBef>
              <a:defRPr b="0" sz="4200">
                <a:solidFill>
                  <a:srgbClr val="FFD579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rPr>
                <a:solidFill>
                  <a:srgbClr val="FFFFFF"/>
                </a:solidFill>
              </a:rPr>
              <a:t>  6）締結成交</a:t>
            </a:r>
            <a:r>
              <a:t>（馬上辦理加入，安排下次見面時間）</a:t>
            </a:r>
          </a:p>
          <a:p>
            <a:pPr algn="l" defTabSz="1300480">
              <a:defRPr b="0" sz="4200">
                <a:solidFill>
                  <a:srgbClr val="92D050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 7）打預防針</a:t>
            </a:r>
          </a:p>
        </p:txBody>
      </p:sp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8427108"/>
            <a:ext cx="13004801" cy="1326492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TextBox 17"/>
          <p:cNvSpPr txBox="1"/>
          <p:nvPr/>
        </p:nvSpPr>
        <p:spPr>
          <a:xfrm>
            <a:off x="5306338" y="9098171"/>
            <a:ext cx="7429579" cy="549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>
            <a:spAutoFit/>
          </a:bodyPr>
          <a:lstStyle>
            <a:lvl1pPr algn="r" defTabSz="1300480">
              <a:defRPr b="0">
                <a:solidFill>
                  <a:srgbClr val="FFFC0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lvl1pPr>
          </a:lstStyle>
          <a:p>
            <a:pPr/>
            <a:r>
              <a:t>如何做事业推荐   2/7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