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.jpe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2" name="Shape 10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3" name="Shape 11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5" name="Shape 12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7" name="Shape 13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Shape 16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342900" algn="ctr">
              <a:buSzTx/>
              <a:buFontTx/>
              <a:buNone/>
              <a:defRPr sz="1800"/>
            </a:lvl2pPr>
            <a:lvl3pPr marL="0" indent="685800" algn="ctr">
              <a:buSzTx/>
              <a:buFontTx/>
              <a:buNone/>
              <a:defRPr sz="1800"/>
            </a:lvl3pPr>
            <a:lvl4pPr marL="0" indent="1028700" algn="ctr">
              <a:buSzTx/>
              <a:buFontTx/>
              <a:buNone/>
              <a:defRPr sz="1800"/>
            </a:lvl4pPr>
            <a:lvl5pPr marL="0" indent="1371600" algn="ctr">
              <a:buSzTx/>
              <a:buFontTx/>
              <a:buNone/>
              <a:defRPr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>
                <a:solidFill>
                  <a:srgbClr val="888888"/>
                </a:solidFill>
              </a:defRPr>
            </a:lvl1pPr>
            <a:lvl2pPr marL="0" indent="342900">
              <a:buSzTx/>
              <a:buFontTx/>
              <a:buNone/>
              <a:defRPr sz="1800">
                <a:solidFill>
                  <a:srgbClr val="888888"/>
                </a:solidFill>
              </a:defRPr>
            </a:lvl2pPr>
            <a:lvl3pPr marL="0" indent="685800">
              <a:buSzTx/>
              <a:buFontTx/>
              <a:buNone/>
              <a:defRPr sz="1800">
                <a:solidFill>
                  <a:srgbClr val="888888"/>
                </a:solidFill>
              </a:defRPr>
            </a:lvl3pPr>
            <a:lvl4pPr marL="0" indent="1028700">
              <a:buSzTx/>
              <a:buFontTx/>
              <a:buNone/>
              <a:defRPr sz="1800">
                <a:solidFill>
                  <a:srgbClr val="888888"/>
                </a:solidFill>
              </a:defRPr>
            </a:lvl4pPr>
            <a:lvl5pPr marL="0" indent="1371600">
              <a:buSzTx/>
              <a:buFontTx/>
              <a:buNone/>
              <a:defRPr sz="18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1800"/>
            </a:lvl1pPr>
            <a:lvl2pPr marL="0" indent="342900">
              <a:buSzTx/>
              <a:buFontTx/>
              <a:buNone/>
              <a:defRPr b="1" sz="1800"/>
            </a:lvl2pPr>
            <a:lvl3pPr marL="0" indent="685800">
              <a:buSzTx/>
              <a:buFontTx/>
              <a:buNone/>
              <a:defRPr b="1" sz="1800"/>
            </a:lvl3pPr>
            <a:lvl4pPr marL="0" indent="1028700">
              <a:buSzTx/>
              <a:buFontTx/>
              <a:buNone/>
              <a:defRPr b="1" sz="1800"/>
            </a:lvl4pPr>
            <a:lvl5pPr marL="0" indent="1371600">
              <a:buSzTx/>
              <a:buFontTx/>
              <a:buNone/>
              <a:defRPr b="1"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29149" y="1681163"/>
            <a:ext cx="3887393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18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38842" indent="-195942">
              <a:defRPr sz="2400"/>
            </a:lvl2pPr>
            <a:lvl3pPr marL="914400" indent="-228600">
              <a:defRPr sz="2400"/>
            </a:lvl3pPr>
            <a:lvl4pPr marL="1303019" indent="-274319">
              <a:defRPr sz="2400"/>
            </a:lvl4pPr>
            <a:lvl5pPr marL="1645920" indent="-274320"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2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900">
              <a:buSzTx/>
              <a:buFontTx/>
              <a:buNone/>
              <a:defRPr sz="1200"/>
            </a:lvl2pPr>
            <a:lvl3pPr marL="0" indent="685800">
              <a:buSzTx/>
              <a:buFontTx/>
              <a:buNone/>
              <a:defRPr sz="1200"/>
            </a:lvl3pPr>
            <a:lvl4pPr marL="0" indent="1028700">
              <a:buSzTx/>
              <a:buFontTx/>
              <a:buNone/>
              <a:defRPr sz="1200"/>
            </a:lvl4pPr>
            <a:lvl5pPr marL="0" indent="1371600">
              <a:buSzTx/>
              <a:buFontTx/>
              <a:buNone/>
              <a:defRPr sz="1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3056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16485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19914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23343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26772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30201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e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e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e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矩形 7"/>
          <p:cNvSpPr txBox="1"/>
          <p:nvPr/>
        </p:nvSpPr>
        <p:spPr>
          <a:xfrm>
            <a:off x="263381" y="1474458"/>
            <a:ext cx="8617237" cy="301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spcBef>
                <a:spcPts val="600"/>
              </a:spcBef>
              <a:defRPr spc="900" sz="8000">
                <a:solidFill>
                  <a:srgbClr val="FFFF00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跟进辅导</a:t>
            </a:r>
          </a:p>
          <a:p>
            <a:pPr algn="ctr">
              <a:spcBef>
                <a:spcPts val="600"/>
              </a:spcBef>
              <a:defRPr spc="900" sz="8000">
                <a:solidFill>
                  <a:srgbClr val="FFFF00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 </a:t>
            </a:r>
            <a:r>
              <a:t>2</a:t>
            </a:r>
            <a:r>
              <a:t> </a:t>
            </a:r>
            <a:r>
              <a:t>3</a:t>
            </a:r>
            <a:r>
              <a:t> </a:t>
            </a:r>
            <a:r>
              <a:t>5</a:t>
            </a:r>
          </a:p>
        </p:txBody>
      </p:sp>
      <p:grpSp>
        <p:nvGrpSpPr>
          <p:cNvPr id="98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96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7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99" name="Picture 17" descr="Picture 17"/>
          <p:cNvPicPr>
            <a:picLocks noChangeAspect="1"/>
          </p:cNvPicPr>
          <p:nvPr/>
        </p:nvPicPr>
        <p:blipFill>
          <a:blip r:embed="rId5">
            <a:extLst/>
          </a:blip>
          <a:srcRect l="0" t="0" r="0"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7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05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6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08" name="Picture 17" descr="Picture 17"/>
          <p:cNvPicPr>
            <a:picLocks noChangeAspect="1"/>
          </p:cNvPicPr>
          <p:nvPr/>
        </p:nvPicPr>
        <p:blipFill>
          <a:blip r:embed="rId5">
            <a:extLst/>
          </a:blip>
          <a:srcRect l="0" t="0" r="0"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0" name="矩形 7"/>
          <p:cNvSpPr txBox="1"/>
          <p:nvPr/>
        </p:nvSpPr>
        <p:spPr>
          <a:xfrm>
            <a:off x="1566142" y="354159"/>
            <a:ext cx="6011715" cy="94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spcBef>
                <a:spcPts val="600"/>
              </a:spcBef>
              <a:defRPr spc="900" sz="4800" u="sng">
                <a:solidFill>
                  <a:srgbClr val="FFFF00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跟进的</a:t>
            </a:r>
            <a:r>
              <a:t>2</a:t>
            </a:r>
            <a:r>
              <a:t>种对</a:t>
            </a:r>
            <a:r>
              <a:t>象</a:t>
            </a:r>
          </a:p>
        </p:txBody>
      </p:sp>
      <p:sp>
        <p:nvSpPr>
          <p:cNvPr id="111" name="矩形 7"/>
          <p:cNvSpPr txBox="1"/>
          <p:nvPr/>
        </p:nvSpPr>
        <p:spPr>
          <a:xfrm>
            <a:off x="1566143" y="1998979"/>
            <a:ext cx="6910628" cy="286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742950" indent="-742950">
              <a:spcBef>
                <a:spcPts val="600"/>
              </a:spcBef>
              <a:buSzPct val="100000"/>
              <a:buChar char="●"/>
              <a:defRPr spc="900" sz="36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消费商</a:t>
            </a:r>
            <a:r>
              <a:t>-</a:t>
            </a:r>
            <a:r>
              <a:t>消费商</a:t>
            </a:r>
            <a:r>
              <a:t>GPS</a:t>
            </a:r>
          </a:p>
          <a:p>
            <a:pPr marL="742950" indent="-742950">
              <a:spcBef>
                <a:spcPts val="600"/>
              </a:spcBef>
              <a:buSzPct val="100000"/>
              <a:buChar char="●"/>
              <a:defRPr spc="900" sz="36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marL="742950" indent="-742950">
              <a:spcBef>
                <a:spcPts val="600"/>
              </a:spcBef>
              <a:buSzPct val="100000"/>
              <a:buChar char="●"/>
              <a:defRPr spc="900" sz="36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marL="742950" indent="-742950">
              <a:spcBef>
                <a:spcPts val="600"/>
              </a:spcBef>
              <a:buSzPct val="100000"/>
              <a:buChar char="●"/>
              <a:defRPr spc="900" sz="36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创业家</a:t>
            </a:r>
            <a:r>
              <a:t>-</a:t>
            </a:r>
            <a:r>
              <a:t>新人启动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8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16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7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19" name="Picture 17" descr="Picture 17"/>
          <p:cNvPicPr>
            <a:picLocks noChangeAspect="1"/>
          </p:cNvPicPr>
          <p:nvPr/>
        </p:nvPicPr>
        <p:blipFill>
          <a:blip r:embed="rId5">
            <a:extLst/>
          </a:blip>
          <a:srcRect l="0" t="0" r="0"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1" name="矩形 7"/>
          <p:cNvSpPr txBox="1"/>
          <p:nvPr/>
        </p:nvSpPr>
        <p:spPr>
          <a:xfrm>
            <a:off x="1472738" y="266393"/>
            <a:ext cx="6011714" cy="94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600"/>
              </a:spcBef>
              <a:defRPr spc="900" sz="4800" u="sng">
                <a:solidFill>
                  <a:srgbClr val="FFFF00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/>
            <a:r>
              <a:t>跟进辅导三動作</a:t>
            </a:r>
          </a:p>
        </p:txBody>
      </p:sp>
      <p:sp>
        <p:nvSpPr>
          <p:cNvPr id="122" name="矩形 7"/>
          <p:cNvSpPr txBox="1"/>
          <p:nvPr/>
        </p:nvSpPr>
        <p:spPr>
          <a:xfrm>
            <a:off x="1472737" y="1279457"/>
            <a:ext cx="7610667" cy="1523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spcBef>
                <a:spcPts val="600"/>
              </a:spcBef>
              <a:defRPr spc="900" sz="3800" u="sng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动作一</a:t>
            </a:r>
            <a:r>
              <a:t>：</a:t>
            </a:r>
          </a:p>
          <a:p>
            <a:pPr>
              <a:spcBef>
                <a:spcPts val="600"/>
              </a:spcBef>
              <a:defRPr spc="900" sz="3800" u="sng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跟进新人启动步骤</a:t>
            </a:r>
          </a:p>
        </p:txBody>
      </p:sp>
      <p:sp>
        <p:nvSpPr>
          <p:cNvPr id="123" name="矩形 7"/>
          <p:cNvSpPr txBox="1"/>
          <p:nvPr/>
        </p:nvSpPr>
        <p:spPr>
          <a:xfrm>
            <a:off x="1663045" y="2720291"/>
            <a:ext cx="6971753" cy="293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了解操作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自用产品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学习知识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物色人选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马上行动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0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28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9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31" name="Picture 17" descr="Picture 17"/>
          <p:cNvPicPr>
            <a:picLocks noChangeAspect="1"/>
          </p:cNvPicPr>
          <p:nvPr/>
        </p:nvPicPr>
        <p:blipFill>
          <a:blip r:embed="rId5">
            <a:extLst/>
          </a:blip>
          <a:srcRect l="0" t="0" r="0"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3" name="矩形 7"/>
          <p:cNvSpPr txBox="1"/>
          <p:nvPr/>
        </p:nvSpPr>
        <p:spPr>
          <a:xfrm>
            <a:off x="1472738" y="266393"/>
            <a:ext cx="6011714" cy="94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600"/>
              </a:spcBef>
              <a:defRPr spc="900" sz="4800" u="sng">
                <a:solidFill>
                  <a:srgbClr val="FFFF00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/>
            <a:r>
              <a:t>跟进辅导三動作</a:t>
            </a:r>
          </a:p>
        </p:txBody>
      </p:sp>
      <p:sp>
        <p:nvSpPr>
          <p:cNvPr id="134" name="矩形 7"/>
          <p:cNvSpPr txBox="1"/>
          <p:nvPr/>
        </p:nvSpPr>
        <p:spPr>
          <a:xfrm>
            <a:off x="1472738" y="1243965"/>
            <a:ext cx="6971753" cy="1523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spcBef>
                <a:spcPts val="600"/>
              </a:spcBef>
              <a:defRPr spc="900" sz="3800" u="sng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动作二</a:t>
            </a:r>
            <a:r>
              <a:t>：</a:t>
            </a:r>
          </a:p>
          <a:p>
            <a:pPr>
              <a:spcBef>
                <a:spcPts val="600"/>
              </a:spcBef>
              <a:defRPr spc="900" sz="3800" u="sng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清楚每个步骤的用意</a:t>
            </a:r>
          </a:p>
        </p:txBody>
      </p:sp>
      <p:sp>
        <p:nvSpPr>
          <p:cNvPr id="135" name="矩形 7"/>
          <p:cNvSpPr txBox="1"/>
          <p:nvPr/>
        </p:nvSpPr>
        <p:spPr>
          <a:xfrm>
            <a:off x="1836226" y="2718139"/>
            <a:ext cx="6971753" cy="293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了解操作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自用产品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学习知识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物色人选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马上行动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2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40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1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43" name="Picture 17" descr="Picture 17"/>
          <p:cNvPicPr>
            <a:picLocks noChangeAspect="1"/>
          </p:cNvPicPr>
          <p:nvPr/>
        </p:nvPicPr>
        <p:blipFill>
          <a:blip r:embed="rId5">
            <a:extLst/>
          </a:blip>
          <a:srcRect l="0" t="0" r="0"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5" name="矩形 7"/>
          <p:cNvSpPr txBox="1"/>
          <p:nvPr/>
        </p:nvSpPr>
        <p:spPr>
          <a:xfrm>
            <a:off x="1474503" y="264657"/>
            <a:ext cx="6011714" cy="94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600"/>
              </a:spcBef>
              <a:defRPr spc="900" sz="4800" u="sng">
                <a:solidFill>
                  <a:srgbClr val="FFFF00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/>
            <a:r>
              <a:t>跟进辅导三動作</a:t>
            </a:r>
          </a:p>
        </p:txBody>
      </p:sp>
      <p:sp>
        <p:nvSpPr>
          <p:cNvPr id="146" name="矩形 7"/>
          <p:cNvSpPr txBox="1"/>
          <p:nvPr/>
        </p:nvSpPr>
        <p:spPr>
          <a:xfrm>
            <a:off x="1472738" y="1406822"/>
            <a:ext cx="6971753" cy="1523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spcBef>
                <a:spcPts val="600"/>
              </a:spcBef>
              <a:defRPr spc="900" sz="3800" u="sng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动作三</a:t>
            </a:r>
            <a:r>
              <a:t>：</a:t>
            </a:r>
          </a:p>
          <a:p>
            <a:pPr>
              <a:spcBef>
                <a:spcPts val="600"/>
              </a:spcBef>
              <a:defRPr spc="900" sz="3800" u="sng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指導操练與验收</a:t>
            </a:r>
          </a:p>
        </p:txBody>
      </p:sp>
      <p:sp>
        <p:nvSpPr>
          <p:cNvPr id="147" name="矩形 7"/>
          <p:cNvSpPr txBox="1"/>
          <p:nvPr/>
        </p:nvSpPr>
        <p:spPr>
          <a:xfrm>
            <a:off x="1836226" y="2945403"/>
            <a:ext cx="6971753" cy="293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了解操作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自用产品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学习知识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物色人选</a:t>
            </a:r>
          </a:p>
          <a:p>
            <a:pPr marL="742949" indent="-742949">
              <a:spcBef>
                <a:spcPts val="600"/>
              </a:spcBef>
              <a:buSzPct val="100000"/>
              <a:buFont typeface="Arial"/>
              <a:buChar char="•"/>
              <a:defRPr spc="900" sz="28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马上行动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4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52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3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55" name="Picture 17" descr="Picture 17"/>
          <p:cNvPicPr>
            <a:picLocks noChangeAspect="1"/>
          </p:cNvPicPr>
          <p:nvPr/>
        </p:nvPicPr>
        <p:blipFill>
          <a:blip r:embed="rId5">
            <a:extLst/>
          </a:blip>
          <a:srcRect l="0" t="0" r="0"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7" name="矩形 7"/>
          <p:cNvSpPr txBox="1"/>
          <p:nvPr/>
        </p:nvSpPr>
        <p:spPr>
          <a:xfrm>
            <a:off x="1783977" y="224300"/>
            <a:ext cx="6011714" cy="94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600"/>
              </a:spcBef>
              <a:defRPr spc="900" sz="4800" u="sng">
                <a:solidFill>
                  <a:srgbClr val="FFFF00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/>
            <a:r>
              <a:t>五项原则</a:t>
            </a:r>
          </a:p>
        </p:txBody>
      </p:sp>
      <p:sp>
        <p:nvSpPr>
          <p:cNvPr id="158" name="矩形 7"/>
          <p:cNvSpPr txBox="1"/>
          <p:nvPr/>
        </p:nvSpPr>
        <p:spPr>
          <a:xfrm>
            <a:off x="1587703" y="1419755"/>
            <a:ext cx="8738663" cy="413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spcBef>
                <a:spcPts val="600"/>
              </a:spcBef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生活关怀～</a:t>
            </a:r>
            <a:r>
              <a:t>待人诚心</a:t>
            </a:r>
          </a:p>
          <a:p>
            <a:pPr marL="742950" indent="-742950">
              <a:spcBef>
                <a:spcPts val="600"/>
              </a:spcBef>
              <a:buSzPct val="100000"/>
              <a:buChar char="●"/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>
              <a:spcBef>
                <a:spcPts val="600"/>
              </a:spcBef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因材施教</a:t>
            </a:r>
            <a:r>
              <a:t>～</a:t>
            </a:r>
            <a:r>
              <a:t>发挥下级长处</a:t>
            </a:r>
          </a:p>
          <a:p>
            <a:pPr marL="742950" indent="-742950">
              <a:spcBef>
                <a:spcPts val="600"/>
              </a:spcBef>
              <a:buSzPct val="100000"/>
              <a:buChar char="●"/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>
              <a:spcBef>
                <a:spcPts val="600"/>
              </a:spcBef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以身作则</a:t>
            </a:r>
            <a:r>
              <a:t>～</a:t>
            </a:r>
          </a:p>
          <a:p>
            <a:pPr>
              <a:spcBef>
                <a:spcPts val="600"/>
              </a:spcBef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牵着下级的手一同迈向成功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63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4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66" name="Picture 17" descr="Picture 17"/>
          <p:cNvPicPr>
            <a:picLocks noChangeAspect="1"/>
          </p:cNvPicPr>
          <p:nvPr/>
        </p:nvPicPr>
        <p:blipFill>
          <a:blip r:embed="rId5">
            <a:extLst/>
          </a:blip>
          <a:srcRect l="0" t="0" r="0"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8" name="矩形 7"/>
          <p:cNvSpPr txBox="1"/>
          <p:nvPr/>
        </p:nvSpPr>
        <p:spPr>
          <a:xfrm>
            <a:off x="1783977" y="224300"/>
            <a:ext cx="6011714" cy="94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600"/>
              </a:spcBef>
              <a:defRPr spc="900" sz="4800" u="sng">
                <a:solidFill>
                  <a:srgbClr val="FFFF00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/>
            <a:r>
              <a:t>五项原则</a:t>
            </a:r>
          </a:p>
        </p:txBody>
      </p:sp>
      <p:sp>
        <p:nvSpPr>
          <p:cNvPr id="169" name="矩形 7"/>
          <p:cNvSpPr txBox="1"/>
          <p:nvPr/>
        </p:nvSpPr>
        <p:spPr>
          <a:xfrm>
            <a:off x="1348309" y="747272"/>
            <a:ext cx="8738663" cy="481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742950" indent="-742950">
              <a:spcBef>
                <a:spcPts val="600"/>
              </a:spcBef>
              <a:buSzPct val="100000"/>
              <a:buChar char="●"/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marL="742950" indent="-742950">
              <a:spcBef>
                <a:spcPts val="600"/>
              </a:spcBef>
              <a:buSzPct val="100000"/>
              <a:buChar char="●"/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>
              <a:spcBef>
                <a:spcPts val="600"/>
              </a:spcBef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勇于纠正</a:t>
            </a:r>
            <a:r>
              <a:t>～</a:t>
            </a:r>
          </a:p>
          <a:p>
            <a:pPr>
              <a:spcBef>
                <a:spcPts val="600"/>
              </a:spcBef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不卑不亢 共同学习成长改变</a:t>
            </a:r>
          </a:p>
          <a:p>
            <a:pPr marL="742950" indent="-742950">
              <a:spcBef>
                <a:spcPts val="600"/>
              </a:spcBef>
              <a:buSzPct val="100000"/>
              <a:buChar char="●"/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>
              <a:spcBef>
                <a:spcPts val="600"/>
              </a:spcBef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按部就班</a:t>
            </a:r>
            <a:r>
              <a:t>～</a:t>
            </a:r>
          </a:p>
          <a:p>
            <a:pPr>
              <a:spcBef>
                <a:spcPts val="600"/>
              </a:spcBef>
              <a:defRPr spc="900" sz="3400">
                <a:solidFill>
                  <a:srgbClr val="FFFFFF"/>
                </a:solidFill>
                <a:effectLst>
                  <a:outerShdw sx="100000" sy="100000" kx="0" ky="0" algn="b" rotWithShape="0" blurRad="127000" dist="0" dir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跟隨</a:t>
            </a:r>
            <a:r>
              <a:t>GPS</a:t>
            </a:r>
            <a:r>
              <a:t>系統</a:t>
            </a:r>
            <a:r>
              <a:t>,</a:t>
            </a:r>
            <a:r>
              <a:t>学好</a:t>
            </a:r>
            <a:r>
              <a:t>,</a:t>
            </a:r>
            <a:r>
              <a:t>做好</a:t>
            </a:r>
            <a:r>
              <a:t>,</a:t>
            </a:r>
            <a:r>
              <a:t>教好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