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1143000" y="3602037"/>
            <a:ext cx="6858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21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大標題文字"/>
          <p:cNvSpPr txBox="1"/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大標題文字</a:t>
            </a:r>
          </a:p>
        </p:txBody>
      </p:sp>
      <p:sp>
        <p:nvSpPr>
          <p:cNvPr id="30" name="內文層級一…"/>
          <p:cNvSpPr txBox="1"/>
          <p:nvPr>
            <p:ph type="body" sz="quarter" idx="1"/>
          </p:nvPr>
        </p:nvSpPr>
        <p:spPr>
          <a:xfrm>
            <a:off x="623887" y="4589464"/>
            <a:ext cx="7886701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0">
              <a:buSzTx/>
              <a:buFontTx/>
              <a:buNone/>
              <a:defRPr sz="2400"/>
            </a:lvl2pPr>
            <a:lvl3pPr marL="0" indent="0">
              <a:buSzTx/>
              <a:buFontTx/>
              <a:buNone/>
              <a:defRPr sz="2400"/>
            </a:lvl3pPr>
            <a:lvl4pPr marL="0" indent="0">
              <a:buSzTx/>
              <a:buFontTx/>
              <a:buNone/>
              <a:defRPr sz="2400"/>
            </a:lvl4pPr>
            <a:lvl5pPr marL="0" indent="0">
              <a:buSzTx/>
              <a:buFontTx/>
              <a:buNone/>
              <a:defRPr sz="2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39" name="內文層級一…"/>
          <p:cNvSpPr txBox="1"/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大標題文字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48" name="內文層級一…"/>
          <p:cNvSpPr txBox="1"/>
          <p:nvPr>
            <p:ph type="body" sz="quarter" idx="1"/>
          </p:nvPr>
        </p:nvSpPr>
        <p:spPr>
          <a:xfrm>
            <a:off x="629841" y="1681163"/>
            <a:ext cx="3868343" cy="82391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29150" y="1681163"/>
            <a:ext cx="3887393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大標題文字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大標題文字</a:t>
            </a:r>
          </a:p>
        </p:txBody>
      </p:sp>
      <p:sp>
        <p:nvSpPr>
          <p:cNvPr id="73" name="內文層級一…"/>
          <p:cNvSpPr txBox="1"/>
          <p:nvPr>
            <p:ph type="body" sz="half" idx="1"/>
          </p:nvPr>
        </p:nvSpPr>
        <p:spPr>
          <a:xfrm>
            <a:off x="3887391" y="987425"/>
            <a:ext cx="4629152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629838" y="2057400"/>
            <a:ext cx="2949183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大標題文字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大標題文字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3887391" y="987425"/>
            <a:ext cx="4629152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內文層級一…"/>
          <p:cNvSpPr txBox="1"/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8256731" y="6414763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pc="0"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856" y="0"/>
            <a:ext cx="9157859" cy="63391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7" name="Group 1"/>
          <p:cNvGrpSpPr/>
          <p:nvPr/>
        </p:nvGrpSpPr>
        <p:grpSpPr>
          <a:xfrm>
            <a:off x="-13857" y="6002920"/>
            <a:ext cx="9167004" cy="868940"/>
            <a:chOff x="0" y="0"/>
            <a:chExt cx="9167003" cy="868939"/>
          </a:xfrm>
        </p:grpSpPr>
        <p:pic>
          <p:nvPicPr>
            <p:cNvPr id="95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9167004" cy="8689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6" name="TextBox 16"/>
            <p:cNvSpPr txBox="1"/>
            <p:nvPr/>
          </p:nvSpPr>
          <p:spPr>
            <a:xfrm>
              <a:off x="6475616" y="456383"/>
              <a:ext cx="2346223" cy="320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98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rcRect l="0" t="0" r="0" b="17227"/>
          <a:stretch>
            <a:fillRect/>
          </a:stretch>
        </p:blipFill>
        <p:spPr>
          <a:xfrm>
            <a:off x="7978964" y="325111"/>
            <a:ext cx="707771" cy="721286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Rectangle 18"/>
          <p:cNvSpPr/>
          <p:nvPr/>
        </p:nvSpPr>
        <p:spPr>
          <a:xfrm>
            <a:off x="7795690" y="325113"/>
            <a:ext cx="45722" cy="721282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pc="0" sz="1800">
                <a:effectLst/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0" name="TextBox 11"/>
          <p:cNvSpPr txBox="1"/>
          <p:nvPr/>
        </p:nvSpPr>
        <p:spPr>
          <a:xfrm>
            <a:off x="1606231" y="284352"/>
            <a:ext cx="5178495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355600">
              <a:defRPr spc="0">
                <a:solidFill>
                  <a:srgbClr val="FF26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>
              <a:defRPr>
                <a:effectLst/>
              </a:defRPr>
            </a:pPr>
            <a:r>
              <a:t>如何融入团队</a:t>
            </a:r>
          </a:p>
        </p:txBody>
      </p:sp>
      <p:sp>
        <p:nvSpPr>
          <p:cNvPr id="101" name="TextBox 11"/>
          <p:cNvSpPr txBox="1"/>
          <p:nvPr/>
        </p:nvSpPr>
        <p:spPr>
          <a:xfrm>
            <a:off x="1407009" y="1467237"/>
            <a:ext cx="6757783" cy="296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网络行销事业成功的关键在于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＊＊如何经营组织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＊＊借力使力再给力</a:t>
            </a:r>
          </a:p>
          <a:p>
            <a:pPr defTabSz="355600">
              <a:defRPr spc="0" sz="2800">
                <a:solidFill>
                  <a:srgbClr val="F9DD4A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400">
                <a:solidFill>
                  <a:srgbClr val="F9DD4A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一个人可以走得很快，一群人可以走得很远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856" y="0"/>
            <a:ext cx="9157859" cy="63391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6" name="Group 1"/>
          <p:cNvGrpSpPr/>
          <p:nvPr/>
        </p:nvGrpSpPr>
        <p:grpSpPr>
          <a:xfrm>
            <a:off x="-13857" y="6002920"/>
            <a:ext cx="9167004" cy="868940"/>
            <a:chOff x="0" y="0"/>
            <a:chExt cx="9167003" cy="868939"/>
          </a:xfrm>
        </p:grpSpPr>
        <p:pic>
          <p:nvPicPr>
            <p:cNvPr id="104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9167004" cy="8689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5" name="TextBox 16"/>
            <p:cNvSpPr txBox="1"/>
            <p:nvPr/>
          </p:nvSpPr>
          <p:spPr>
            <a:xfrm>
              <a:off x="6475616" y="456383"/>
              <a:ext cx="2346223" cy="320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07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rcRect l="0" t="0" r="0" b="17227"/>
          <a:stretch>
            <a:fillRect/>
          </a:stretch>
        </p:blipFill>
        <p:spPr>
          <a:xfrm>
            <a:off x="7978964" y="325111"/>
            <a:ext cx="707771" cy="721286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Rectangle 18"/>
          <p:cNvSpPr/>
          <p:nvPr/>
        </p:nvSpPr>
        <p:spPr>
          <a:xfrm>
            <a:off x="7795690" y="325113"/>
            <a:ext cx="45722" cy="721282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pc="0" sz="1800">
                <a:effectLst/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9" name="TextBox 11"/>
          <p:cNvSpPr txBox="1"/>
          <p:nvPr/>
        </p:nvSpPr>
        <p:spPr>
          <a:xfrm>
            <a:off x="1344751" y="1345845"/>
            <a:ext cx="7570452" cy="4218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经营组织</a:t>
            </a:r>
            <a:r>
              <a:t> </a:t>
            </a:r>
            <a:r>
              <a:t>等于</a:t>
            </a:r>
            <a:r>
              <a:t> </a:t>
            </a:r>
            <a:r>
              <a:t>经营磁场</a:t>
            </a:r>
          </a:p>
          <a:p>
            <a:pPr defTabSz="355600">
              <a:defRPr spc="0" sz="24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＊营造正面积极的氛围</a:t>
            </a:r>
          </a:p>
          <a:p>
            <a:pPr defTabSz="355600">
              <a:defRPr spc="0" sz="24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＊营造一个家的氛围</a:t>
            </a:r>
          </a:p>
          <a:p>
            <a:pPr defTabSz="355600">
              <a:defRPr spc="0" sz="24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＊营造互相学习的环境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4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组织的氛围要靠着每一个伙伴们去捍卫它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8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》》</a:t>
            </a:r>
            <a:r>
              <a:rPr sz="2400"/>
              <a:t>新人喜欢，旧人欢喜的环境</a:t>
            </a:r>
            <a:endParaRPr sz="2400"/>
          </a:p>
          <a:p>
            <a:pPr defTabSz="355600">
              <a:defRPr spc="0" sz="24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》</a:t>
            </a:r>
            <a:r>
              <a:t>》</a:t>
            </a:r>
            <a:r>
              <a:t>大家互相做彼此的啦啦队</a:t>
            </a:r>
          </a:p>
        </p:txBody>
      </p:sp>
      <p:sp>
        <p:nvSpPr>
          <p:cNvPr id="110" name="传销商对传销的错误心态"/>
          <p:cNvSpPr txBox="1"/>
          <p:nvPr/>
        </p:nvSpPr>
        <p:spPr>
          <a:xfrm>
            <a:off x="2216349" y="274815"/>
            <a:ext cx="4943209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355600">
              <a:defRPr spc="0">
                <a:solidFill>
                  <a:srgbClr val="FF26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>
              <a:defRPr>
                <a:effectLst/>
              </a:defRPr>
            </a:pPr>
            <a:r>
              <a:t>如何融入组织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856" y="0"/>
            <a:ext cx="9157859" cy="63391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" name="Group 1"/>
          <p:cNvGrpSpPr/>
          <p:nvPr/>
        </p:nvGrpSpPr>
        <p:grpSpPr>
          <a:xfrm>
            <a:off x="-13857" y="6002920"/>
            <a:ext cx="9167004" cy="868940"/>
            <a:chOff x="0" y="0"/>
            <a:chExt cx="9167003" cy="868939"/>
          </a:xfrm>
        </p:grpSpPr>
        <p:pic>
          <p:nvPicPr>
            <p:cNvPr id="113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9167004" cy="8689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4" name="TextBox 16"/>
            <p:cNvSpPr txBox="1"/>
            <p:nvPr/>
          </p:nvSpPr>
          <p:spPr>
            <a:xfrm>
              <a:off x="6475616" y="456383"/>
              <a:ext cx="2346223" cy="320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16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rcRect l="0" t="0" r="0" b="17227"/>
          <a:stretch>
            <a:fillRect/>
          </a:stretch>
        </p:blipFill>
        <p:spPr>
          <a:xfrm>
            <a:off x="7978964" y="325111"/>
            <a:ext cx="707771" cy="721286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Rectangle 18"/>
          <p:cNvSpPr/>
          <p:nvPr/>
        </p:nvSpPr>
        <p:spPr>
          <a:xfrm>
            <a:off x="7795690" y="325113"/>
            <a:ext cx="45722" cy="721282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pc="0" sz="1800">
                <a:effectLst/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8" name="TextBox 11"/>
          <p:cNvSpPr txBox="1"/>
          <p:nvPr/>
        </p:nvSpPr>
        <p:spPr>
          <a:xfrm>
            <a:off x="1519070" y="1605280"/>
            <a:ext cx="6525650" cy="320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一场婚宴做为比喻</a:t>
            </a:r>
          </a:p>
          <a:p>
            <a:pPr defTabSz="355600">
              <a:defRPr spc="0" sz="24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＊新人</a:t>
            </a:r>
            <a:r>
              <a:t> vs </a:t>
            </a:r>
            <a:r>
              <a:t>嘉宾</a:t>
            </a:r>
          </a:p>
          <a:p>
            <a:pPr defTabSz="355600">
              <a:defRPr spc="0" sz="24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＊参与者</a:t>
            </a:r>
            <a:r>
              <a:t> vs </a:t>
            </a:r>
            <a:r>
              <a:t>参加者</a:t>
            </a:r>
          </a:p>
          <a:p>
            <a:pPr defTabSz="355600">
              <a:defRPr spc="0" sz="24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＊看戏的人</a:t>
            </a:r>
            <a:r>
              <a:t> vs </a:t>
            </a:r>
            <a:r>
              <a:t>演戏的人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4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》》</a:t>
            </a:r>
            <a:r>
              <a:t>融入组织就是扮演一个演戏的人</a:t>
            </a:r>
          </a:p>
          <a:p>
            <a:pPr defTabSz="355600">
              <a:defRPr spc="0" sz="24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不但可以扶持伙伴更可以成为组员的好榜样</a:t>
            </a:r>
          </a:p>
        </p:txBody>
      </p:sp>
      <p:sp>
        <p:nvSpPr>
          <p:cNvPr id="119" name="领导与被领导的艺术"/>
          <p:cNvSpPr txBox="1"/>
          <p:nvPr/>
        </p:nvSpPr>
        <p:spPr>
          <a:xfrm>
            <a:off x="1992224" y="284352"/>
            <a:ext cx="4993014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355600">
              <a:defRPr spc="0">
                <a:solidFill>
                  <a:srgbClr val="FF26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>
              <a:defRPr>
                <a:effectLst/>
              </a:defRPr>
            </a:pPr>
            <a:r>
              <a:t>如何融入组织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0165"/>
            <a:ext cx="9157859" cy="63391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4" name="Group 1"/>
          <p:cNvGrpSpPr/>
          <p:nvPr/>
        </p:nvGrpSpPr>
        <p:grpSpPr>
          <a:xfrm>
            <a:off x="-13856" y="6002920"/>
            <a:ext cx="9167004" cy="868940"/>
            <a:chOff x="0" y="0"/>
            <a:chExt cx="9167003" cy="868939"/>
          </a:xfrm>
        </p:grpSpPr>
        <p:pic>
          <p:nvPicPr>
            <p:cNvPr id="122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9167004" cy="8689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3" name="TextBox 16"/>
            <p:cNvSpPr txBox="1"/>
            <p:nvPr/>
          </p:nvSpPr>
          <p:spPr>
            <a:xfrm>
              <a:off x="6475616" y="456383"/>
              <a:ext cx="2346223" cy="320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25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rcRect l="0" t="0" r="0" b="17227"/>
          <a:stretch>
            <a:fillRect/>
          </a:stretch>
        </p:blipFill>
        <p:spPr>
          <a:xfrm>
            <a:off x="7978964" y="325111"/>
            <a:ext cx="707771" cy="721286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Rectangle 18"/>
          <p:cNvSpPr/>
          <p:nvPr/>
        </p:nvSpPr>
        <p:spPr>
          <a:xfrm>
            <a:off x="7795690" y="325113"/>
            <a:ext cx="45722" cy="721282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pc="0" sz="1800">
                <a:effectLst/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7" name="TextBox 11"/>
          <p:cNvSpPr txBox="1"/>
          <p:nvPr/>
        </p:nvSpPr>
        <p:spPr>
          <a:xfrm>
            <a:off x="1419458" y="1605280"/>
            <a:ext cx="6625261" cy="415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捍卫组织系统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捍卫组织环境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》</a:t>
            </a:r>
            <a:r>
              <a:t>让伙伴们得到支持与鼓励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》让所有</a:t>
            </a:r>
            <a:r>
              <a:t>iTeam</a:t>
            </a:r>
            <a:r>
              <a:t>人勇敢追求梦想</a:t>
            </a:r>
          </a:p>
          <a:p>
            <a:pPr defTabSz="355600">
              <a:defRPr spc="0" sz="28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8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让我们共同努力，用</a:t>
            </a:r>
            <a:r>
              <a:t>3</a:t>
            </a:r>
            <a:r>
              <a:t>年换</a:t>
            </a:r>
            <a:r>
              <a:t>30</a:t>
            </a:r>
            <a:r>
              <a:t>年</a:t>
            </a:r>
          </a:p>
          <a:p>
            <a:pPr defTabSz="355600">
              <a:defRPr spc="0" sz="28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成为一个快乐工程师</a:t>
            </a:r>
          </a:p>
        </p:txBody>
      </p:sp>
      <p:sp>
        <p:nvSpPr>
          <p:cNvPr id="128" name="领导与被领导的艺术"/>
          <p:cNvSpPr txBox="1"/>
          <p:nvPr/>
        </p:nvSpPr>
        <p:spPr>
          <a:xfrm>
            <a:off x="1917514" y="284352"/>
            <a:ext cx="4831146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355600">
              <a:defRPr spc="0">
                <a:solidFill>
                  <a:srgbClr val="FF26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>
              <a:defRPr>
                <a:effectLst/>
              </a:defRPr>
            </a:pPr>
            <a:r>
              <a:t>如何融入组织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FFFFFF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44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127000" dist="0" dir="0">
                <a:srgbClr val="000000">
                  <a:alpha val="26000"/>
                </a:srgbClr>
              </a:outerShdw>
            </a:effectLst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44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127000" dist="0" dir="0">
                <a:srgbClr val="000000">
                  <a:alpha val="26000"/>
                </a:srgbClr>
              </a:outerShdw>
            </a:effectLst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44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127000" dist="0" dir="0">
                <a:srgbClr val="000000">
                  <a:alpha val="26000"/>
                </a:srgbClr>
              </a:outerShdw>
            </a:effectLst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44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127000" dist="0" dir="0">
                <a:srgbClr val="000000">
                  <a:alpha val="26000"/>
                </a:srgbClr>
              </a:outerShdw>
            </a:effectLst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