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18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Shape 16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19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2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20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1" name="TextBox 9"/>
              <p:cNvSpPr txBox="1"/>
              <p:nvPr/>
            </p:nvSpPr>
            <p:spPr>
              <a:xfrm>
                <a:off x="6475615" y="456382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23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0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6" name="Title Text"/>
          <p:cNvSpPr txBox="1">
            <a:spLocks noGrp="1"/>
          </p:cNvSpPr>
          <p:nvPr>
            <p:ph type="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2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" name="客户接触"/>
          <p:cNvSpPr txBox="1"/>
          <p:nvPr/>
        </p:nvSpPr>
        <p:spPr>
          <a:xfrm>
            <a:off x="7335627" y="1141901"/>
            <a:ext cx="1690080" cy="470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r>
              <a:t>客户接触</a:t>
            </a:r>
          </a:p>
        </p:txBody>
      </p:sp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45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8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46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7" name="TextBox 9"/>
              <p:cNvSpPr txBox="1"/>
              <p:nvPr/>
            </p:nvSpPr>
            <p:spPr>
              <a:xfrm>
                <a:off x="6475615" y="456382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49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0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0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2" name="Title Text"/>
          <p:cNvSpPr txBox="1">
            <a:spLocks noGrp="1"/>
          </p:cNvSpPr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5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7" y="4589464"/>
            <a:ext cx="7886701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000000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000000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000000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0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客户接触"/>
          <p:cNvSpPr txBox="1"/>
          <p:nvPr/>
        </p:nvSpPr>
        <p:spPr>
          <a:xfrm>
            <a:off x="7335627" y="1141901"/>
            <a:ext cx="1690080" cy="470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r>
              <a:t>客户接触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62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65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63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64" name="TextBox 9"/>
              <p:cNvSpPr txBox="1"/>
              <p:nvPr/>
            </p:nvSpPr>
            <p:spPr>
              <a:xfrm>
                <a:off x="6475615" y="456382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66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0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7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" name="客户接触"/>
          <p:cNvSpPr txBox="1"/>
          <p:nvPr/>
        </p:nvSpPr>
        <p:spPr>
          <a:xfrm>
            <a:off x="7335627" y="1141901"/>
            <a:ext cx="1690080" cy="470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r>
              <a:t>客户接触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79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82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80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81" name="TextBox 9"/>
              <p:cNvSpPr txBox="1"/>
              <p:nvPr/>
            </p:nvSpPr>
            <p:spPr>
              <a:xfrm>
                <a:off x="6475615" y="456382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83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0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4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6" name="Title Text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1pPr>
            <a:lvl2pPr marL="0" indent="45720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2pPr>
            <a:lvl3pPr marL="0" indent="91440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3pPr>
            <a:lvl4pPr marL="0" indent="137160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4pPr>
            <a:lvl5pPr marL="0" indent="182880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0" y="1681163"/>
            <a:ext cx="3887392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pPr>
            <a:endParaRPr/>
          </a:p>
        </p:txBody>
      </p:sp>
      <p:sp>
        <p:nvSpPr>
          <p:cNvPr id="89" name="客户接触"/>
          <p:cNvSpPr txBox="1"/>
          <p:nvPr/>
        </p:nvSpPr>
        <p:spPr>
          <a:xfrm>
            <a:off x="7335627" y="1141901"/>
            <a:ext cx="1690080" cy="470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r>
              <a:t>客户接触</a:t>
            </a:r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97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00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98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99" name="TextBox 9"/>
              <p:cNvSpPr txBox="1"/>
              <p:nvPr/>
            </p:nvSpPr>
            <p:spPr>
              <a:xfrm>
                <a:off x="6475615" y="456382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101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0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2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5" name="客户接触"/>
          <p:cNvSpPr txBox="1"/>
          <p:nvPr/>
        </p:nvSpPr>
        <p:spPr>
          <a:xfrm>
            <a:off x="7335627" y="1141901"/>
            <a:ext cx="1690080" cy="470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r>
              <a:t>客户接触</a:t>
            </a:r>
          </a:p>
        </p:txBody>
      </p:sp>
      <p:sp>
        <p:nvSpPr>
          <p:cNvPr id="1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113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16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114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5" name="TextBox 9"/>
              <p:cNvSpPr txBox="1"/>
              <p:nvPr/>
            </p:nvSpPr>
            <p:spPr>
              <a:xfrm>
                <a:off x="6475615" y="456382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117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0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8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0" name="客户接触"/>
          <p:cNvSpPr txBox="1"/>
          <p:nvPr/>
        </p:nvSpPr>
        <p:spPr>
          <a:xfrm>
            <a:off x="7335627" y="1141901"/>
            <a:ext cx="1690080" cy="470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r>
              <a:t>客户接触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128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31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129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0" name="TextBox 9"/>
              <p:cNvSpPr txBox="1"/>
              <p:nvPr/>
            </p:nvSpPr>
            <p:spPr>
              <a:xfrm>
                <a:off x="6475615" y="456382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132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0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3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38" name="客户接触"/>
          <p:cNvSpPr txBox="1"/>
          <p:nvPr/>
        </p:nvSpPr>
        <p:spPr>
          <a:xfrm>
            <a:off x="7335627" y="1141901"/>
            <a:ext cx="1690080" cy="470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r>
              <a:t>客户接触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146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49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147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48" name="TextBox 9"/>
              <p:cNvSpPr txBox="1"/>
              <p:nvPr/>
            </p:nvSpPr>
            <p:spPr>
              <a:xfrm>
                <a:off x="6475615" y="456382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150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0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1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5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6" name="客户接触"/>
          <p:cNvSpPr txBox="1"/>
          <p:nvPr/>
        </p:nvSpPr>
        <p:spPr>
          <a:xfrm>
            <a:off x="7335627" y="1141901"/>
            <a:ext cx="1690080" cy="470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r>
              <a:t>客户接触</a:t>
            </a:r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2" name="Picture 6" descr="Picture 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5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3" name="Picture 8" descr="Picture 8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" name="TextBox 9"/>
              <p:cNvSpPr txBox="1"/>
              <p:nvPr/>
            </p:nvSpPr>
            <p:spPr>
              <a:xfrm>
                <a:off x="6475615" y="456382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6" name="Picture 10" descr="Picture 10"/>
            <p:cNvPicPr>
              <a:picLocks noChangeAspect="1"/>
            </p:cNvPicPr>
            <p:nvPr/>
          </p:nvPicPr>
          <p:blipFill>
            <a:blip r:embed="rId13"/>
            <a:srcRect b="17228"/>
            <a:stretch>
              <a:fillRect/>
            </a:stretch>
          </p:blipFill>
          <p:spPr>
            <a:xfrm>
              <a:off x="7992822" y="344888"/>
              <a:ext cx="707770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" name="Title Text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" name="客户接触"/>
          <p:cNvSpPr txBox="1"/>
          <p:nvPr/>
        </p:nvSpPr>
        <p:spPr>
          <a:xfrm>
            <a:off x="7335627" y="1141901"/>
            <a:ext cx="1690080" cy="470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r>
              <a:t>客户接触</a:t>
            </a:r>
          </a:p>
        </p:txBody>
      </p:sp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75421" y="6385244"/>
            <a:ext cx="239930" cy="3073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FFFF00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客户接触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</a:t>
            </a:r>
          </a:p>
        </p:txBody>
      </p:sp>
      <p:sp>
        <p:nvSpPr>
          <p:cNvPr id="167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珍惜人脉、广结善缘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珍惜人脉、广结善缘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接触 = 互相了解、…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接触 = </a:t>
            </a:r>
            <a:r>
              <a:rPr>
                <a:solidFill>
                  <a:srgbClr val="FFD479"/>
                </a:solidFill>
              </a:rPr>
              <a:t>互相了解、</a:t>
            </a:r>
          </a:p>
          <a:p>
            <a:pPr>
              <a:defRPr>
                <a:solidFill>
                  <a:srgbClr val="FFD479"/>
                </a:solidFill>
              </a:defRPr>
            </a:pPr>
            <a:r>
              <a:t>制造时机做推荐、零售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工作计划表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algn="r"/>
          </a:lstStyle>
          <a:p>
            <a:r>
              <a:t>工作计划表</a:t>
            </a:r>
          </a:p>
        </p:txBody>
      </p:sp>
      <p:grpSp>
        <p:nvGrpSpPr>
          <p:cNvPr id="176" name="Screenshot 2020-12-05 at 18.26.52.png"/>
          <p:cNvGrpSpPr/>
          <p:nvPr/>
        </p:nvGrpSpPr>
        <p:grpSpPr>
          <a:xfrm>
            <a:off x="347839" y="439828"/>
            <a:ext cx="4032783" cy="5350886"/>
            <a:chOff x="0" y="0"/>
            <a:chExt cx="4032782" cy="5350885"/>
          </a:xfrm>
        </p:grpSpPr>
        <p:pic>
          <p:nvPicPr>
            <p:cNvPr id="175" name="Screenshot 2020-12-05 at 18.26.52.png" descr="Screenshot 2020-12-05 at 18.26.5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800" y="50800"/>
              <a:ext cx="3931183" cy="52492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4" name="Screenshot 2020-12-05 at 18.26.52.png" descr="Screenshot 2020-12-05 at 18.26.52.png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032783" cy="535088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Screenshot 2020-12-05 at 18.26.28.png"/>
          <p:cNvGrpSpPr/>
          <p:nvPr/>
        </p:nvGrpSpPr>
        <p:grpSpPr>
          <a:xfrm>
            <a:off x="1688006" y="-31317"/>
            <a:ext cx="5767988" cy="6901266"/>
            <a:chOff x="0" y="0"/>
            <a:chExt cx="5767987" cy="6901265"/>
          </a:xfrm>
        </p:grpSpPr>
        <p:pic>
          <p:nvPicPr>
            <p:cNvPr id="179" name="Screenshot 2020-12-05 at 18.26.28.png" descr="Screenshot 2020-12-05 at 18.26.28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800" y="50800"/>
              <a:ext cx="5666388" cy="679966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8" name="Screenshot 2020-12-05 at 18.26.28.png" descr="Screenshot 2020-12-05 at 18.26.28.png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767988" cy="6901266"/>
            </a:xfrm>
            <a:prstGeom prst="rect">
              <a:avLst/>
            </a:prstGeom>
            <a:effectLst/>
          </p:spPr>
        </p:pic>
      </p:grpSp>
      <p:sp>
        <p:nvSpPr>
          <p:cNvPr id="181" name="推荐对象…"/>
          <p:cNvSpPr txBox="1">
            <a:spLocks noGrp="1"/>
          </p:cNvSpPr>
          <p:nvPr>
            <p:ph type="ctrTitle"/>
          </p:nvPr>
        </p:nvSpPr>
        <p:spPr>
          <a:xfrm>
            <a:off x="685800" y="1490662"/>
            <a:ext cx="7772400" cy="2387601"/>
          </a:xfrm>
          <a:prstGeom prst="rect">
            <a:avLst/>
          </a:prstGeom>
        </p:spPr>
        <p:txBody>
          <a:bodyPr/>
          <a:lstStyle/>
          <a:p>
            <a:pPr algn="r">
              <a:defRPr>
                <a:solidFill>
                  <a:srgbClr val="00FDFF"/>
                </a:solidFill>
                <a:effectLst>
                  <a:outerShdw blurRad="63500" dist="63500" dir="2700000" rotWithShape="0">
                    <a:srgbClr val="000000"/>
                  </a:outerShdw>
                </a:effectLst>
              </a:defRPr>
            </a:pPr>
            <a:r>
              <a:t>推荐对象</a:t>
            </a:r>
          </a:p>
          <a:p>
            <a:pPr algn="r">
              <a:defRPr>
                <a:solidFill>
                  <a:srgbClr val="00FDFF"/>
                </a:solidFill>
                <a:effectLst>
                  <a:outerShdw blurRad="63500" dist="63500" dir="2700000" rotWithShape="0">
                    <a:srgbClr val="000000"/>
                  </a:outerShdw>
                </a:effectLst>
              </a:defRPr>
            </a:pPr>
            <a:r>
              <a:t>资料表格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客户接触的两个重点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两个重点</a:t>
            </a:r>
          </a:p>
        </p:txBody>
      </p:sp>
      <p:sp>
        <p:nvSpPr>
          <p:cNvPr id="184" name="取得信任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454526" indent="-454526">
              <a:buFontTx/>
              <a:buAutoNum type="arabicPeriod"/>
              <a:defRPr sz="4200">
                <a:solidFill>
                  <a:srgbClr val="FFD479"/>
                </a:solidFill>
              </a:defRPr>
            </a:lvl1pPr>
          </a:lstStyle>
          <a:p>
            <a:r>
              <a:t>取得信任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客户接触的两个重点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两个重点</a:t>
            </a:r>
          </a:p>
        </p:txBody>
      </p:sp>
      <p:sp>
        <p:nvSpPr>
          <p:cNvPr id="187" name="取得信任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54526" indent="-454526">
              <a:buFontTx/>
              <a:buAutoNum type="arabicPeriod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取得信任</a:t>
            </a:r>
          </a:p>
          <a:p>
            <a:pPr marL="454526" indent="-454526">
              <a:buFontTx/>
              <a:buAutoNum type="arabicPeriod"/>
              <a:defRPr sz="4200">
                <a:solidFill>
                  <a:srgbClr val="FFD479"/>
                </a:solidFill>
              </a:defRPr>
            </a:pPr>
            <a:r>
              <a:t>了解需求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客户接触的事前准备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事前准备</a:t>
            </a:r>
          </a:p>
        </p:txBody>
      </p:sp>
      <p:sp>
        <p:nvSpPr>
          <p:cNvPr id="190" name="第一印象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454526" indent="-454526">
              <a:buFontTx/>
              <a:buAutoNum type="arabicPeriod"/>
              <a:defRPr sz="4200">
                <a:solidFill>
                  <a:srgbClr val="FFD479"/>
                </a:solidFill>
              </a:defRPr>
            </a:lvl1pPr>
          </a:lstStyle>
          <a:p>
            <a:r>
              <a:t>第一印象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客户接触的事前准备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事前准备</a:t>
            </a:r>
          </a:p>
        </p:txBody>
      </p:sp>
      <p:sp>
        <p:nvSpPr>
          <p:cNvPr id="193" name="第一印象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454526" indent="-454526">
              <a:buFontTx/>
              <a:buAutoNum type="arabicPeriod"/>
              <a:defRPr sz="4200">
                <a:solidFill>
                  <a:srgbClr val="FFD479"/>
                </a:solidFill>
              </a:defRPr>
            </a:lvl1pPr>
            <a:lvl2pPr marL="802105" indent="-421105">
              <a:buFontTx/>
              <a:defRPr sz="4200">
                <a:solidFill>
                  <a:srgbClr val="FFD479"/>
                </a:solidFill>
              </a:defRPr>
            </a:lvl2pPr>
          </a:lstStyle>
          <a:p>
            <a:r>
              <a:t>第一印象</a:t>
            </a:r>
          </a:p>
          <a:p>
            <a:pPr lvl="1"/>
            <a:r>
              <a:t>外表、服装得体、端庄、健康、亲切、笑容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客户接触的内容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内容</a:t>
            </a:r>
          </a:p>
        </p:txBody>
      </p:sp>
      <p:sp>
        <p:nvSpPr>
          <p:cNvPr id="196" name="把过去的感觉找出来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374268" indent="-374268">
              <a:buFontTx/>
              <a:buAutoNum type="arabicPeriod"/>
              <a:defRPr sz="3800">
                <a:solidFill>
                  <a:srgbClr val="FFD479"/>
                </a:solidFill>
              </a:defRPr>
            </a:lvl1pPr>
          </a:lstStyle>
          <a:p>
            <a:r>
              <a:t>把过去的感觉找出来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客户接触的内容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内容</a:t>
            </a:r>
          </a:p>
        </p:txBody>
      </p:sp>
      <p:sp>
        <p:nvSpPr>
          <p:cNvPr id="199" name="把过去的感觉找出来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268" indent="-374268">
              <a:buFontTx/>
              <a:buAutoNum type="arabicPeriod"/>
              <a:defRPr sz="3800">
                <a:solidFill>
                  <a:srgbClr val="FFD479">
                    <a:alpha val="39915"/>
                  </a:srgbClr>
                </a:solidFill>
              </a:defRPr>
            </a:pPr>
            <a:r>
              <a:t>把过去的感觉找出来</a:t>
            </a:r>
          </a:p>
          <a:p>
            <a:pPr marL="374268" indent="-374268">
              <a:buFontTx/>
              <a:buAutoNum type="arabicPeriod"/>
              <a:defRPr sz="3800">
                <a:solidFill>
                  <a:srgbClr val="FFD479"/>
                </a:solidFill>
              </a:defRPr>
            </a:pPr>
            <a:r>
              <a:t>共同经历的人、时、事、地、物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客户接触的内容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内容</a:t>
            </a:r>
          </a:p>
        </p:txBody>
      </p:sp>
      <p:sp>
        <p:nvSpPr>
          <p:cNvPr id="202" name="把过去的感觉找出来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268" indent="-374268">
              <a:buFontTx/>
              <a:buAutoNum type="arabicPeriod"/>
              <a:defRPr sz="3800">
                <a:solidFill>
                  <a:srgbClr val="FFD479">
                    <a:alpha val="39915"/>
                  </a:srgbClr>
                </a:solidFill>
              </a:defRPr>
            </a:pPr>
            <a:r>
              <a:t>把过去的感觉找出来</a:t>
            </a:r>
          </a:p>
          <a:p>
            <a:pPr marL="374268" indent="-374268">
              <a:buFontTx/>
              <a:buAutoNum type="arabicPeriod"/>
              <a:defRPr sz="3800">
                <a:solidFill>
                  <a:srgbClr val="FFD479">
                    <a:alpha val="39915"/>
                  </a:srgbClr>
                </a:solidFill>
              </a:defRPr>
            </a:pPr>
            <a:r>
              <a:t>共同经历的人、时、事、地、物</a:t>
            </a:r>
          </a:p>
          <a:p>
            <a:pPr marL="374268" indent="-374268">
              <a:buFontTx/>
              <a:buAutoNum type="arabicPeriod"/>
              <a:defRPr sz="3800">
                <a:solidFill>
                  <a:srgbClr val="FFD479"/>
                </a:solidFill>
              </a:defRPr>
            </a:pPr>
            <a:r>
              <a:t>谈到最高峰就喊 CUT，留时间收集资料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客户接触的内容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内容</a:t>
            </a:r>
          </a:p>
        </p:txBody>
      </p:sp>
      <p:sp>
        <p:nvSpPr>
          <p:cNvPr id="205" name="FORMHD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268" indent="-374268">
              <a:buFontTx/>
              <a:buAutoNum type="arabicPeriod" startAt="4"/>
              <a:defRPr sz="3500">
                <a:solidFill>
                  <a:srgbClr val="FFD479"/>
                </a:solidFill>
              </a:defRPr>
            </a:pPr>
            <a:r>
              <a:t>FORMHD</a:t>
            </a:r>
          </a:p>
          <a:p>
            <a:pPr marL="0" lvl="6" indent="1371600">
              <a:lnSpc>
                <a:spcPct val="60000"/>
              </a:lnSpc>
              <a:buSzTx/>
              <a:buFontTx/>
              <a:buNone/>
              <a:defRPr sz="3200">
                <a:solidFill>
                  <a:srgbClr val="00FDFF"/>
                </a:solidFill>
              </a:defRPr>
            </a:pPr>
            <a:r>
              <a:rPr>
                <a:solidFill>
                  <a:srgbClr val="FFFB00"/>
                </a:solidFill>
              </a:rPr>
              <a:t>F：</a:t>
            </a:r>
            <a:r>
              <a:t>Family</a:t>
            </a:r>
            <a:r>
              <a:rPr>
                <a:solidFill>
                  <a:srgbClr val="FFFB00"/>
                </a:solidFill>
              </a:rPr>
              <a:t>（家庭）</a:t>
            </a:r>
          </a:p>
          <a:p>
            <a:pPr marL="0" lvl="6" indent="1371600">
              <a:lnSpc>
                <a:spcPct val="60000"/>
              </a:lnSpc>
              <a:buSzTx/>
              <a:buFontTx/>
              <a:buNone/>
              <a:defRPr sz="3200">
                <a:solidFill>
                  <a:srgbClr val="00FDFF"/>
                </a:solidFill>
              </a:defRPr>
            </a:pPr>
            <a:r>
              <a:rPr>
                <a:solidFill>
                  <a:srgbClr val="FFFB00"/>
                </a:solidFill>
              </a:rPr>
              <a:t>O：</a:t>
            </a:r>
            <a:r>
              <a:t>Occupation</a:t>
            </a:r>
            <a:r>
              <a:rPr>
                <a:solidFill>
                  <a:srgbClr val="FFFB00"/>
                </a:solidFill>
              </a:rPr>
              <a:t>（职业 / 工作）</a:t>
            </a:r>
          </a:p>
          <a:p>
            <a:pPr marL="0" lvl="6" indent="1371600">
              <a:lnSpc>
                <a:spcPct val="60000"/>
              </a:lnSpc>
              <a:buSzTx/>
              <a:buFontTx/>
              <a:buNone/>
              <a:defRPr sz="3200">
                <a:solidFill>
                  <a:srgbClr val="FFFB00"/>
                </a:solidFill>
              </a:defRPr>
            </a:pPr>
            <a:r>
              <a:t>R：</a:t>
            </a:r>
            <a:r>
              <a:rPr>
                <a:solidFill>
                  <a:srgbClr val="00FDFF"/>
                </a:solidFill>
              </a:rPr>
              <a:t>Recreation</a:t>
            </a:r>
            <a:r>
              <a:t>（嗜好 / 消遣）</a:t>
            </a:r>
          </a:p>
          <a:p>
            <a:pPr marL="0" lvl="6" indent="1371600">
              <a:lnSpc>
                <a:spcPct val="60000"/>
              </a:lnSpc>
              <a:buSzTx/>
              <a:buFontTx/>
              <a:buNone/>
              <a:defRPr sz="3200">
                <a:solidFill>
                  <a:srgbClr val="FFFB00"/>
                </a:solidFill>
              </a:defRPr>
            </a:pPr>
            <a:r>
              <a:t>M：</a:t>
            </a:r>
            <a:r>
              <a:rPr>
                <a:solidFill>
                  <a:srgbClr val="00FDFF"/>
                </a:solidFill>
              </a:rPr>
              <a:t>Money</a:t>
            </a:r>
            <a:r>
              <a:t>（理财 / 钱财）</a:t>
            </a:r>
          </a:p>
          <a:p>
            <a:pPr marL="0" lvl="6" indent="1371600">
              <a:lnSpc>
                <a:spcPct val="60000"/>
              </a:lnSpc>
              <a:buSzTx/>
              <a:buFontTx/>
              <a:buNone/>
              <a:defRPr sz="3200">
                <a:solidFill>
                  <a:srgbClr val="FFFB00"/>
                </a:solidFill>
              </a:defRPr>
            </a:pPr>
            <a:r>
              <a:t>H：</a:t>
            </a:r>
            <a:r>
              <a:rPr>
                <a:solidFill>
                  <a:srgbClr val="00FDFF"/>
                </a:solidFill>
              </a:rPr>
              <a:t>Health</a:t>
            </a:r>
            <a:r>
              <a:t>（健康）</a:t>
            </a:r>
          </a:p>
          <a:p>
            <a:pPr marL="0" lvl="6" indent="1371600">
              <a:lnSpc>
                <a:spcPct val="60000"/>
              </a:lnSpc>
              <a:buSzTx/>
              <a:buFontTx/>
              <a:buNone/>
              <a:defRPr sz="3200">
                <a:solidFill>
                  <a:srgbClr val="FFFB00"/>
                </a:solidFill>
              </a:defRPr>
            </a:pPr>
            <a:r>
              <a:t>D：</a:t>
            </a:r>
            <a:r>
              <a:rPr>
                <a:solidFill>
                  <a:srgbClr val="00FDFF"/>
                </a:solidFill>
              </a:rPr>
              <a:t>Dream</a:t>
            </a:r>
            <a:r>
              <a:t>（理想 / 梦想）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客户接触的动作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动作</a:t>
            </a:r>
          </a:p>
        </p:txBody>
      </p:sp>
      <p:sp>
        <p:nvSpPr>
          <p:cNvPr id="208" name="主动开口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/>
              <a:defRPr sz="4200">
                <a:solidFill>
                  <a:srgbClr val="FFD479"/>
                </a:solidFill>
              </a:defRPr>
            </a:pPr>
            <a:r>
              <a:rPr>
                <a:solidFill>
                  <a:srgbClr val="00FDFF"/>
                </a:solidFill>
              </a:rPr>
              <a:t>主动</a:t>
            </a:r>
            <a:r>
              <a:t>开口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客户接触的动作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动作</a:t>
            </a:r>
          </a:p>
        </p:txBody>
      </p:sp>
      <p:sp>
        <p:nvSpPr>
          <p:cNvPr id="211" name="主动开口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rPr>
                <a:solidFill>
                  <a:srgbClr val="00FDFF">
                    <a:alpha val="40000"/>
                  </a:srgbClr>
                </a:solidFill>
              </a:rPr>
              <a:t>主动</a:t>
            </a:r>
            <a:r>
              <a:t>开口</a:t>
            </a:r>
          </a:p>
          <a:p>
            <a:pPr marL="374315" indent="-374315">
              <a:buFontTx/>
              <a:buAutoNum type="arabicPeriod"/>
              <a:defRPr sz="4200">
                <a:solidFill>
                  <a:srgbClr val="FFD479"/>
                </a:solidFill>
              </a:defRPr>
            </a:pPr>
            <a:r>
              <a:rPr>
                <a:solidFill>
                  <a:srgbClr val="00FDFF"/>
                </a:solidFill>
              </a:rPr>
              <a:t>谈正面</a:t>
            </a:r>
            <a:r>
              <a:t>话题、</a:t>
            </a:r>
            <a:r>
              <a:rPr>
                <a:solidFill>
                  <a:srgbClr val="00FDFF"/>
                </a:solidFill>
              </a:rPr>
              <a:t>称赞</a:t>
            </a:r>
            <a:r>
              <a:t>对方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客户接触的动作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动作</a:t>
            </a:r>
          </a:p>
        </p:txBody>
      </p:sp>
      <p:sp>
        <p:nvSpPr>
          <p:cNvPr id="214" name="主动开口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rPr>
                <a:solidFill>
                  <a:srgbClr val="00FDFF">
                    <a:alpha val="40000"/>
                  </a:srgbClr>
                </a:solidFill>
              </a:rPr>
              <a:t>主动</a:t>
            </a:r>
            <a:r>
              <a:t>开口</a:t>
            </a:r>
          </a:p>
          <a:p>
            <a:pPr marL="374315" indent="-374315">
              <a:buFontTx/>
              <a:buAutoNum type="arabicPeriod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rPr>
                <a:solidFill>
                  <a:srgbClr val="00FDFF">
                    <a:alpha val="40000"/>
                  </a:srgbClr>
                </a:solidFill>
              </a:rPr>
              <a:t>谈正面</a:t>
            </a:r>
            <a:r>
              <a:t>话题、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称赞</a:t>
            </a:r>
            <a:r>
              <a:t>对方</a:t>
            </a:r>
          </a:p>
          <a:p>
            <a:pPr marL="374315" indent="-374315">
              <a:buFontTx/>
              <a:buAutoNum type="arabicPeriod"/>
              <a:defRPr sz="4200">
                <a:solidFill>
                  <a:srgbClr val="FFD479"/>
                </a:solidFill>
              </a:defRPr>
            </a:pPr>
            <a:r>
              <a:rPr>
                <a:solidFill>
                  <a:srgbClr val="00FDFF"/>
                </a:solidFill>
              </a:rPr>
              <a:t>吃产品</a:t>
            </a:r>
            <a:r>
              <a:t>给对方看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客户接触的动作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动作</a:t>
            </a:r>
          </a:p>
        </p:txBody>
      </p:sp>
      <p:sp>
        <p:nvSpPr>
          <p:cNvPr id="217" name="主动开口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rPr>
                <a:solidFill>
                  <a:srgbClr val="00FDFF">
                    <a:alpha val="40000"/>
                  </a:srgbClr>
                </a:solidFill>
              </a:rPr>
              <a:t>主动</a:t>
            </a:r>
            <a:r>
              <a:t>开口</a:t>
            </a:r>
          </a:p>
          <a:p>
            <a:pPr marL="374315" indent="-374315">
              <a:buFontTx/>
              <a:buAutoNum type="arabicPeriod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rPr>
                <a:solidFill>
                  <a:srgbClr val="00FDFF">
                    <a:alpha val="40000"/>
                  </a:srgbClr>
                </a:solidFill>
              </a:rPr>
              <a:t>谈正面</a:t>
            </a:r>
            <a:r>
              <a:t>话题、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称赞</a:t>
            </a:r>
            <a:r>
              <a:t>对方</a:t>
            </a:r>
          </a:p>
          <a:p>
            <a:pPr marL="374315" indent="-374315">
              <a:buFontTx/>
              <a:buAutoNum type="arabicPeriod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rPr>
                <a:solidFill>
                  <a:srgbClr val="00FDFF">
                    <a:alpha val="40000"/>
                  </a:srgbClr>
                </a:solidFill>
              </a:rPr>
              <a:t>吃产品给</a:t>
            </a:r>
            <a:r>
              <a:t>对方看</a:t>
            </a:r>
          </a:p>
          <a:p>
            <a:pPr marL="374315" indent="-374315">
              <a:buFontTx/>
              <a:buAutoNum type="arabicPeriod"/>
              <a:defRPr sz="4200">
                <a:solidFill>
                  <a:srgbClr val="FFD479"/>
                </a:solidFill>
              </a:defRPr>
            </a:pPr>
            <a:r>
              <a:t>掌握</a:t>
            </a:r>
            <a:r>
              <a:rPr>
                <a:solidFill>
                  <a:srgbClr val="00FDFF"/>
                </a:solidFill>
              </a:rPr>
              <a:t>时间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客户接触的动作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动作</a:t>
            </a:r>
          </a:p>
        </p:txBody>
      </p:sp>
      <p:sp>
        <p:nvSpPr>
          <p:cNvPr id="220" name="主动开口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rPr>
                <a:solidFill>
                  <a:srgbClr val="00FDFF">
                    <a:alpha val="40000"/>
                  </a:srgbClr>
                </a:solidFill>
              </a:rPr>
              <a:t>主动</a:t>
            </a:r>
            <a:r>
              <a:t>开口</a:t>
            </a:r>
          </a:p>
          <a:p>
            <a:pPr marL="374315" indent="-374315">
              <a:buFontTx/>
              <a:buAutoNum type="arabicPeriod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rPr>
                <a:solidFill>
                  <a:srgbClr val="00FDFF">
                    <a:alpha val="40000"/>
                  </a:srgbClr>
                </a:solidFill>
              </a:rPr>
              <a:t>谈正面</a:t>
            </a:r>
            <a:r>
              <a:t>话题、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称赞</a:t>
            </a:r>
            <a:r>
              <a:t>对方</a:t>
            </a:r>
          </a:p>
          <a:p>
            <a:pPr marL="374315" indent="-374315">
              <a:buFontTx/>
              <a:buAutoNum type="arabicPeriod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rPr>
                <a:solidFill>
                  <a:srgbClr val="00FDFF">
                    <a:alpha val="40000"/>
                  </a:srgbClr>
                </a:solidFill>
              </a:rPr>
              <a:t>吃产品给</a:t>
            </a:r>
            <a:r>
              <a:t>对方看</a:t>
            </a:r>
          </a:p>
          <a:p>
            <a:pPr marL="374315" indent="-374315">
              <a:buFontTx/>
              <a:buAutoNum type="arabicPeriod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掌握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时间</a:t>
            </a:r>
            <a:endParaRPr>
              <a:solidFill>
                <a:srgbClr val="00FDFF"/>
              </a:solidFill>
            </a:endParaRPr>
          </a:p>
          <a:p>
            <a:pPr marL="374315" indent="-374315">
              <a:buFontTx/>
              <a:buAutoNum type="arabicPeriod"/>
              <a:defRPr sz="4200">
                <a:solidFill>
                  <a:srgbClr val="FFD479"/>
                </a:solidFill>
              </a:defRPr>
            </a:pPr>
            <a:r>
              <a:t>动机要处于</a:t>
            </a:r>
            <a:r>
              <a:rPr>
                <a:solidFill>
                  <a:srgbClr val="00FDFF"/>
                </a:solidFill>
              </a:rPr>
              <a:t>关爱、关怀</a:t>
            </a:r>
            <a:r>
              <a:t>的角度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客户接触的地点及方式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地点</a:t>
            </a:r>
            <a:r>
              <a:rPr>
                <a:solidFill>
                  <a:srgbClr val="FFFB00"/>
                </a:solidFill>
              </a:rPr>
              <a:t>及</a:t>
            </a:r>
            <a:r>
              <a:rPr>
                <a:solidFill>
                  <a:srgbClr val="00FDFF"/>
                </a:solidFill>
              </a:rPr>
              <a:t>方式</a:t>
            </a:r>
          </a:p>
        </p:txBody>
      </p:sp>
      <p:sp>
        <p:nvSpPr>
          <p:cNvPr id="223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4200">
                <a:solidFill>
                  <a:srgbClr val="FFD479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客户接触的地点及方式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地点</a:t>
            </a:r>
            <a:r>
              <a:rPr>
                <a:solidFill>
                  <a:srgbClr val="FFFB00"/>
                </a:solidFill>
              </a:rPr>
              <a:t>及</a:t>
            </a:r>
            <a:r>
              <a:rPr>
                <a:solidFill>
                  <a:srgbClr val="00FDFF"/>
                </a:solidFill>
              </a:rPr>
              <a:t>方式</a:t>
            </a:r>
          </a:p>
        </p:txBody>
      </p:sp>
      <p:sp>
        <p:nvSpPr>
          <p:cNvPr id="226" name="约在对方家里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/>
              <a:defRPr sz="4200">
                <a:solidFill>
                  <a:srgbClr val="FFD479"/>
                </a:solidFill>
              </a:defRPr>
            </a:pPr>
            <a:r>
              <a:t>约在</a:t>
            </a:r>
            <a:r>
              <a:rPr>
                <a:solidFill>
                  <a:srgbClr val="00FDFF"/>
                </a:solidFill>
              </a:rPr>
              <a:t>对方家里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客户接触的地点及方式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地点</a:t>
            </a:r>
            <a:r>
              <a:rPr>
                <a:solidFill>
                  <a:srgbClr val="FFFB00"/>
                </a:solidFill>
              </a:rPr>
              <a:t>及</a:t>
            </a:r>
            <a:r>
              <a:rPr>
                <a:solidFill>
                  <a:srgbClr val="00FDFF"/>
                </a:solidFill>
              </a:rPr>
              <a:t>方式</a:t>
            </a:r>
          </a:p>
        </p:txBody>
      </p:sp>
      <p:sp>
        <p:nvSpPr>
          <p:cNvPr id="229" name="约在对方家里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/>
              <a:defRPr sz="4200">
                <a:solidFill>
                  <a:srgbClr val="FFD479"/>
                </a:solidFill>
              </a:defRPr>
            </a:pPr>
            <a:r>
              <a:t>约在</a:t>
            </a:r>
            <a:r>
              <a:rPr>
                <a:solidFill>
                  <a:srgbClr val="00FDFF"/>
                </a:solidFill>
              </a:rPr>
              <a:t>对方家里</a:t>
            </a:r>
          </a:p>
          <a:p>
            <a:pPr marL="741947" lvl="1" indent="-360947">
              <a:buFontTx/>
              <a:defRPr sz="3600">
                <a:solidFill>
                  <a:srgbClr val="FFD479"/>
                </a:solidFill>
              </a:defRPr>
            </a:pPr>
            <a:r>
              <a:t>注意家里</a:t>
            </a:r>
            <a:r>
              <a:rPr>
                <a:solidFill>
                  <a:srgbClr val="00FDFF"/>
                </a:solidFill>
              </a:rPr>
              <a:t>摆设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客户接触的地点及方式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地点</a:t>
            </a:r>
            <a:r>
              <a:rPr>
                <a:solidFill>
                  <a:srgbClr val="FFFB00"/>
                </a:solidFill>
              </a:rPr>
              <a:t>及</a:t>
            </a:r>
            <a:r>
              <a:rPr>
                <a:solidFill>
                  <a:srgbClr val="00FDFF"/>
                </a:solidFill>
              </a:rPr>
              <a:t>方式</a:t>
            </a:r>
          </a:p>
        </p:txBody>
      </p:sp>
      <p:sp>
        <p:nvSpPr>
          <p:cNvPr id="232" name="约在对方家里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/>
              <a:defRPr sz="4200">
                <a:solidFill>
                  <a:srgbClr val="FFD479"/>
                </a:solidFill>
              </a:defRPr>
            </a:pPr>
            <a:r>
              <a:t>约在</a:t>
            </a:r>
            <a:r>
              <a:rPr>
                <a:solidFill>
                  <a:srgbClr val="00FDFF"/>
                </a:solidFill>
              </a:rPr>
              <a:t>对方家里</a:t>
            </a:r>
          </a:p>
          <a:p>
            <a:pPr marL="741947" lvl="1" indent="-360947">
              <a:buFontTx/>
              <a:defRPr sz="3600">
                <a:solidFill>
                  <a:srgbClr val="FFD479"/>
                </a:solidFill>
              </a:defRPr>
            </a:pPr>
            <a:r>
              <a:rPr>
                <a:solidFill>
                  <a:srgbClr val="FFD479">
                    <a:alpha val="40000"/>
                  </a:srgbClr>
                </a:solidFill>
              </a:rPr>
              <a:t>注意家里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摆设</a:t>
            </a:r>
          </a:p>
          <a:p>
            <a:pPr marL="741947" lvl="1" indent="-360947">
              <a:buFontTx/>
              <a:defRPr sz="3600">
                <a:solidFill>
                  <a:srgbClr val="FFD479"/>
                </a:solidFill>
              </a:defRPr>
            </a:pPr>
            <a:r>
              <a:t>借一杯水或厕所，</a:t>
            </a:r>
            <a:r>
              <a:rPr>
                <a:solidFill>
                  <a:srgbClr val="00FDFF"/>
                </a:solidFill>
              </a:rPr>
              <a:t>观察厨房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客户接触的地点及方式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地点</a:t>
            </a:r>
            <a:r>
              <a:rPr>
                <a:solidFill>
                  <a:srgbClr val="FFFB00"/>
                </a:solidFill>
              </a:rPr>
              <a:t>及</a:t>
            </a:r>
            <a:r>
              <a:rPr>
                <a:solidFill>
                  <a:srgbClr val="00FDFF"/>
                </a:solidFill>
              </a:rPr>
              <a:t>方式</a:t>
            </a:r>
          </a:p>
        </p:txBody>
      </p:sp>
      <p:sp>
        <p:nvSpPr>
          <p:cNvPr id="235" name="约在外边场合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 startAt="2"/>
              <a:defRPr sz="4200">
                <a:solidFill>
                  <a:srgbClr val="FFD479"/>
                </a:solidFill>
              </a:defRPr>
            </a:pPr>
            <a:r>
              <a:t>约在</a:t>
            </a:r>
            <a:r>
              <a:rPr>
                <a:solidFill>
                  <a:srgbClr val="00FDFF"/>
                </a:solidFill>
              </a:rPr>
              <a:t>外边场合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客户接触的地点及方式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地点</a:t>
            </a:r>
            <a:r>
              <a:rPr>
                <a:solidFill>
                  <a:srgbClr val="FFFB00"/>
                </a:solidFill>
              </a:rPr>
              <a:t>及</a:t>
            </a:r>
            <a:r>
              <a:rPr>
                <a:solidFill>
                  <a:srgbClr val="00FDFF"/>
                </a:solidFill>
              </a:rPr>
              <a:t>方式</a:t>
            </a:r>
          </a:p>
        </p:txBody>
      </p:sp>
      <p:sp>
        <p:nvSpPr>
          <p:cNvPr id="238" name="约在外边场合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 startAt="2"/>
              <a:defRPr sz="4200">
                <a:solidFill>
                  <a:srgbClr val="FFD479"/>
                </a:solidFill>
              </a:defRPr>
            </a:pPr>
            <a:r>
              <a:t>约在</a:t>
            </a:r>
            <a:r>
              <a:rPr>
                <a:solidFill>
                  <a:srgbClr val="00FDFF"/>
                </a:solidFill>
              </a:rPr>
              <a:t>外边场合</a:t>
            </a:r>
          </a:p>
          <a:p>
            <a:pPr marL="741947" lvl="1" indent="-360947">
              <a:buFontTx/>
              <a:defRPr sz="3600">
                <a:solidFill>
                  <a:srgbClr val="00FDFF"/>
                </a:solidFill>
              </a:defRPr>
            </a:pPr>
            <a:r>
              <a:t>必须</a:t>
            </a:r>
            <a:r>
              <a:rPr>
                <a:solidFill>
                  <a:srgbClr val="FFD479"/>
                </a:solidFill>
              </a:rPr>
              <a:t>早到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客户接触的地点及方式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地点</a:t>
            </a:r>
            <a:r>
              <a:rPr>
                <a:solidFill>
                  <a:srgbClr val="FFFB00"/>
                </a:solidFill>
              </a:rPr>
              <a:t>及</a:t>
            </a:r>
            <a:r>
              <a:rPr>
                <a:solidFill>
                  <a:srgbClr val="00FDFF"/>
                </a:solidFill>
              </a:rPr>
              <a:t>方式</a:t>
            </a:r>
          </a:p>
        </p:txBody>
      </p:sp>
      <p:sp>
        <p:nvSpPr>
          <p:cNvPr id="241" name="约在外边场合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 startAt="2"/>
              <a:defRPr sz="4200">
                <a:solidFill>
                  <a:srgbClr val="FFD479"/>
                </a:solidFill>
              </a:defRPr>
            </a:pPr>
            <a:r>
              <a:t>约在</a:t>
            </a:r>
            <a:r>
              <a:rPr>
                <a:solidFill>
                  <a:srgbClr val="00FDFF"/>
                </a:solidFill>
              </a:rPr>
              <a:t>外边场合</a:t>
            </a:r>
          </a:p>
          <a:p>
            <a:pPr marL="741947" lvl="1" indent="-360947">
              <a:buFontTx/>
              <a:defRPr sz="3600">
                <a:solidFill>
                  <a:srgbClr val="00FDFF"/>
                </a:solidFill>
              </a:defRPr>
            </a:pPr>
            <a:r>
              <a:rPr>
                <a:solidFill>
                  <a:srgbClr val="00FDFF">
                    <a:alpha val="40000"/>
                  </a:srgbClr>
                </a:solidFill>
              </a:rPr>
              <a:t>必须</a:t>
            </a:r>
            <a:r>
              <a:rPr>
                <a:solidFill>
                  <a:srgbClr val="FFD479">
                    <a:alpha val="40000"/>
                  </a:srgbClr>
                </a:solidFill>
              </a:rPr>
              <a:t>早到</a:t>
            </a:r>
            <a:endParaRPr>
              <a:solidFill>
                <a:srgbClr val="FFD479"/>
              </a:solidFill>
            </a:endParaRPr>
          </a:p>
          <a:p>
            <a:pPr marL="741947" lvl="1" indent="-360947">
              <a:buFontTx/>
              <a:defRPr sz="3600">
                <a:solidFill>
                  <a:srgbClr val="00FDFF"/>
                </a:solidFill>
              </a:defRPr>
            </a:pPr>
            <a:r>
              <a:t>选好</a:t>
            </a:r>
            <a:r>
              <a:rPr>
                <a:solidFill>
                  <a:srgbClr val="FFD479"/>
                </a:solidFill>
              </a:rPr>
              <a:t>位子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客户接触的地点及方式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地点</a:t>
            </a:r>
            <a:r>
              <a:rPr>
                <a:solidFill>
                  <a:srgbClr val="FFFB00"/>
                </a:solidFill>
              </a:rPr>
              <a:t>及</a:t>
            </a:r>
            <a:r>
              <a:rPr>
                <a:solidFill>
                  <a:srgbClr val="00FDFF"/>
                </a:solidFill>
              </a:rPr>
              <a:t>方式</a:t>
            </a:r>
          </a:p>
        </p:txBody>
      </p:sp>
      <p:sp>
        <p:nvSpPr>
          <p:cNvPr id="244" name="约在外边场合…"/>
          <p:cNvSpPr txBox="1">
            <a:spLocks noGrp="1"/>
          </p:cNvSpPr>
          <p:nvPr>
            <p:ph type="body" idx="1"/>
          </p:nvPr>
        </p:nvSpPr>
        <p:spPr>
          <a:xfrm>
            <a:off x="628649" y="1825625"/>
            <a:ext cx="8309867" cy="4351338"/>
          </a:xfrm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 startAt="2"/>
              <a:defRPr sz="4200">
                <a:solidFill>
                  <a:srgbClr val="FFD479"/>
                </a:solidFill>
              </a:defRPr>
            </a:pPr>
            <a:r>
              <a:rPr dirty="0" err="1"/>
              <a:t>约在</a:t>
            </a:r>
            <a:r>
              <a:rPr dirty="0" err="1">
                <a:solidFill>
                  <a:srgbClr val="00FDFF"/>
                </a:solidFill>
              </a:rPr>
              <a:t>外边场合</a:t>
            </a:r>
            <a:endParaRPr dirty="0">
              <a:solidFill>
                <a:srgbClr val="00FDFF"/>
              </a:solidFill>
            </a:endParaRPr>
          </a:p>
          <a:p>
            <a:pPr marL="741947" lvl="1" indent="-360947">
              <a:buFontTx/>
              <a:defRPr sz="3600">
                <a:solidFill>
                  <a:srgbClr val="00FDFF"/>
                </a:solidFill>
              </a:defRPr>
            </a:pPr>
            <a:r>
              <a:rPr dirty="0" err="1">
                <a:solidFill>
                  <a:srgbClr val="00FDFF">
                    <a:alpha val="40000"/>
                  </a:srgbClr>
                </a:solidFill>
              </a:rPr>
              <a:t>必须</a:t>
            </a:r>
            <a:r>
              <a:rPr dirty="0" err="1">
                <a:solidFill>
                  <a:srgbClr val="FFD479">
                    <a:alpha val="40000"/>
                  </a:srgbClr>
                </a:solidFill>
              </a:rPr>
              <a:t>早到</a:t>
            </a:r>
            <a:endParaRPr dirty="0">
              <a:solidFill>
                <a:srgbClr val="FFD479"/>
              </a:solidFill>
            </a:endParaRPr>
          </a:p>
          <a:p>
            <a:pPr marL="741947" lvl="1" indent="-360947">
              <a:buFontTx/>
              <a:defRPr sz="3600">
                <a:solidFill>
                  <a:srgbClr val="00FDFF"/>
                </a:solidFill>
              </a:defRPr>
            </a:pPr>
            <a:r>
              <a:rPr dirty="0" err="1">
                <a:solidFill>
                  <a:srgbClr val="00FDFF">
                    <a:alpha val="40000"/>
                  </a:srgbClr>
                </a:solidFill>
              </a:rPr>
              <a:t>选好</a:t>
            </a:r>
            <a:r>
              <a:rPr dirty="0" err="1">
                <a:solidFill>
                  <a:srgbClr val="FFD479">
                    <a:alpha val="40000"/>
                  </a:srgbClr>
                </a:solidFill>
              </a:rPr>
              <a:t>位子</a:t>
            </a:r>
            <a:endParaRPr dirty="0">
              <a:solidFill>
                <a:srgbClr val="FFD479"/>
              </a:solidFill>
            </a:endParaRPr>
          </a:p>
          <a:p>
            <a:pPr marL="741947" lvl="1" indent="-360947">
              <a:buFontTx/>
              <a:defRPr sz="3600">
                <a:solidFill>
                  <a:srgbClr val="00FDFF"/>
                </a:solidFill>
              </a:defRPr>
            </a:pPr>
            <a:r>
              <a:rPr dirty="0" err="1"/>
              <a:t>准备好</a:t>
            </a:r>
            <a:r>
              <a:rPr dirty="0" err="1">
                <a:solidFill>
                  <a:srgbClr val="FFD479"/>
                </a:solidFill>
              </a:rPr>
              <a:t>资料（制造第二次见面机会</a:t>
            </a:r>
            <a:r>
              <a:rPr dirty="0">
                <a:solidFill>
                  <a:srgbClr val="FFD479"/>
                </a:solidFill>
              </a:rPr>
              <a:t>）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客户接触的地点及方式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地点</a:t>
            </a:r>
            <a:r>
              <a:rPr>
                <a:solidFill>
                  <a:srgbClr val="FFFB00"/>
                </a:solidFill>
              </a:rPr>
              <a:t>及</a:t>
            </a:r>
            <a:r>
              <a:rPr>
                <a:solidFill>
                  <a:srgbClr val="00FDFF"/>
                </a:solidFill>
              </a:rPr>
              <a:t>方式</a:t>
            </a:r>
          </a:p>
        </p:txBody>
      </p:sp>
      <p:sp>
        <p:nvSpPr>
          <p:cNvPr id="247" name="路过拜访对方家里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 startAt="3"/>
              <a:defRPr sz="4200">
                <a:solidFill>
                  <a:srgbClr val="FFD479"/>
                </a:solidFill>
              </a:defRPr>
            </a:pPr>
            <a:r>
              <a:t>路过拜访</a:t>
            </a:r>
            <a:r>
              <a:rPr>
                <a:solidFill>
                  <a:srgbClr val="00FDFF"/>
                </a:solidFill>
              </a:rPr>
              <a:t>对方家里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客户接触的地点及方式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地点</a:t>
            </a:r>
            <a:r>
              <a:rPr>
                <a:solidFill>
                  <a:srgbClr val="FFFB00"/>
                </a:solidFill>
              </a:rPr>
              <a:t>及</a:t>
            </a:r>
            <a:r>
              <a:rPr>
                <a:solidFill>
                  <a:srgbClr val="00FDFF"/>
                </a:solidFill>
              </a:rPr>
              <a:t>方式</a:t>
            </a:r>
          </a:p>
        </p:txBody>
      </p:sp>
      <p:sp>
        <p:nvSpPr>
          <p:cNvPr id="250" name="路过拜访对方家里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 startAt="3"/>
              <a:defRPr sz="4200">
                <a:solidFill>
                  <a:srgbClr val="FFD479"/>
                </a:solidFill>
              </a:defRPr>
            </a:pPr>
            <a:r>
              <a:t>路过拜访</a:t>
            </a:r>
            <a:r>
              <a:rPr>
                <a:solidFill>
                  <a:srgbClr val="00FDFF"/>
                </a:solidFill>
              </a:rPr>
              <a:t>对方家里</a:t>
            </a:r>
          </a:p>
          <a:p>
            <a:pPr marL="802105" lvl="1" indent="-421105">
              <a:buFontTx/>
              <a:defRPr sz="3600">
                <a:solidFill>
                  <a:srgbClr val="00FDFF"/>
                </a:solidFill>
              </a:defRPr>
            </a:pPr>
            <a:r>
              <a:t>聊 </a:t>
            </a:r>
            <a:r>
              <a:rPr>
                <a:solidFill>
                  <a:srgbClr val="FFD479"/>
                </a:solidFill>
              </a:rPr>
              <a:t>15 至 30 分钟</a:t>
            </a:r>
            <a:r>
              <a:t>就好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客户接触的地点及方式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客户接触的</a:t>
            </a:r>
            <a:r>
              <a:rPr>
                <a:solidFill>
                  <a:srgbClr val="00FDFF"/>
                </a:solidFill>
              </a:rPr>
              <a:t>地点</a:t>
            </a:r>
            <a:r>
              <a:rPr>
                <a:solidFill>
                  <a:srgbClr val="FFFB00"/>
                </a:solidFill>
              </a:rPr>
              <a:t>及</a:t>
            </a:r>
            <a:r>
              <a:rPr>
                <a:solidFill>
                  <a:srgbClr val="00FDFF"/>
                </a:solidFill>
              </a:rPr>
              <a:t>方式</a:t>
            </a:r>
          </a:p>
        </p:txBody>
      </p:sp>
      <p:sp>
        <p:nvSpPr>
          <p:cNvPr id="253" name="路过拜访对方家里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4315" indent="-374315">
              <a:buFontTx/>
              <a:buAutoNum type="arabicPeriod" startAt="3"/>
              <a:defRPr sz="4200">
                <a:solidFill>
                  <a:srgbClr val="FFD479"/>
                </a:solidFill>
              </a:defRPr>
            </a:pPr>
            <a:r>
              <a:t>路过拜访</a:t>
            </a:r>
            <a:r>
              <a:rPr>
                <a:solidFill>
                  <a:srgbClr val="00FDFF"/>
                </a:solidFill>
              </a:rPr>
              <a:t>对方家里</a:t>
            </a:r>
          </a:p>
          <a:p>
            <a:pPr marL="802105" lvl="1" indent="-421105">
              <a:buFontTx/>
              <a:defRPr sz="3600">
                <a:solidFill>
                  <a:srgbClr val="00FDFF">
                    <a:alpha val="40000"/>
                  </a:srgbClr>
                </a:solidFill>
              </a:defRPr>
            </a:pPr>
            <a:r>
              <a:t>聊 </a:t>
            </a:r>
            <a:r>
              <a:rPr>
                <a:solidFill>
                  <a:srgbClr val="FFD479">
                    <a:alpha val="40000"/>
                  </a:srgbClr>
                </a:solidFill>
              </a:rPr>
              <a:t>15 至 30 分钟</a:t>
            </a:r>
            <a:r>
              <a:t>就好</a:t>
            </a:r>
          </a:p>
          <a:p>
            <a:pPr marL="802105" lvl="1" indent="-421105">
              <a:buFontTx/>
              <a:defRPr sz="3600">
                <a:solidFill>
                  <a:srgbClr val="FFD479"/>
                </a:solidFill>
              </a:defRPr>
            </a:pPr>
            <a:r>
              <a:t>讲故事、聊天就是</a:t>
            </a:r>
            <a:r>
              <a:rPr>
                <a:solidFill>
                  <a:srgbClr val="00FDFF"/>
                </a:solidFill>
              </a:rPr>
              <a:t>做事业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客户接触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客户接触</a:t>
            </a:r>
          </a:p>
        </p:txBody>
      </p:sp>
      <p:sp>
        <p:nvSpPr>
          <p:cNvPr id="256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</Words>
  <Application>Microsoft Macintosh PowerPoint</Application>
  <PresentationFormat>On-screen Show (4:3)</PresentationFormat>
  <Paragraphs>88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Yuanti SC Bold</vt:lpstr>
      <vt:lpstr>Yuanti SC Regular</vt:lpstr>
      <vt:lpstr>Yuanti TC Regular</vt:lpstr>
      <vt:lpstr>Arial</vt:lpstr>
      <vt:lpstr>Calibri</vt:lpstr>
      <vt:lpstr>Office Theme</vt:lpstr>
      <vt:lpstr>客户接触</vt:lpstr>
      <vt:lpstr>珍惜人脉、广结善缘</vt:lpstr>
      <vt:lpstr>接触 = 互相了解、 制造时机做推荐、零售</vt:lpstr>
      <vt:lpstr>工作计划表</vt:lpstr>
      <vt:lpstr>推荐对象 资料表格</vt:lpstr>
      <vt:lpstr>客户接触的两个重点</vt:lpstr>
      <vt:lpstr>客户接触的两个重点</vt:lpstr>
      <vt:lpstr>客户接触的事前准备</vt:lpstr>
      <vt:lpstr>客户接触的事前准备</vt:lpstr>
      <vt:lpstr>客户接触的内容</vt:lpstr>
      <vt:lpstr>客户接触的内容</vt:lpstr>
      <vt:lpstr>客户接触的内容</vt:lpstr>
      <vt:lpstr>客户接触的内容</vt:lpstr>
      <vt:lpstr>客户接触的动作</vt:lpstr>
      <vt:lpstr>客户接触的动作</vt:lpstr>
      <vt:lpstr>客户接触的动作</vt:lpstr>
      <vt:lpstr>客户接触的动作</vt:lpstr>
      <vt:lpstr>客户接触的动作</vt:lpstr>
      <vt:lpstr>客户接触的地点及方式</vt:lpstr>
      <vt:lpstr>客户接触的地点及方式</vt:lpstr>
      <vt:lpstr>客户接触的地点及方式</vt:lpstr>
      <vt:lpstr>客户接触的地点及方式</vt:lpstr>
      <vt:lpstr>客户接触的地点及方式</vt:lpstr>
      <vt:lpstr>客户接触的地点及方式</vt:lpstr>
      <vt:lpstr>客户接触的地点及方式</vt:lpstr>
      <vt:lpstr>客户接触的地点及方式</vt:lpstr>
      <vt:lpstr>客户接触的地点及方式</vt:lpstr>
      <vt:lpstr>客户接触的地点及方式</vt:lpstr>
      <vt:lpstr>客户接触的地点及方式</vt:lpstr>
      <vt:lpstr>客户接触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客户接触</dc:title>
  <cp:lastModifiedBy>Microsoft Office User</cp:lastModifiedBy>
  <cp:revision>1</cp:revision>
  <dcterms:modified xsi:type="dcterms:W3CDTF">2020-12-08T13:30:15Z</dcterms:modified>
</cp:coreProperties>
</file>