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 lvl="0">
      <a:defRPr lang="en-US"/>
    </a:defPPr>
    <a:lvl1pPr marL="0" lv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7"/>
  </p:normalViewPr>
  <p:slideViewPr>
    <p:cSldViewPr snapToGrid="0" snapToObjects="1">
      <p:cViewPr varScale="1">
        <p:scale>
          <a:sx n="104" d="100"/>
          <a:sy n="104" d="100"/>
        </p:scale>
        <p:origin x="188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CF952-0018-0048-ACF6-07B15C8DE648}" type="datetimeFigureOut">
              <a:rPr lang="en-US" smtClean="0"/>
              <a:t>3/29/21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0CC714-99D5-B448-8B42-224790A1A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458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1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586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2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687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3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6653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4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1304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5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9725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6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871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3/29/21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857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3/29/21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767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3/29/21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364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3/29/21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194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3/29/21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466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3/29/21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253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3/29/21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054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3/29/21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24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3/29/21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157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3/29/21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965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A07D489-6881-5A42-A3F8-A73F484D863D}" type="datetimeFigureOut">
              <a:rPr lang="en-US" smtClean="0"/>
              <a:t>3/29/21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31520D8-11B2-B743-8450-C35CDF87A5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634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8E09DEF4-5DA0-D74B-ADC4-7A9B1A9372E6}"/>
              </a:ext>
            </a:extLst>
          </p:cNvPr>
          <p:cNvGrpSpPr/>
          <p:nvPr userDrawn="1"/>
        </p:nvGrpSpPr>
        <p:grpSpPr>
          <a:xfrm>
            <a:off x="-13856" y="-19776"/>
            <a:ext cx="9167000" cy="6878184"/>
            <a:chOff x="-13856" y="-19776"/>
            <a:chExt cx="9167000" cy="6878184"/>
          </a:xfrm>
        </p:grpSpPr>
        <p:pic>
          <p:nvPicPr>
            <p:cNvPr id="7" name="Picture 6" descr="A picture containing outdoor, light, white, large&#10;&#10;Description automatically generated">
              <a:extLst>
                <a:ext uri="{FF2B5EF4-FFF2-40B4-BE49-F238E27FC236}">
                  <a16:creationId xmlns:a16="http://schemas.microsoft.com/office/drawing/2014/main" id="{97F60ABD-2AFA-6D48-B11B-A6AD63B6F62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856" y="-19776"/>
              <a:ext cx="9166999" cy="6345467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C80164D-060B-FD44-B30D-D88CF4D6FC46}"/>
                </a:ext>
              </a:extLst>
            </p:cNvPr>
            <p:cNvGrpSpPr/>
            <p:nvPr userDrawn="1"/>
          </p:nvGrpSpPr>
          <p:grpSpPr>
            <a:xfrm>
              <a:off x="-13855" y="5989473"/>
              <a:ext cx="9166999" cy="868935"/>
              <a:chOff x="-13855" y="6002920"/>
              <a:chExt cx="9166999" cy="868935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94DE9751-C23E-EE4E-ADD3-3AEEC61BE6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3855" y="6002920"/>
                <a:ext cx="9166999" cy="868935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CF28FDD-AEC5-D64F-9DF5-86AFE039EF6B}"/>
                  </a:ext>
                </a:extLst>
              </p:cNvPr>
              <p:cNvSpPr txBox="1"/>
              <p:nvPr/>
            </p:nvSpPr>
            <p:spPr>
              <a:xfrm>
                <a:off x="6416040" y="6459303"/>
                <a:ext cx="2437660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1300" spc="300" dirty="0">
                    <a:solidFill>
                      <a:srgbClr val="2D2D2D"/>
                    </a:solidFill>
                    <a:latin typeface="Yuanti TC" panose="02010600040101010101" pitchFamily="2" charset="-120"/>
                    <a:ea typeface="Yuanti TC" panose="02010600040101010101" pitchFamily="2" charset="-120"/>
                    <a:cs typeface="Heiti TC Light"/>
                  </a:rPr>
                  <a:t>您最佳的網絡創業平台</a:t>
                </a:r>
                <a:endParaRPr lang="en-US" sz="1300" spc="300" dirty="0">
                  <a:solidFill>
                    <a:srgbClr val="2D2D2D"/>
                  </a:solidFill>
                  <a:latin typeface="Yuanti TC" panose="02010600040101010101" pitchFamily="2" charset="-120"/>
                  <a:ea typeface="Yuanti TC" panose="02010600040101010101" pitchFamily="2" charset="-120"/>
                  <a:cs typeface="Heiti TC Light"/>
                </a:endParaRPr>
              </a:p>
            </p:txBody>
          </p:sp>
        </p:grpSp>
        <p:pic>
          <p:nvPicPr>
            <p:cNvPr id="11" name="Picture 10" descr="Logo white font.png">
              <a:extLst>
                <a:ext uri="{FF2B5EF4-FFF2-40B4-BE49-F238E27FC236}">
                  <a16:creationId xmlns:a16="http://schemas.microsoft.com/office/drawing/2014/main" id="{E34D7698-BC21-BA47-8917-C1043DE0AE3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sharpenSoften amount="5000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rcRect l="-10799" r="-10799" b="17228"/>
            <a:stretch/>
          </p:blipFill>
          <p:spPr>
            <a:xfrm>
              <a:off x="7902535" y="325113"/>
              <a:ext cx="860632" cy="721281"/>
            </a:xfrm>
            <a:prstGeom prst="rect">
              <a:avLst/>
            </a:prstGeom>
            <a:effectLst/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01B641F-DCC3-BB40-A26F-C1135147FBA8}"/>
                </a:ext>
              </a:extLst>
            </p:cNvPr>
            <p:cNvSpPr/>
            <p:nvPr userDrawn="1"/>
          </p:nvSpPr>
          <p:spPr>
            <a:xfrm>
              <a:off x="7795691" y="325113"/>
              <a:ext cx="45719" cy="721281"/>
            </a:xfrm>
            <a:prstGeom prst="rect">
              <a:avLst/>
            </a:prstGeom>
            <a:solidFill>
              <a:srgbClr val="FFDC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rgbClr val="FFFF00"/>
                </a:solidFill>
                <a:latin typeface="Yuanti SC" panose="02010600040101010101" pitchFamily="2" charset="-122"/>
              </a:defRPr>
            </a:lvl1pPr>
          </a:lstStyle>
          <a:p>
            <a:fld id="{1A07D489-6881-5A42-A3F8-A73F484D863D}" type="datetimeFigureOut">
              <a:rPr lang="en-US" smtClean="0"/>
              <a:pPr/>
              <a:t>3/29/21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rgbClr val="FFFF00"/>
                </a:solidFill>
                <a:latin typeface="Yuanti SC" panose="02010600040101010101" pitchFamily="2" charset="-122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rgbClr val="FFFF00"/>
                </a:solidFill>
                <a:latin typeface="Yuanti SC" panose="02010600040101010101" pitchFamily="2" charset="-122"/>
              </a:defRPr>
            </a:lvl1pPr>
          </a:lstStyle>
          <a:p>
            <a:fld id="{531520D8-11B2-B743-8450-C35CDF87A5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547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rgbClr val="FFFF00"/>
          </a:solidFill>
          <a:latin typeface="Yuanti SC" panose="02010600040101010101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rgbClr val="FFFF00"/>
          </a:solidFill>
          <a:latin typeface="Yuanti SC" panose="02010600040101010101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rgbClr val="FFFF00"/>
          </a:solidFill>
          <a:latin typeface="Yuanti SC" panose="02010600040101010101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rgbClr val="FFFF00"/>
          </a:solidFill>
          <a:latin typeface="Yuanti SC" panose="02010600040101010101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rgbClr val="FFFF00"/>
          </a:solidFill>
          <a:latin typeface="Yuanti SC" panose="02010600040101010101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rgbClr val="FFFF00"/>
          </a:solidFill>
          <a:latin typeface="Yuanti SC" panose="02010600040101010101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98517" y="237845"/>
            <a:ext cx="6600306" cy="1015663"/>
          </a:xfrm>
          <a:prstGeom prst="rect">
            <a:avLst/>
          </a:prstGeom>
          <a:noFill/>
          <a:effectLst>
            <a:glow rad="495300">
              <a:schemeClr val="accent4">
                <a:satMod val="175000"/>
                <a:alpha val="40000"/>
              </a:schemeClr>
            </a:glow>
            <a:softEdge rad="31750"/>
          </a:effectLst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rgbClr val="FFFF00"/>
                </a:solidFill>
              </a:rPr>
              <a:t>3664 </a:t>
            </a:r>
            <a:r>
              <a:rPr lang="zh-CN" altLang="en-US" sz="6000" dirty="0">
                <a:solidFill>
                  <a:srgbClr val="FFFF00"/>
                </a:solidFill>
              </a:rPr>
              <a:t>营养免疫学</a:t>
            </a:r>
            <a:endParaRPr lang="en-GB" sz="6000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2509" y="1687484"/>
            <a:ext cx="72653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v"/>
            </a:pPr>
            <a:r>
              <a:rPr lang="en-US" altLang="zh-CN" sz="3600" dirty="0">
                <a:solidFill>
                  <a:srgbClr val="FFFF00"/>
                </a:solidFill>
              </a:rPr>
              <a:t>3</a:t>
            </a:r>
            <a:r>
              <a:rPr lang="zh-CN" altLang="en-US" sz="3600" dirty="0">
                <a:solidFill>
                  <a:srgbClr val="FFFF00"/>
                </a:solidFill>
              </a:rPr>
              <a:t>大免疫功能</a:t>
            </a:r>
            <a:endParaRPr lang="en-GB" altLang="zh-CN" sz="3600" dirty="0">
              <a:solidFill>
                <a:srgbClr val="FFFF00"/>
              </a:solidFill>
            </a:endParaRPr>
          </a:p>
          <a:p>
            <a:pPr marL="571500" indent="-571500" algn="just">
              <a:buFont typeface="Wingdings" panose="05000000000000000000" pitchFamily="2" charset="2"/>
              <a:buChar char="v"/>
            </a:pPr>
            <a:endParaRPr lang="en-GB" altLang="zh-CN" sz="3600" dirty="0">
              <a:solidFill>
                <a:srgbClr val="FFFF00"/>
              </a:solidFill>
            </a:endParaRPr>
          </a:p>
          <a:p>
            <a:pPr marL="571500" indent="-571500" algn="just">
              <a:buFont typeface="Wingdings" panose="05000000000000000000" pitchFamily="2" charset="2"/>
              <a:buChar char="v"/>
            </a:pPr>
            <a:r>
              <a:rPr lang="en-US" altLang="zh-CN" sz="3600" dirty="0">
                <a:solidFill>
                  <a:srgbClr val="FFFF00"/>
                </a:solidFill>
              </a:rPr>
              <a:t>6</a:t>
            </a:r>
            <a:r>
              <a:rPr lang="zh-CN" altLang="en-US" sz="3600" dirty="0">
                <a:solidFill>
                  <a:srgbClr val="FFFF00"/>
                </a:solidFill>
              </a:rPr>
              <a:t>大营养定义</a:t>
            </a:r>
            <a:endParaRPr lang="en-GB" altLang="zh-CN" sz="3600" dirty="0">
              <a:solidFill>
                <a:srgbClr val="FFFF00"/>
              </a:solidFill>
            </a:endParaRPr>
          </a:p>
          <a:p>
            <a:pPr marL="571500" indent="-571500" algn="just">
              <a:buFont typeface="Wingdings" panose="05000000000000000000" pitchFamily="2" charset="2"/>
              <a:buChar char="v"/>
            </a:pPr>
            <a:endParaRPr lang="en-GB" altLang="zh-CN" sz="3600" dirty="0">
              <a:solidFill>
                <a:srgbClr val="FFFF00"/>
              </a:solidFill>
            </a:endParaRPr>
          </a:p>
          <a:p>
            <a:pPr marL="571500" indent="-571500" algn="just">
              <a:buFont typeface="Wingdings" panose="05000000000000000000" pitchFamily="2" charset="2"/>
              <a:buChar char="v"/>
            </a:pPr>
            <a:r>
              <a:rPr lang="en-US" altLang="zh-CN" sz="3600" dirty="0">
                <a:solidFill>
                  <a:srgbClr val="FFFF00"/>
                </a:solidFill>
              </a:rPr>
              <a:t>6</a:t>
            </a:r>
            <a:r>
              <a:rPr lang="zh-CN" altLang="en-US" sz="3600" dirty="0">
                <a:solidFill>
                  <a:srgbClr val="FFFF00"/>
                </a:solidFill>
              </a:rPr>
              <a:t>大精密制造过程</a:t>
            </a:r>
            <a:endParaRPr lang="en-GB" altLang="zh-CN" sz="3600" dirty="0">
              <a:solidFill>
                <a:srgbClr val="FFFF00"/>
              </a:solidFill>
            </a:endParaRPr>
          </a:p>
          <a:p>
            <a:pPr marL="571500" indent="-571500" algn="just">
              <a:buFont typeface="Wingdings" panose="05000000000000000000" pitchFamily="2" charset="2"/>
              <a:buChar char="v"/>
            </a:pPr>
            <a:endParaRPr lang="en-GB" altLang="zh-CN" sz="3600" dirty="0">
              <a:solidFill>
                <a:srgbClr val="FFFF00"/>
              </a:solidFill>
            </a:endParaRPr>
          </a:p>
          <a:p>
            <a:pPr marL="571500" indent="-571500" algn="just">
              <a:buFont typeface="Wingdings" panose="05000000000000000000" pitchFamily="2" charset="2"/>
              <a:buChar char="v"/>
            </a:pPr>
            <a:r>
              <a:rPr lang="en-US" altLang="zh-CN" sz="3600" dirty="0">
                <a:solidFill>
                  <a:srgbClr val="FFFF00"/>
                </a:solidFill>
              </a:rPr>
              <a:t>4</a:t>
            </a:r>
            <a:r>
              <a:rPr lang="zh-CN" altLang="en-US" sz="3600" dirty="0">
                <a:solidFill>
                  <a:srgbClr val="FFFF00"/>
                </a:solidFill>
              </a:rPr>
              <a:t>大养生文化</a:t>
            </a:r>
            <a:endParaRPr lang="en-GB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602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618737" y="237845"/>
            <a:ext cx="476791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0" dirty="0">
                <a:solidFill>
                  <a:srgbClr val="FFFF00"/>
                </a:solidFill>
              </a:rPr>
              <a:t>3大免疫功能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5512" y="2016559"/>
            <a:ext cx="45138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sz="3600" dirty="0">
                <a:solidFill>
                  <a:srgbClr val="FFFF00"/>
                </a:solidFill>
              </a:rPr>
              <a:t>1. </a:t>
            </a:r>
            <a:r>
              <a:rPr lang="zh-CN" altLang="en-US" sz="3600" dirty="0">
                <a:solidFill>
                  <a:srgbClr val="FFFF00"/>
                </a:solidFill>
              </a:rPr>
              <a:t>抵抗</a:t>
            </a:r>
            <a:endParaRPr lang="en-GB" sz="36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3949" y="3339036"/>
            <a:ext cx="45553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FF00"/>
                </a:solidFill>
              </a:rPr>
              <a:t>2. </a:t>
            </a:r>
            <a:r>
              <a:rPr lang="zh-CN" altLang="en-US" sz="3600" dirty="0">
                <a:solidFill>
                  <a:srgbClr val="FFFF00"/>
                </a:solidFill>
              </a:rPr>
              <a:t>清除</a:t>
            </a:r>
            <a:endParaRPr lang="en-GB" sz="3600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3949" y="4615315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GB" sz="36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5512" y="4488239"/>
            <a:ext cx="45553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FF00"/>
                </a:solidFill>
              </a:rPr>
              <a:t>3. </a:t>
            </a:r>
            <a:r>
              <a:rPr lang="zh-CN" altLang="en-US" sz="3600" dirty="0">
                <a:solidFill>
                  <a:srgbClr val="FFFF00"/>
                </a:solidFill>
              </a:rPr>
              <a:t>修補</a:t>
            </a:r>
            <a:endParaRPr lang="en-GB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485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  <p:bldP spid="5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23950" y="244444"/>
            <a:ext cx="49793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rgbClr val="FFFF00"/>
                </a:solidFill>
              </a:rPr>
              <a:t>6</a:t>
            </a:r>
            <a:r>
              <a:rPr lang="zh-CN" altLang="en-US" sz="6000" dirty="0">
                <a:solidFill>
                  <a:srgbClr val="FFFF00"/>
                </a:solidFill>
              </a:rPr>
              <a:t>大营养定义</a:t>
            </a:r>
            <a:endParaRPr lang="en-GB" sz="6000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2509" y="1651812"/>
            <a:ext cx="2202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FF00"/>
                </a:solidFill>
              </a:rPr>
              <a:t>1. </a:t>
            </a:r>
            <a:r>
              <a:rPr lang="zh-CN" altLang="en-US" sz="3600" dirty="0">
                <a:solidFill>
                  <a:srgbClr val="FFFF00"/>
                </a:solidFill>
              </a:rPr>
              <a:t>植物性</a:t>
            </a:r>
            <a:endParaRPr lang="en-GB" sz="36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2508" y="2696447"/>
            <a:ext cx="3549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FF00"/>
                </a:solidFill>
              </a:rPr>
              <a:t>2. </a:t>
            </a:r>
            <a:r>
              <a:rPr lang="zh-CN" altLang="en-US" sz="3600" dirty="0">
                <a:solidFill>
                  <a:srgbClr val="FFFF00"/>
                </a:solidFill>
              </a:rPr>
              <a:t>天然无副作用</a:t>
            </a:r>
            <a:endParaRPr lang="en-GB" sz="36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5280" y="3741082"/>
            <a:ext cx="2202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FF00"/>
                </a:solidFill>
              </a:rPr>
              <a:t>3. </a:t>
            </a:r>
            <a:r>
              <a:rPr lang="zh-CN" altLang="en-US" sz="3600" dirty="0">
                <a:solidFill>
                  <a:srgbClr val="FFFF00"/>
                </a:solidFill>
              </a:rPr>
              <a:t>多種类</a:t>
            </a:r>
            <a:endParaRPr lang="en-GB" sz="3600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5280" y="4785717"/>
            <a:ext cx="35800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FF00"/>
                </a:solidFill>
              </a:rPr>
              <a:t>4. </a:t>
            </a:r>
            <a:r>
              <a:rPr lang="zh-CN" altLang="en-US" sz="3600" dirty="0">
                <a:solidFill>
                  <a:srgbClr val="FFFF00"/>
                </a:solidFill>
              </a:rPr>
              <a:t>完整而非单一</a:t>
            </a:r>
            <a:endParaRPr lang="en-GB" sz="36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03222" y="1651812"/>
            <a:ext cx="39457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FF00"/>
                </a:solidFill>
              </a:rPr>
              <a:t>5. </a:t>
            </a:r>
            <a:r>
              <a:rPr lang="zh-CN" altLang="en-US" sz="3600" dirty="0">
                <a:solidFill>
                  <a:srgbClr val="FFFF00"/>
                </a:solidFill>
              </a:rPr>
              <a:t>三大营养素     </a:t>
            </a:r>
            <a:endParaRPr lang="en-GB" altLang="zh-CN" sz="3600" dirty="0">
              <a:solidFill>
                <a:srgbClr val="FFFF0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zh-CN" altLang="en-US" sz="3600" dirty="0">
                <a:solidFill>
                  <a:schemeClr val="bg1"/>
                </a:solidFill>
              </a:rPr>
              <a:t>植物营养素     </a:t>
            </a:r>
            <a:endParaRPr lang="en-GB" altLang="zh-CN" sz="3600" dirty="0">
              <a:solidFill>
                <a:schemeClr val="bg1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zh-CN" altLang="en-US" sz="3600" dirty="0">
                <a:solidFill>
                  <a:schemeClr val="bg1"/>
                </a:solidFill>
              </a:rPr>
              <a:t>多醣体     </a:t>
            </a:r>
            <a:endParaRPr lang="en-GB" altLang="zh-CN" sz="3600" dirty="0">
              <a:solidFill>
                <a:schemeClr val="bg1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zh-CN" altLang="en-US" sz="3600" dirty="0">
                <a:solidFill>
                  <a:schemeClr val="bg1"/>
                </a:solidFill>
              </a:rPr>
              <a:t>抗氧化剂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03222" y="4783302"/>
            <a:ext cx="2890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FF00"/>
                </a:solidFill>
              </a:rPr>
              <a:t>6. </a:t>
            </a:r>
            <a:r>
              <a:rPr lang="zh-CN" altLang="en-US" sz="3600" dirty="0">
                <a:solidFill>
                  <a:srgbClr val="FFFF00"/>
                </a:solidFill>
              </a:rPr>
              <a:t>慧星检测</a:t>
            </a:r>
            <a:endParaRPr lang="en-GB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598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23949" y="256185"/>
            <a:ext cx="61347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000" dirty="0">
                <a:solidFill>
                  <a:srgbClr val="FFFF00"/>
                </a:solidFill>
              </a:rPr>
              <a:t>6</a:t>
            </a:r>
            <a:r>
              <a:rPr lang="zh-TW" altLang="en-US" sz="6000" dirty="0">
                <a:solidFill>
                  <a:srgbClr val="FFFF00"/>
                </a:solidFill>
              </a:rPr>
              <a:t>大精密制造過程</a:t>
            </a:r>
            <a:endParaRPr lang="en-GB" sz="6000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3950" y="1737360"/>
            <a:ext cx="3449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FF00"/>
                </a:solidFill>
              </a:rPr>
              <a:t>1. </a:t>
            </a:r>
            <a:r>
              <a:rPr lang="zh-CN" altLang="en-US" sz="3600" dirty="0">
                <a:solidFill>
                  <a:srgbClr val="FFFF00"/>
                </a:solidFill>
              </a:rPr>
              <a:t>種类</a:t>
            </a:r>
            <a:endParaRPr lang="en-GB" sz="36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3950" y="2849203"/>
            <a:ext cx="3449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FF00"/>
                </a:solidFill>
              </a:rPr>
              <a:t>2. </a:t>
            </a:r>
            <a:r>
              <a:rPr lang="zh-CN" altLang="en-US" sz="3600" dirty="0">
                <a:solidFill>
                  <a:srgbClr val="FFFF00"/>
                </a:solidFill>
              </a:rPr>
              <a:t>部位</a:t>
            </a:r>
            <a:endParaRPr lang="en-GB" sz="36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3949" y="3961046"/>
            <a:ext cx="3449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FF00"/>
                </a:solidFill>
              </a:rPr>
              <a:t>3. </a:t>
            </a:r>
            <a:r>
              <a:rPr lang="zh-CN" altLang="en-US" sz="3600" dirty="0">
                <a:solidFill>
                  <a:srgbClr val="FFFF00"/>
                </a:solidFill>
              </a:rPr>
              <a:t>搭配</a:t>
            </a:r>
            <a:endParaRPr lang="en-GB" sz="36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00699" y="1799367"/>
            <a:ext cx="3449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FF00"/>
                </a:solidFill>
              </a:rPr>
              <a:t>4. </a:t>
            </a:r>
            <a:r>
              <a:rPr lang="zh-CN" altLang="en-US" sz="3600" dirty="0">
                <a:solidFill>
                  <a:srgbClr val="FFFF00"/>
                </a:solidFill>
              </a:rPr>
              <a:t>採收時間</a:t>
            </a:r>
            <a:endParaRPr lang="en-GB" sz="3600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00699" y="2849203"/>
            <a:ext cx="40372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 startAt="5"/>
            </a:pPr>
            <a:r>
              <a:rPr lang="zh-CN" altLang="en-US" sz="3600" dirty="0">
                <a:solidFill>
                  <a:srgbClr val="FFFF00"/>
                </a:solidFill>
              </a:rPr>
              <a:t>三大技术处理</a:t>
            </a:r>
            <a:endParaRPr lang="en-GB" altLang="zh-CN" sz="3600" dirty="0">
              <a:solidFill>
                <a:srgbClr val="FFFF0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zh-CN" altLang="en-US" sz="3600" dirty="0">
                <a:solidFill>
                  <a:schemeClr val="bg1"/>
                </a:solidFill>
              </a:rPr>
              <a:t>冷冻干燥法</a:t>
            </a:r>
            <a:endParaRPr lang="en-GB" altLang="zh-CN" sz="3600" dirty="0">
              <a:solidFill>
                <a:schemeClr val="bg1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zh-CN" altLang="en-US" sz="3600" dirty="0">
                <a:solidFill>
                  <a:schemeClr val="bg1"/>
                </a:solidFill>
              </a:rPr>
              <a:t>喷雾干燥法</a:t>
            </a:r>
            <a:endParaRPr lang="en-GB" altLang="zh-CN" sz="3600" dirty="0">
              <a:solidFill>
                <a:schemeClr val="bg1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zh-CN" altLang="en-US" sz="3600" dirty="0">
                <a:solidFill>
                  <a:schemeClr val="bg1"/>
                </a:solidFill>
              </a:rPr>
              <a:t>极端過滤法</a:t>
            </a:r>
            <a:endParaRPr lang="en-GB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222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733169" y="207344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23949" y="225269"/>
            <a:ext cx="61347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000" dirty="0">
                <a:solidFill>
                  <a:srgbClr val="FFFF00"/>
                </a:solidFill>
              </a:rPr>
              <a:t>6</a:t>
            </a:r>
            <a:r>
              <a:rPr lang="zh-TW" altLang="en-US" sz="6000" dirty="0">
                <a:solidFill>
                  <a:srgbClr val="FFFF00"/>
                </a:solidFill>
              </a:rPr>
              <a:t>大精密制造過程</a:t>
            </a:r>
            <a:endParaRPr lang="en-GB" sz="6000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8735" y="2173808"/>
            <a:ext cx="3070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zh-CN" altLang="en-US" sz="3600" dirty="0">
                <a:solidFill>
                  <a:srgbClr val="FFFF00"/>
                </a:solidFill>
              </a:rPr>
              <a:t>微生物检验</a:t>
            </a:r>
            <a:endParaRPr lang="en-GB" sz="3600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6059" y="2925217"/>
            <a:ext cx="3070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zh-CN" altLang="en-US" sz="3600" dirty="0">
                <a:solidFill>
                  <a:schemeClr val="bg1"/>
                </a:solidFill>
              </a:rPr>
              <a:t>重金属检验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8735" y="3735615"/>
            <a:ext cx="26084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zh-CN" altLang="en-US" sz="3600" dirty="0">
                <a:solidFill>
                  <a:srgbClr val="FFFF00"/>
                </a:solidFill>
              </a:rPr>
              <a:t>農药检验</a:t>
            </a:r>
            <a:endParaRPr lang="en-GB" sz="3600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8735" y="4546012"/>
            <a:ext cx="26084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zh-CN" altLang="en-US" sz="3600" dirty="0">
                <a:solidFill>
                  <a:schemeClr val="bg1"/>
                </a:solidFill>
              </a:rPr>
              <a:t>毒素检验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8735" y="5356409"/>
            <a:ext cx="3070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zh-CN" altLang="en-US" sz="3600" dirty="0">
                <a:solidFill>
                  <a:srgbClr val="FFFF00"/>
                </a:solidFill>
              </a:rPr>
              <a:t>显微镜检验</a:t>
            </a:r>
            <a:endParaRPr lang="en-GB" sz="3600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02012" y="2386714"/>
            <a:ext cx="26084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zh-CN" altLang="en-US" sz="3600" dirty="0">
                <a:solidFill>
                  <a:schemeClr val="bg1"/>
                </a:solidFill>
              </a:rPr>
              <a:t>产品检验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02012" y="3138122"/>
            <a:ext cx="3070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zh-CN" altLang="en-US" sz="3600" dirty="0">
                <a:solidFill>
                  <a:srgbClr val="FFFF00"/>
                </a:solidFill>
              </a:rPr>
              <a:t>稳定性测试</a:t>
            </a:r>
            <a:endParaRPr lang="en-GB" sz="3600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02012" y="3948520"/>
            <a:ext cx="35317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zh-CN" altLang="en-US" sz="3600" dirty="0">
                <a:solidFill>
                  <a:schemeClr val="bg1"/>
                </a:solidFill>
              </a:rPr>
              <a:t>严选包装材质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02010" y="4758918"/>
            <a:ext cx="39934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zh-CN" altLang="en-US" sz="3600" dirty="0">
                <a:solidFill>
                  <a:srgbClr val="FFFF00"/>
                </a:solidFill>
              </a:rPr>
              <a:t>独特的针对测试</a:t>
            </a:r>
            <a:endParaRPr lang="en-GB" sz="3600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3949" y="1281307"/>
            <a:ext cx="47949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</a:rPr>
              <a:t>6. </a:t>
            </a:r>
            <a:r>
              <a:rPr lang="zh-CN" altLang="en-US" sz="3600" dirty="0">
                <a:solidFill>
                  <a:schemeClr val="bg1"/>
                </a:solidFill>
              </a:rPr>
              <a:t>多種详实的安全检验</a:t>
            </a:r>
            <a:endParaRPr lang="en-GB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515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99011" y="241068"/>
            <a:ext cx="54697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solidFill>
                  <a:srgbClr val="FFFF00"/>
                </a:solidFill>
              </a:rPr>
              <a:t>4</a:t>
            </a:r>
            <a:r>
              <a:rPr lang="zh-CN" altLang="en-US" sz="6000" dirty="0">
                <a:solidFill>
                  <a:srgbClr val="FFFF00"/>
                </a:solidFill>
              </a:rPr>
              <a:t>大养生文化</a:t>
            </a:r>
            <a:endParaRPr lang="en-GB" sz="6000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8762" y="1878677"/>
            <a:ext cx="28928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FF00"/>
                </a:solidFill>
              </a:rPr>
              <a:t>1. </a:t>
            </a:r>
            <a:r>
              <a:rPr lang="zh-CN" altLang="en-US" sz="3600" dirty="0">
                <a:solidFill>
                  <a:srgbClr val="FFFF00"/>
                </a:solidFill>
              </a:rPr>
              <a:t>均衡营养</a:t>
            </a:r>
            <a:endParaRPr lang="en-GB" sz="36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8762" y="3643746"/>
            <a:ext cx="28928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</a:rPr>
              <a:t>2. </a:t>
            </a:r>
            <a:r>
              <a:rPr lang="zh-CN" altLang="en-US" sz="3600" dirty="0">
                <a:solidFill>
                  <a:schemeClr val="bg1"/>
                </a:solidFill>
              </a:rPr>
              <a:t>平稳情绪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08268" y="1878677"/>
            <a:ext cx="28928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</a:rPr>
              <a:t>3. </a:t>
            </a:r>
            <a:r>
              <a:rPr lang="zh-CN" altLang="en-US" sz="3600" dirty="0">
                <a:solidFill>
                  <a:schemeClr val="bg1"/>
                </a:solidFill>
              </a:rPr>
              <a:t>适量运动</a:t>
            </a:r>
            <a:endParaRPr lang="en-GB" sz="36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08268" y="3636143"/>
            <a:ext cx="28928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FFFF00"/>
                </a:solidFill>
              </a:rPr>
              <a:t>4. </a:t>
            </a:r>
            <a:r>
              <a:rPr lang="zh-CN" altLang="en-US" sz="3600" dirty="0">
                <a:solidFill>
                  <a:srgbClr val="FFFF00"/>
                </a:solidFill>
              </a:rPr>
              <a:t>正常作息</a:t>
            </a:r>
            <a:endParaRPr lang="en-GB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45752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AD9E2C7E-B219-BB47-917C-4D1F6ACE8523}" vid="{0DBF5083-C53C-F24B-8FB6-03DFF9F6680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650</Words>
  <Application>Microsoft Macintosh PowerPoint</Application>
  <PresentationFormat>On-screen Show (4:3)</PresentationFormat>
  <Paragraphs>107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华文细黑</vt:lpstr>
      <vt:lpstr>Yuanti SC</vt:lpstr>
      <vt:lpstr>Yuanti TC</vt:lpstr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Jeray Koh</cp:lastModifiedBy>
  <cp:revision>1</cp:revision>
  <dcterms:modified xsi:type="dcterms:W3CDTF">2021-03-29T05:27:17Z</dcterms:modified>
</cp:coreProperties>
</file>