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notesMaster" Target="notesMasters/notesMaster1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155" name="Shape 15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 panose="020F0502020204030204"/>
      </a:defRPr>
    </a:lvl1pPr>
    <a:lvl2pPr indent="228600" latinLnBrk="0">
      <a:defRPr sz="1200">
        <a:latin typeface="+mj-lt"/>
        <a:ea typeface="+mj-ea"/>
        <a:cs typeface="+mj-cs"/>
        <a:sym typeface="Calibri" panose="020F0502020204030204"/>
      </a:defRPr>
    </a:lvl2pPr>
    <a:lvl3pPr indent="457200" latinLnBrk="0">
      <a:defRPr sz="1200">
        <a:latin typeface="+mj-lt"/>
        <a:ea typeface="+mj-ea"/>
        <a:cs typeface="+mj-cs"/>
        <a:sym typeface="Calibri" panose="020F0502020204030204"/>
      </a:defRPr>
    </a:lvl3pPr>
    <a:lvl4pPr indent="685800" latinLnBrk="0">
      <a:defRPr sz="1200">
        <a:latin typeface="+mj-lt"/>
        <a:ea typeface="+mj-ea"/>
        <a:cs typeface="+mj-cs"/>
        <a:sym typeface="Calibri" panose="020F0502020204030204"/>
      </a:defRPr>
    </a:lvl4pPr>
    <a:lvl5pPr indent="914400" latinLnBrk="0">
      <a:defRPr sz="1200">
        <a:latin typeface="+mj-lt"/>
        <a:ea typeface="+mj-ea"/>
        <a:cs typeface="+mj-cs"/>
        <a:sym typeface="Calibri" panose="020F0502020204030204"/>
      </a:defRPr>
    </a:lvl5pPr>
    <a:lvl6pPr indent="1143000" latinLnBrk="0">
      <a:defRPr sz="1200">
        <a:latin typeface="+mj-lt"/>
        <a:ea typeface="+mj-ea"/>
        <a:cs typeface="+mj-cs"/>
        <a:sym typeface="Calibri" panose="020F0502020204030204"/>
      </a:defRPr>
    </a:lvl6pPr>
    <a:lvl7pPr indent="1371600" latinLnBrk="0">
      <a:defRPr sz="1200">
        <a:latin typeface="+mj-lt"/>
        <a:ea typeface="+mj-ea"/>
        <a:cs typeface="+mj-cs"/>
        <a:sym typeface="Calibri" panose="020F0502020204030204"/>
      </a:defRPr>
    </a:lvl7pPr>
    <a:lvl8pPr indent="1600200" latinLnBrk="0">
      <a:defRPr sz="1200">
        <a:latin typeface="+mj-lt"/>
        <a:ea typeface="+mj-ea"/>
        <a:cs typeface="+mj-cs"/>
        <a:sym typeface="Calibri" panose="020F0502020204030204"/>
      </a:defRPr>
    </a:lvl8pPr>
    <a:lvl9pPr indent="1828800" latinLnBrk="0">
      <a:defRPr sz="1200">
        <a:latin typeface="+mj-lt"/>
        <a:ea typeface="+mj-ea"/>
        <a:cs typeface="+mj-cs"/>
        <a:sym typeface="Calibri" panose="020F0502020204030204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12"/>
          <p:cNvGrpSpPr/>
          <p:nvPr/>
        </p:nvGrpSpPr>
        <p:grpSpPr>
          <a:xfrm>
            <a:off x="-13857" y="-19777"/>
            <a:ext cx="9167004" cy="6878188"/>
            <a:chOff x="0" y="0"/>
            <a:chExt cx="9167003" cy="6878186"/>
          </a:xfrm>
        </p:grpSpPr>
        <p:pic>
          <p:nvPicPr>
            <p:cNvPr id="18" name="Picture 6" descr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0"/>
              <a:ext cx="9167002" cy="6345468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grpSp>
          <p:nvGrpSpPr>
            <p:cNvPr id="21" name="Group 7"/>
            <p:cNvGrpSpPr/>
            <p:nvPr/>
          </p:nvGrpSpPr>
          <p:grpSpPr>
            <a:xfrm>
              <a:off x="0" y="6009249"/>
              <a:ext cx="9167003" cy="868938"/>
              <a:chOff x="0" y="0"/>
              <a:chExt cx="9167002" cy="868937"/>
            </a:xfrm>
          </p:grpSpPr>
          <p:pic>
            <p:nvPicPr>
              <p:cNvPr id="19" name="Picture 8" descr="Picture 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-1"/>
                <a:ext cx="9167003" cy="868939"/>
              </a:xfrm>
              <a:prstGeom prst="rect">
                <a:avLst/>
              </a:prstGeom>
              <a:ln w="12700" cap="flat">
                <a:noFill/>
                <a:miter lim="400000"/>
                <a:headEnd/>
                <a:tailEnd/>
              </a:ln>
              <a:effectLst/>
            </p:spPr>
          </p:pic>
          <p:sp>
            <p:nvSpPr>
              <p:cNvPr id="20" name="TextBox 9"/>
              <p:cNvSpPr txBox="1"/>
              <p:nvPr/>
            </p:nvSpPr>
            <p:spPr>
              <a:xfrm>
                <a:off x="6475616" y="456382"/>
                <a:ext cx="2346222" cy="3200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spAutoFit/>
              </a:bodyPr>
              <a:lstStyle>
                <a:lvl1pPr algn="r">
                  <a:defRPr sz="1300" spc="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r>
                  <a:t>您最佳的網絡創業平台</a:t>
                </a:r>
              </a:p>
            </p:txBody>
          </p:sp>
        </p:grpSp>
        <p:pic>
          <p:nvPicPr>
            <p:cNvPr id="22" name="Picture 10" descr="Picture 10"/>
            <p:cNvPicPr>
              <a:picLocks noChangeAspect="1"/>
            </p:cNvPicPr>
            <p:nvPr/>
          </p:nvPicPr>
          <p:blipFill>
            <a:blip r:embed="rId4"/>
            <a:srcRect b="17228"/>
            <a:stretch>
              <a:fillRect/>
            </a:stretch>
          </p:blipFill>
          <p:spPr>
            <a:xfrm>
              <a:off x="7992822" y="344888"/>
              <a:ext cx="707771" cy="72128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23" name="Rectangle 11"/>
            <p:cNvSpPr/>
            <p:nvPr/>
          </p:nvSpPr>
          <p:spPr>
            <a:xfrm>
              <a:off x="7809547" y="344888"/>
              <a:ext cx="45721" cy="721283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</p:grpSp>
      <p:sp>
        <p:nvSpPr>
          <p:cNvPr id="25" name="大標題文字"/>
          <p:cNvSpPr txBox="1"/>
          <p:nvPr>
            <p:ph type="title" hasCustomPrompt="1"/>
          </p:nvPr>
        </p:nvSpPr>
        <p:spPr>
          <a:xfrm>
            <a:off x="685800" y="1122362"/>
            <a:ext cx="77724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大標題文字</a:t>
            </a:r>
          </a:p>
        </p:txBody>
      </p:sp>
      <p:sp>
        <p:nvSpPr>
          <p:cNvPr id="26" name="內文層級一…"/>
          <p:cNvSpPr txBox="1"/>
          <p:nvPr>
            <p:ph type="body" sz="quarter" idx="1" hasCustomPrompt="1"/>
          </p:nvPr>
        </p:nvSpPr>
        <p:spPr>
          <a:xfrm>
            <a:off x="1143000" y="3602037"/>
            <a:ext cx="6858000" cy="1655764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7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大標題文字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35" name="內文層級一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6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12"/>
          <p:cNvGrpSpPr/>
          <p:nvPr/>
        </p:nvGrpSpPr>
        <p:grpSpPr>
          <a:xfrm>
            <a:off x="-13857" y="-19777"/>
            <a:ext cx="9167004" cy="6878188"/>
            <a:chOff x="0" y="0"/>
            <a:chExt cx="9167003" cy="6878186"/>
          </a:xfrm>
        </p:grpSpPr>
        <p:pic>
          <p:nvPicPr>
            <p:cNvPr id="43" name="Picture 6" descr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0"/>
              <a:ext cx="9167002" cy="6345468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grpSp>
          <p:nvGrpSpPr>
            <p:cNvPr id="46" name="Group 7"/>
            <p:cNvGrpSpPr/>
            <p:nvPr/>
          </p:nvGrpSpPr>
          <p:grpSpPr>
            <a:xfrm>
              <a:off x="0" y="6009249"/>
              <a:ext cx="9167003" cy="868938"/>
              <a:chOff x="0" y="0"/>
              <a:chExt cx="9167002" cy="868937"/>
            </a:xfrm>
          </p:grpSpPr>
          <p:pic>
            <p:nvPicPr>
              <p:cNvPr id="44" name="Picture 8" descr="Picture 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-1"/>
                <a:ext cx="9167003" cy="868939"/>
              </a:xfrm>
              <a:prstGeom prst="rect">
                <a:avLst/>
              </a:prstGeom>
              <a:ln w="12700" cap="flat">
                <a:noFill/>
                <a:miter lim="400000"/>
                <a:headEnd/>
                <a:tailEnd/>
              </a:ln>
              <a:effectLst/>
            </p:spPr>
          </p:pic>
          <p:sp>
            <p:nvSpPr>
              <p:cNvPr id="45" name="TextBox 9"/>
              <p:cNvSpPr txBox="1"/>
              <p:nvPr/>
            </p:nvSpPr>
            <p:spPr>
              <a:xfrm>
                <a:off x="6475616" y="456382"/>
                <a:ext cx="2346222" cy="3200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spAutoFit/>
              </a:bodyPr>
              <a:lstStyle>
                <a:lvl1pPr algn="r">
                  <a:defRPr sz="1300" spc="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r>
                  <a:t>您最佳的網絡創業平台</a:t>
                </a:r>
              </a:p>
            </p:txBody>
          </p:sp>
        </p:grpSp>
        <p:pic>
          <p:nvPicPr>
            <p:cNvPr id="47" name="Picture 10" descr="Picture 10"/>
            <p:cNvPicPr>
              <a:picLocks noChangeAspect="1"/>
            </p:cNvPicPr>
            <p:nvPr/>
          </p:nvPicPr>
          <p:blipFill>
            <a:blip r:embed="rId4"/>
            <a:srcRect b="17228"/>
            <a:stretch>
              <a:fillRect/>
            </a:stretch>
          </p:blipFill>
          <p:spPr>
            <a:xfrm>
              <a:off x="7992822" y="344888"/>
              <a:ext cx="707771" cy="72128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48" name="Rectangle 11"/>
            <p:cNvSpPr/>
            <p:nvPr/>
          </p:nvSpPr>
          <p:spPr>
            <a:xfrm>
              <a:off x="7809547" y="344888"/>
              <a:ext cx="45721" cy="721283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</p:grpSp>
      <p:sp>
        <p:nvSpPr>
          <p:cNvPr id="50" name="大標題文字"/>
          <p:cNvSpPr txBox="1"/>
          <p:nvPr>
            <p:ph type="title" hasCustomPrompt="1"/>
          </p:nvPr>
        </p:nvSpPr>
        <p:spPr>
          <a:xfrm>
            <a:off x="623887" y="1709739"/>
            <a:ext cx="7886701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大標題文字</a:t>
            </a:r>
          </a:p>
        </p:txBody>
      </p:sp>
      <p:sp>
        <p:nvSpPr>
          <p:cNvPr id="51" name="內文層級一…"/>
          <p:cNvSpPr txBox="1"/>
          <p:nvPr>
            <p:ph type="body" sz="quarter" idx="1" hasCustomPrompt="1"/>
          </p:nvPr>
        </p:nvSpPr>
        <p:spPr>
          <a:xfrm>
            <a:off x="623887" y="4589464"/>
            <a:ext cx="7886701" cy="150018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000000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000000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000000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000000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000000"/>
                </a:solidFill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12"/>
          <p:cNvGrpSpPr/>
          <p:nvPr/>
        </p:nvGrpSpPr>
        <p:grpSpPr>
          <a:xfrm>
            <a:off x="-13857" y="-19777"/>
            <a:ext cx="9167004" cy="6878188"/>
            <a:chOff x="0" y="0"/>
            <a:chExt cx="9167003" cy="6878186"/>
          </a:xfrm>
        </p:grpSpPr>
        <p:pic>
          <p:nvPicPr>
            <p:cNvPr id="59" name="Picture 6" descr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0"/>
              <a:ext cx="9167002" cy="6345468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grpSp>
          <p:nvGrpSpPr>
            <p:cNvPr id="62" name="Group 7"/>
            <p:cNvGrpSpPr/>
            <p:nvPr/>
          </p:nvGrpSpPr>
          <p:grpSpPr>
            <a:xfrm>
              <a:off x="0" y="6009249"/>
              <a:ext cx="9167003" cy="868938"/>
              <a:chOff x="0" y="0"/>
              <a:chExt cx="9167002" cy="868937"/>
            </a:xfrm>
          </p:grpSpPr>
          <p:pic>
            <p:nvPicPr>
              <p:cNvPr id="60" name="Picture 8" descr="Picture 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-1"/>
                <a:ext cx="9167003" cy="868939"/>
              </a:xfrm>
              <a:prstGeom prst="rect">
                <a:avLst/>
              </a:prstGeom>
              <a:ln w="12700" cap="flat">
                <a:noFill/>
                <a:miter lim="400000"/>
                <a:headEnd/>
                <a:tailEnd/>
              </a:ln>
              <a:effectLst/>
            </p:spPr>
          </p:pic>
          <p:sp>
            <p:nvSpPr>
              <p:cNvPr id="61" name="TextBox 9"/>
              <p:cNvSpPr txBox="1"/>
              <p:nvPr/>
            </p:nvSpPr>
            <p:spPr>
              <a:xfrm>
                <a:off x="6475616" y="456382"/>
                <a:ext cx="2346222" cy="3200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spAutoFit/>
              </a:bodyPr>
              <a:lstStyle>
                <a:lvl1pPr algn="r">
                  <a:defRPr sz="1300" spc="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r>
                  <a:t>您最佳的網絡創業平台</a:t>
                </a:r>
              </a:p>
            </p:txBody>
          </p:sp>
        </p:grpSp>
        <p:pic>
          <p:nvPicPr>
            <p:cNvPr id="63" name="Picture 10" descr="Picture 10"/>
            <p:cNvPicPr>
              <a:picLocks noChangeAspect="1"/>
            </p:cNvPicPr>
            <p:nvPr/>
          </p:nvPicPr>
          <p:blipFill>
            <a:blip r:embed="rId4"/>
            <a:srcRect b="17228"/>
            <a:stretch>
              <a:fillRect/>
            </a:stretch>
          </p:blipFill>
          <p:spPr>
            <a:xfrm>
              <a:off x="7992822" y="344888"/>
              <a:ext cx="707771" cy="72128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64" name="Rectangle 11"/>
            <p:cNvSpPr/>
            <p:nvPr/>
          </p:nvSpPr>
          <p:spPr>
            <a:xfrm>
              <a:off x="7809547" y="344888"/>
              <a:ext cx="45721" cy="721283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</p:grpSp>
      <p:sp>
        <p:nvSpPr>
          <p:cNvPr id="66" name="大標題文字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67" name="內文層級一…"/>
          <p:cNvSpPr txBox="1"/>
          <p:nvPr>
            <p:ph type="body" sz="half" idx="1" hasCustomPrompt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6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roup 12"/>
          <p:cNvGrpSpPr/>
          <p:nvPr/>
        </p:nvGrpSpPr>
        <p:grpSpPr>
          <a:xfrm>
            <a:off x="-13857" y="-19777"/>
            <a:ext cx="9167004" cy="6878188"/>
            <a:chOff x="0" y="0"/>
            <a:chExt cx="9167003" cy="6878186"/>
          </a:xfrm>
        </p:grpSpPr>
        <p:pic>
          <p:nvPicPr>
            <p:cNvPr id="75" name="Picture 6" descr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0"/>
              <a:ext cx="9167002" cy="6345468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grpSp>
          <p:nvGrpSpPr>
            <p:cNvPr id="78" name="Group 7"/>
            <p:cNvGrpSpPr/>
            <p:nvPr/>
          </p:nvGrpSpPr>
          <p:grpSpPr>
            <a:xfrm>
              <a:off x="0" y="6009249"/>
              <a:ext cx="9167003" cy="868938"/>
              <a:chOff x="0" y="0"/>
              <a:chExt cx="9167002" cy="868937"/>
            </a:xfrm>
          </p:grpSpPr>
          <p:pic>
            <p:nvPicPr>
              <p:cNvPr id="76" name="Picture 8" descr="Picture 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-1"/>
                <a:ext cx="9167003" cy="868939"/>
              </a:xfrm>
              <a:prstGeom prst="rect">
                <a:avLst/>
              </a:prstGeom>
              <a:ln w="12700" cap="flat">
                <a:noFill/>
                <a:miter lim="400000"/>
                <a:headEnd/>
                <a:tailEnd/>
              </a:ln>
              <a:effectLst/>
            </p:spPr>
          </p:pic>
          <p:sp>
            <p:nvSpPr>
              <p:cNvPr id="77" name="TextBox 9"/>
              <p:cNvSpPr txBox="1"/>
              <p:nvPr/>
            </p:nvSpPr>
            <p:spPr>
              <a:xfrm>
                <a:off x="6475616" y="456382"/>
                <a:ext cx="2346222" cy="3200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spAutoFit/>
              </a:bodyPr>
              <a:lstStyle>
                <a:lvl1pPr algn="r">
                  <a:defRPr sz="1300" spc="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r>
                  <a:t>您最佳的網絡創業平台</a:t>
                </a:r>
              </a:p>
            </p:txBody>
          </p:sp>
        </p:grpSp>
        <p:pic>
          <p:nvPicPr>
            <p:cNvPr id="79" name="Picture 10" descr="Picture 10"/>
            <p:cNvPicPr>
              <a:picLocks noChangeAspect="1"/>
            </p:cNvPicPr>
            <p:nvPr/>
          </p:nvPicPr>
          <p:blipFill>
            <a:blip r:embed="rId4"/>
            <a:srcRect b="17228"/>
            <a:stretch>
              <a:fillRect/>
            </a:stretch>
          </p:blipFill>
          <p:spPr>
            <a:xfrm>
              <a:off x="7992822" y="344888"/>
              <a:ext cx="707771" cy="72128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80" name="Rectangle 11"/>
            <p:cNvSpPr/>
            <p:nvPr/>
          </p:nvSpPr>
          <p:spPr>
            <a:xfrm>
              <a:off x="7809547" y="344888"/>
              <a:ext cx="45721" cy="721283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</p:grpSp>
      <p:sp>
        <p:nvSpPr>
          <p:cNvPr id="82" name="大標題文字"/>
          <p:cNvSpPr txBox="1"/>
          <p:nvPr>
            <p:ph type="title" hasCustomPrompt="1"/>
          </p:nvPr>
        </p:nvSpPr>
        <p:spPr>
          <a:xfrm>
            <a:off x="629841" y="365125"/>
            <a:ext cx="7886701" cy="1325564"/>
          </a:xfrm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83" name="內文層級一…"/>
          <p:cNvSpPr txBox="1"/>
          <p:nvPr>
            <p:ph type="body" sz="quarter" idx="1" hasCustomPrompt="1"/>
          </p:nvPr>
        </p:nvSpPr>
        <p:spPr>
          <a:xfrm>
            <a:off x="629841" y="1681163"/>
            <a:ext cx="3868342" cy="82391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>
                <a:latin typeface="Yuanti SC Bold"/>
                <a:ea typeface="Yuanti SC Bold"/>
                <a:cs typeface="Yuanti SC Bold"/>
                <a:sym typeface="Yuanti SC Bold"/>
              </a:defRPr>
            </a:lvl1pPr>
            <a:lvl2pPr marL="0" indent="0">
              <a:buSzTx/>
              <a:buFontTx/>
              <a:buNone/>
              <a:defRPr sz="2400">
                <a:latin typeface="Yuanti SC Bold"/>
                <a:ea typeface="Yuanti SC Bold"/>
                <a:cs typeface="Yuanti SC Bold"/>
                <a:sym typeface="Yuanti SC Bold"/>
              </a:defRPr>
            </a:lvl2pPr>
            <a:lvl3pPr marL="0" indent="0">
              <a:buSzTx/>
              <a:buFontTx/>
              <a:buNone/>
              <a:defRPr sz="2400">
                <a:latin typeface="Yuanti SC Bold"/>
                <a:ea typeface="Yuanti SC Bold"/>
                <a:cs typeface="Yuanti SC Bold"/>
                <a:sym typeface="Yuanti SC Bold"/>
              </a:defRPr>
            </a:lvl3pPr>
            <a:lvl4pPr marL="0" indent="0">
              <a:buSzTx/>
              <a:buFontTx/>
              <a:buNone/>
              <a:defRPr sz="2400">
                <a:latin typeface="Yuanti SC Bold"/>
                <a:ea typeface="Yuanti SC Bold"/>
                <a:cs typeface="Yuanti SC Bold"/>
                <a:sym typeface="Yuanti SC Bold"/>
              </a:defRPr>
            </a:lvl4pPr>
            <a:lvl5pPr marL="0" indent="0">
              <a:buSzTx/>
              <a:buFontTx/>
              <a:buNone/>
              <a:defRPr sz="2400">
                <a:latin typeface="Yuanti SC Bold"/>
                <a:ea typeface="Yuanti SC Bold"/>
                <a:cs typeface="Yuanti SC Bold"/>
                <a:sym typeface="Yuanti SC Bold"/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4" name="Text Placeholder 4"/>
          <p:cNvSpPr/>
          <p:nvPr>
            <p:ph type="body" sz="quarter" idx="21"/>
          </p:nvPr>
        </p:nvSpPr>
        <p:spPr>
          <a:xfrm>
            <a:off x="4629149" y="1681163"/>
            <a:ext cx="3887394" cy="823914"/>
          </a:xfrm>
          <a:prstGeom prst="rect">
            <a:avLst/>
          </a:prstGeom>
        </p:spPr>
        <p:txBody>
          <a:bodyPr anchor="b"/>
          <a:lstStyle/>
          <a:p/>
        </p:txBody>
      </p:sp>
      <p:sp>
        <p:nvSpPr>
          <p:cNvPr id="8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12"/>
          <p:cNvGrpSpPr/>
          <p:nvPr/>
        </p:nvGrpSpPr>
        <p:grpSpPr>
          <a:xfrm>
            <a:off x="-13857" y="-19777"/>
            <a:ext cx="9167004" cy="6878188"/>
            <a:chOff x="0" y="0"/>
            <a:chExt cx="9167003" cy="6878186"/>
          </a:xfrm>
        </p:grpSpPr>
        <p:pic>
          <p:nvPicPr>
            <p:cNvPr id="92" name="Picture 6" descr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0"/>
              <a:ext cx="9167002" cy="6345468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grpSp>
          <p:nvGrpSpPr>
            <p:cNvPr id="95" name="Group 7"/>
            <p:cNvGrpSpPr/>
            <p:nvPr/>
          </p:nvGrpSpPr>
          <p:grpSpPr>
            <a:xfrm>
              <a:off x="0" y="6009249"/>
              <a:ext cx="9167003" cy="868938"/>
              <a:chOff x="0" y="0"/>
              <a:chExt cx="9167002" cy="868937"/>
            </a:xfrm>
          </p:grpSpPr>
          <p:pic>
            <p:nvPicPr>
              <p:cNvPr id="93" name="Picture 8" descr="Picture 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-1"/>
                <a:ext cx="9167003" cy="868939"/>
              </a:xfrm>
              <a:prstGeom prst="rect">
                <a:avLst/>
              </a:prstGeom>
              <a:ln w="12700" cap="flat">
                <a:noFill/>
                <a:miter lim="400000"/>
                <a:headEnd/>
                <a:tailEnd/>
              </a:ln>
              <a:effectLst/>
            </p:spPr>
          </p:pic>
          <p:sp>
            <p:nvSpPr>
              <p:cNvPr id="94" name="TextBox 9"/>
              <p:cNvSpPr txBox="1"/>
              <p:nvPr/>
            </p:nvSpPr>
            <p:spPr>
              <a:xfrm>
                <a:off x="6475616" y="456382"/>
                <a:ext cx="2346222" cy="3200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spAutoFit/>
              </a:bodyPr>
              <a:lstStyle>
                <a:lvl1pPr algn="r">
                  <a:defRPr sz="1300" spc="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r>
                  <a:t>您最佳的網絡創業平台</a:t>
                </a:r>
              </a:p>
            </p:txBody>
          </p:sp>
        </p:grpSp>
        <p:pic>
          <p:nvPicPr>
            <p:cNvPr id="96" name="Picture 10" descr="Picture 10"/>
            <p:cNvPicPr>
              <a:picLocks noChangeAspect="1"/>
            </p:cNvPicPr>
            <p:nvPr/>
          </p:nvPicPr>
          <p:blipFill>
            <a:blip r:embed="rId4"/>
            <a:srcRect b="17228"/>
            <a:stretch>
              <a:fillRect/>
            </a:stretch>
          </p:blipFill>
          <p:spPr>
            <a:xfrm>
              <a:off x="7992822" y="344888"/>
              <a:ext cx="707771" cy="72128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97" name="Rectangle 11"/>
            <p:cNvSpPr/>
            <p:nvPr/>
          </p:nvSpPr>
          <p:spPr>
            <a:xfrm>
              <a:off x="7809547" y="344888"/>
              <a:ext cx="45721" cy="721283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</p:grpSp>
      <p:sp>
        <p:nvSpPr>
          <p:cNvPr id="99" name="大標題文字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10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roup 12"/>
          <p:cNvGrpSpPr/>
          <p:nvPr/>
        </p:nvGrpSpPr>
        <p:grpSpPr>
          <a:xfrm>
            <a:off x="-13857" y="-19777"/>
            <a:ext cx="9167004" cy="6878188"/>
            <a:chOff x="0" y="0"/>
            <a:chExt cx="9167003" cy="6878186"/>
          </a:xfrm>
        </p:grpSpPr>
        <p:pic>
          <p:nvPicPr>
            <p:cNvPr id="107" name="Picture 6" descr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0"/>
              <a:ext cx="9167002" cy="6345468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grpSp>
          <p:nvGrpSpPr>
            <p:cNvPr id="110" name="Group 7"/>
            <p:cNvGrpSpPr/>
            <p:nvPr/>
          </p:nvGrpSpPr>
          <p:grpSpPr>
            <a:xfrm>
              <a:off x="0" y="6009249"/>
              <a:ext cx="9167003" cy="868938"/>
              <a:chOff x="0" y="0"/>
              <a:chExt cx="9167002" cy="868937"/>
            </a:xfrm>
          </p:grpSpPr>
          <p:pic>
            <p:nvPicPr>
              <p:cNvPr id="108" name="Picture 8" descr="Picture 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-1"/>
                <a:ext cx="9167003" cy="868939"/>
              </a:xfrm>
              <a:prstGeom prst="rect">
                <a:avLst/>
              </a:prstGeom>
              <a:ln w="12700" cap="flat">
                <a:noFill/>
                <a:miter lim="400000"/>
                <a:headEnd/>
                <a:tailEnd/>
              </a:ln>
              <a:effectLst/>
            </p:spPr>
          </p:pic>
          <p:sp>
            <p:nvSpPr>
              <p:cNvPr id="109" name="TextBox 9"/>
              <p:cNvSpPr txBox="1"/>
              <p:nvPr/>
            </p:nvSpPr>
            <p:spPr>
              <a:xfrm>
                <a:off x="6475616" y="456382"/>
                <a:ext cx="2346222" cy="3200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spAutoFit/>
              </a:bodyPr>
              <a:lstStyle>
                <a:lvl1pPr algn="r">
                  <a:defRPr sz="1300" spc="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r>
                  <a:t>您最佳的網絡創業平台</a:t>
                </a:r>
              </a:p>
            </p:txBody>
          </p:sp>
        </p:grpSp>
        <p:pic>
          <p:nvPicPr>
            <p:cNvPr id="111" name="Picture 10" descr="Picture 10"/>
            <p:cNvPicPr>
              <a:picLocks noChangeAspect="1"/>
            </p:cNvPicPr>
            <p:nvPr/>
          </p:nvPicPr>
          <p:blipFill>
            <a:blip r:embed="rId4"/>
            <a:srcRect b="17228"/>
            <a:stretch>
              <a:fillRect/>
            </a:stretch>
          </p:blipFill>
          <p:spPr>
            <a:xfrm>
              <a:off x="7992822" y="344888"/>
              <a:ext cx="707771" cy="72128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112" name="Rectangle 11"/>
            <p:cNvSpPr/>
            <p:nvPr/>
          </p:nvSpPr>
          <p:spPr>
            <a:xfrm>
              <a:off x="7809547" y="344888"/>
              <a:ext cx="45721" cy="721283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</p:grpSp>
      <p:sp>
        <p:nvSpPr>
          <p:cNvPr id="11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Group 12"/>
          <p:cNvGrpSpPr/>
          <p:nvPr/>
        </p:nvGrpSpPr>
        <p:grpSpPr>
          <a:xfrm>
            <a:off x="-13857" y="-19777"/>
            <a:ext cx="9167004" cy="6878188"/>
            <a:chOff x="0" y="0"/>
            <a:chExt cx="9167003" cy="6878186"/>
          </a:xfrm>
        </p:grpSpPr>
        <p:pic>
          <p:nvPicPr>
            <p:cNvPr id="121" name="Picture 6" descr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0"/>
              <a:ext cx="9167002" cy="6345468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grpSp>
          <p:nvGrpSpPr>
            <p:cNvPr id="124" name="Group 7"/>
            <p:cNvGrpSpPr/>
            <p:nvPr/>
          </p:nvGrpSpPr>
          <p:grpSpPr>
            <a:xfrm>
              <a:off x="0" y="6009249"/>
              <a:ext cx="9167003" cy="868938"/>
              <a:chOff x="0" y="0"/>
              <a:chExt cx="9167002" cy="868937"/>
            </a:xfrm>
          </p:grpSpPr>
          <p:pic>
            <p:nvPicPr>
              <p:cNvPr id="122" name="Picture 8" descr="Picture 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-1"/>
                <a:ext cx="9167003" cy="868939"/>
              </a:xfrm>
              <a:prstGeom prst="rect">
                <a:avLst/>
              </a:prstGeom>
              <a:ln w="12700" cap="flat">
                <a:noFill/>
                <a:miter lim="400000"/>
                <a:headEnd/>
                <a:tailEnd/>
              </a:ln>
              <a:effectLst/>
            </p:spPr>
          </p:pic>
          <p:sp>
            <p:nvSpPr>
              <p:cNvPr id="123" name="TextBox 9"/>
              <p:cNvSpPr txBox="1"/>
              <p:nvPr/>
            </p:nvSpPr>
            <p:spPr>
              <a:xfrm>
                <a:off x="6475616" y="456382"/>
                <a:ext cx="2346222" cy="3200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spAutoFit/>
              </a:bodyPr>
              <a:lstStyle>
                <a:lvl1pPr algn="r">
                  <a:defRPr sz="1300" spc="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r>
                  <a:t>您最佳的網絡創業平台</a:t>
                </a:r>
              </a:p>
            </p:txBody>
          </p:sp>
        </p:grpSp>
        <p:pic>
          <p:nvPicPr>
            <p:cNvPr id="125" name="Picture 10" descr="Picture 10"/>
            <p:cNvPicPr>
              <a:picLocks noChangeAspect="1"/>
            </p:cNvPicPr>
            <p:nvPr/>
          </p:nvPicPr>
          <p:blipFill>
            <a:blip r:embed="rId4"/>
            <a:srcRect b="17228"/>
            <a:stretch>
              <a:fillRect/>
            </a:stretch>
          </p:blipFill>
          <p:spPr>
            <a:xfrm>
              <a:off x="7992822" y="344888"/>
              <a:ext cx="707771" cy="72128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126" name="Rectangle 11"/>
            <p:cNvSpPr/>
            <p:nvPr/>
          </p:nvSpPr>
          <p:spPr>
            <a:xfrm>
              <a:off x="7809547" y="344888"/>
              <a:ext cx="45721" cy="721283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</p:grpSp>
      <p:sp>
        <p:nvSpPr>
          <p:cNvPr id="128" name="大標題文字"/>
          <p:cNvSpPr txBox="1"/>
          <p:nvPr>
            <p:ph type="title" hasCustomPrompt="1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大標題文字</a:t>
            </a:r>
          </a:p>
        </p:txBody>
      </p:sp>
      <p:sp>
        <p:nvSpPr>
          <p:cNvPr id="129" name="內文層級一…"/>
          <p:cNvSpPr txBox="1"/>
          <p:nvPr>
            <p:ph type="body" sz="half" idx="1" hasCustomPrompt="1"/>
          </p:nvPr>
        </p:nvSpPr>
        <p:spPr>
          <a:xfrm>
            <a:off x="3887391" y="987425"/>
            <a:ext cx="4629152" cy="487362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30" name="Text Placeholder 3"/>
          <p:cNvSpPr/>
          <p:nvPr>
            <p:ph type="body" sz="quarter" idx="21"/>
          </p:nvPr>
        </p:nvSpPr>
        <p:spPr>
          <a:xfrm>
            <a:off x="629839" y="2057400"/>
            <a:ext cx="2949182" cy="3811588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13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roup 12"/>
          <p:cNvGrpSpPr/>
          <p:nvPr/>
        </p:nvGrpSpPr>
        <p:grpSpPr>
          <a:xfrm>
            <a:off x="-13857" y="-19777"/>
            <a:ext cx="9167004" cy="6878188"/>
            <a:chOff x="0" y="0"/>
            <a:chExt cx="9167003" cy="6878186"/>
          </a:xfrm>
        </p:grpSpPr>
        <p:pic>
          <p:nvPicPr>
            <p:cNvPr id="138" name="Picture 6" descr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0"/>
              <a:ext cx="9167002" cy="6345468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grpSp>
          <p:nvGrpSpPr>
            <p:cNvPr id="141" name="Group 7"/>
            <p:cNvGrpSpPr/>
            <p:nvPr/>
          </p:nvGrpSpPr>
          <p:grpSpPr>
            <a:xfrm>
              <a:off x="0" y="6009249"/>
              <a:ext cx="9167003" cy="868938"/>
              <a:chOff x="0" y="0"/>
              <a:chExt cx="9167002" cy="868937"/>
            </a:xfrm>
          </p:grpSpPr>
          <p:pic>
            <p:nvPicPr>
              <p:cNvPr id="139" name="Picture 8" descr="Picture 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-1"/>
                <a:ext cx="9167003" cy="868939"/>
              </a:xfrm>
              <a:prstGeom prst="rect">
                <a:avLst/>
              </a:prstGeom>
              <a:ln w="12700" cap="flat">
                <a:noFill/>
                <a:miter lim="400000"/>
                <a:headEnd/>
                <a:tailEnd/>
              </a:ln>
              <a:effectLst/>
            </p:spPr>
          </p:pic>
          <p:sp>
            <p:nvSpPr>
              <p:cNvPr id="140" name="TextBox 9"/>
              <p:cNvSpPr txBox="1"/>
              <p:nvPr/>
            </p:nvSpPr>
            <p:spPr>
              <a:xfrm>
                <a:off x="6475616" y="456382"/>
                <a:ext cx="2346222" cy="3200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spAutoFit/>
              </a:bodyPr>
              <a:lstStyle>
                <a:lvl1pPr algn="r">
                  <a:defRPr sz="1300" spc="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r>
                  <a:t>您最佳的網絡創業平台</a:t>
                </a:r>
              </a:p>
            </p:txBody>
          </p:sp>
        </p:grpSp>
        <p:pic>
          <p:nvPicPr>
            <p:cNvPr id="142" name="Picture 10" descr="Picture 10"/>
            <p:cNvPicPr>
              <a:picLocks noChangeAspect="1"/>
            </p:cNvPicPr>
            <p:nvPr/>
          </p:nvPicPr>
          <p:blipFill>
            <a:blip r:embed="rId4"/>
            <a:srcRect b="17228"/>
            <a:stretch>
              <a:fillRect/>
            </a:stretch>
          </p:blipFill>
          <p:spPr>
            <a:xfrm>
              <a:off x="7992822" y="344888"/>
              <a:ext cx="707771" cy="72128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143" name="Rectangle 11"/>
            <p:cNvSpPr/>
            <p:nvPr/>
          </p:nvSpPr>
          <p:spPr>
            <a:xfrm>
              <a:off x="7809547" y="344888"/>
              <a:ext cx="45721" cy="721283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</p:grpSp>
      <p:sp>
        <p:nvSpPr>
          <p:cNvPr id="145" name="大標題文字"/>
          <p:cNvSpPr txBox="1"/>
          <p:nvPr>
            <p:ph type="title" hasCustomPrompt="1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大標題文字</a:t>
            </a:r>
          </a:p>
        </p:txBody>
      </p:sp>
      <p:sp>
        <p:nvSpPr>
          <p:cNvPr id="146" name="Picture Placeholder 2"/>
          <p:cNvSpPr/>
          <p:nvPr>
            <p:ph type="pic" sz="half" idx="21"/>
          </p:nvPr>
        </p:nvSpPr>
        <p:spPr>
          <a:xfrm>
            <a:off x="3887391" y="987425"/>
            <a:ext cx="4629152" cy="487362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/>
        </p:txBody>
      </p:sp>
      <p:sp>
        <p:nvSpPr>
          <p:cNvPr id="147" name="內文層級一…"/>
          <p:cNvSpPr txBox="1"/>
          <p:nvPr>
            <p:ph type="body" sz="quarter" idx="1" hasCustomPrompt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4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3.png"/><Relationship Id="rId11" Type="http://schemas.openxmlformats.org/officeDocument/2006/relationships/image" Target="../media/image2.png"/><Relationship Id="rId10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2"/>
          <p:cNvGrpSpPr/>
          <p:nvPr/>
        </p:nvGrpSpPr>
        <p:grpSpPr>
          <a:xfrm>
            <a:off x="-13857" y="-19777"/>
            <a:ext cx="9167004" cy="6878188"/>
            <a:chOff x="0" y="0"/>
            <a:chExt cx="9167003" cy="6878186"/>
          </a:xfrm>
        </p:grpSpPr>
        <p:pic>
          <p:nvPicPr>
            <p:cNvPr id="2" name="Picture 6" descr="Picture 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-1" y="0"/>
              <a:ext cx="9167002" cy="6345468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grpSp>
          <p:nvGrpSpPr>
            <p:cNvPr id="5" name="Group 7"/>
            <p:cNvGrpSpPr/>
            <p:nvPr/>
          </p:nvGrpSpPr>
          <p:grpSpPr>
            <a:xfrm>
              <a:off x="0" y="6009249"/>
              <a:ext cx="9167003" cy="868938"/>
              <a:chOff x="0" y="0"/>
              <a:chExt cx="9167002" cy="868937"/>
            </a:xfrm>
          </p:grpSpPr>
          <p:pic>
            <p:nvPicPr>
              <p:cNvPr id="3" name="Picture 8" descr="Picture 8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0" y="-1"/>
                <a:ext cx="9167003" cy="868939"/>
              </a:xfrm>
              <a:prstGeom prst="rect">
                <a:avLst/>
              </a:prstGeom>
              <a:ln w="12700" cap="flat">
                <a:noFill/>
                <a:miter lim="400000"/>
                <a:headEnd/>
                <a:tailEnd/>
              </a:ln>
              <a:effectLst/>
            </p:spPr>
          </p:pic>
          <p:sp>
            <p:nvSpPr>
              <p:cNvPr id="4" name="TextBox 9"/>
              <p:cNvSpPr txBox="1"/>
              <p:nvPr/>
            </p:nvSpPr>
            <p:spPr>
              <a:xfrm>
                <a:off x="6475616" y="456382"/>
                <a:ext cx="2346222" cy="3200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spAutoFit/>
              </a:bodyPr>
              <a:lstStyle>
                <a:lvl1pPr algn="r">
                  <a:defRPr sz="1300" spc="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r>
                  <a:t>您最佳的網絡創業平台</a:t>
                </a:r>
              </a:p>
            </p:txBody>
          </p:sp>
        </p:grpSp>
        <p:pic>
          <p:nvPicPr>
            <p:cNvPr id="6" name="Picture 10" descr="Picture 10"/>
            <p:cNvPicPr>
              <a:picLocks noChangeAspect="1"/>
            </p:cNvPicPr>
            <p:nvPr/>
          </p:nvPicPr>
          <p:blipFill>
            <a:blip r:embed="rId12"/>
            <a:srcRect b="17228"/>
            <a:stretch>
              <a:fillRect/>
            </a:stretch>
          </p:blipFill>
          <p:spPr>
            <a:xfrm>
              <a:off x="7992822" y="344888"/>
              <a:ext cx="707771" cy="72128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7" name="Rectangle 11"/>
            <p:cNvSpPr/>
            <p:nvPr/>
          </p:nvSpPr>
          <p:spPr>
            <a:xfrm>
              <a:off x="7809547" y="344888"/>
              <a:ext cx="45721" cy="721283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 panose="020F0502020204030204"/>
                </a:defRPr>
              </a:pPr>
            </a:p>
          </p:txBody>
        </p:sp>
      </p:grpSp>
      <p:sp>
        <p:nvSpPr>
          <p:cNvPr id="9" name="大標題文字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rmAutofit/>
          </a:bodyPr>
          <a:lstStyle/>
          <a:p>
            <a:r>
              <a:t>大標題文字</a:t>
            </a:r>
          </a:p>
        </p:txBody>
      </p:sp>
      <p:sp>
        <p:nvSpPr>
          <p:cNvPr id="10" name="內文層級一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rmAutofit/>
          </a:bodyPr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1" name="幻燈片編號"/>
          <p:cNvSpPr txBox="1"/>
          <p:nvPr>
            <p:ph type="sldNum" sz="quarter" idx="2"/>
          </p:nvPr>
        </p:nvSpPr>
        <p:spPr>
          <a:xfrm>
            <a:off x="8275424" y="6385245"/>
            <a:ext cx="239928" cy="307339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FFFF00"/>
                </a:solidFill>
                <a:latin typeface="Yuanti SC Regular"/>
                <a:ea typeface="Yuanti SC Regular"/>
                <a:cs typeface="Yuanti SC Regular"/>
                <a:sym typeface="Yuanti SC Regular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1pPr>
      <a:lvl2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2pPr>
      <a:lvl3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3pPr>
      <a:lvl4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4pPr>
      <a:lvl5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5pPr>
      <a:lvl6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6pPr>
      <a:lvl7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7pPr>
      <a:lvl8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8pPr>
      <a:lvl9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如何邀约"/>
          <p:cNvSpPr txBox="1"/>
          <p:nvPr>
            <p:ph type="ctrTitle"/>
          </p:nvPr>
        </p:nvSpPr>
        <p:spPr>
          <a:xfrm>
            <a:off x="685800" y="1122362"/>
            <a:ext cx="7772400" cy="2387601"/>
          </a:xfrm>
          <a:prstGeom prst="rect">
            <a:avLst/>
          </a:prstGeom>
        </p:spPr>
        <p:txBody>
          <a:bodyPr/>
          <a:lstStyle/>
          <a:p>
            <a:r>
              <a:t>如何邀约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邀约 = 业绩"/>
          <p:cNvSpPr txBox="1"/>
          <p:nvPr>
            <p:ph type="ctrTitle"/>
          </p:nvPr>
        </p:nvSpPr>
        <p:spPr>
          <a:xfrm>
            <a:off x="685800" y="1122362"/>
            <a:ext cx="7772400" cy="2387601"/>
          </a:xfrm>
          <a:prstGeom prst="rect">
            <a:avLst/>
          </a:prstGeom>
        </p:spPr>
        <p:txBody>
          <a:bodyPr/>
          <a:lstStyle/>
          <a:p>
            <a:r>
              <a:t>邀约 = 业绩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善良动机 = 关心、关爱…"/>
          <p:cNvSpPr txBox="1"/>
          <p:nvPr>
            <p:ph type="ctrTitle"/>
          </p:nvPr>
        </p:nvSpPr>
        <p:spPr>
          <a:xfrm>
            <a:off x="179070" y="1844040"/>
            <a:ext cx="8822055" cy="2387600"/>
          </a:xfrm>
          <a:prstGeom prst="rect">
            <a:avLst/>
          </a:prstGeom>
        </p:spPr>
        <p:txBody>
          <a:bodyPr/>
          <a:lstStyle/>
          <a:p>
            <a:r>
              <a:t>善良动机 = 关心、关爱</a:t>
            </a:r>
          </a:p>
          <a:p>
            <a:pPr>
              <a:defRPr>
                <a:solidFill>
                  <a:srgbClr val="00FDFF"/>
                </a:solidFill>
              </a:defRPr>
            </a:pPr>
            <a:r>
              <a:t>广结善缘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成功是…"/>
          <p:cNvSpPr txBox="1"/>
          <p:nvPr>
            <p:ph type="ctrTitle"/>
          </p:nvPr>
        </p:nvSpPr>
        <p:spPr>
          <a:xfrm>
            <a:off x="-180340" y="1556385"/>
            <a:ext cx="8958580" cy="2387600"/>
          </a:xfrm>
          <a:prstGeom prst="rect">
            <a:avLst/>
          </a:prstGeom>
        </p:spPr>
        <p:txBody>
          <a:bodyPr/>
          <a:lstStyle/>
          <a:p>
            <a:r>
              <a:t>成功是</a:t>
            </a:r>
          </a:p>
          <a:p>
            <a:pPr>
              <a:defRPr>
                <a:solidFill>
                  <a:srgbClr val="00FDFF"/>
                </a:solidFill>
              </a:defRPr>
            </a:pPr>
            <a:r>
              <a:t> 99% </a:t>
            </a:r>
            <a:r>
              <a:rPr>
                <a:solidFill>
                  <a:srgbClr val="FFFB00"/>
                </a:solidFill>
              </a:rPr>
              <a:t>心态</a:t>
            </a:r>
            <a:r>
              <a:rPr>
                <a:solidFill>
                  <a:srgbClr val="73FDFF"/>
                </a:solidFill>
              </a:rPr>
              <a:t> </a:t>
            </a:r>
            <a:r>
              <a:t>+ 1% 技巧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为什么要做邀约呢？…"/>
          <p:cNvSpPr txBox="1"/>
          <p:nvPr>
            <p:ph type="ctrTitle"/>
          </p:nvPr>
        </p:nvSpPr>
        <p:spPr>
          <a:xfrm>
            <a:off x="685800" y="1122362"/>
            <a:ext cx="7772400" cy="2387601"/>
          </a:xfrm>
          <a:prstGeom prst="rect">
            <a:avLst/>
          </a:prstGeom>
        </p:spPr>
        <p:txBody>
          <a:bodyPr/>
          <a:lstStyle/>
          <a:p>
            <a:r>
              <a:t>为什么要做邀约呢？</a:t>
            </a:r>
          </a:p>
          <a:p>
            <a:pPr>
              <a:defRPr>
                <a:solidFill>
                  <a:srgbClr val="00FDFF"/>
                </a:solidFill>
              </a:defRPr>
            </a:pPr>
            <a:r>
              <a:t>借力（伙伴及上级）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邀约的五项原则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邀约的</a:t>
            </a:r>
            <a:r>
              <a:rPr>
                <a:solidFill>
                  <a:srgbClr val="00FDFF"/>
                </a:solidFill>
              </a:rPr>
              <a:t>五项原则</a:t>
            </a:r>
            <a:endParaRPr>
              <a:solidFill>
                <a:srgbClr val="00FDFF"/>
              </a:solidFill>
            </a:endParaRPr>
          </a:p>
        </p:txBody>
      </p:sp>
      <p:sp>
        <p:nvSpPr>
          <p:cNvPr id="168" name="让受邀者感受到您的兴奋，而对此次会面有所期待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374015" indent="-374015">
              <a:buFontTx/>
              <a:buAutoNum type="arabicPeriod"/>
            </a:pPr>
            <a:r>
              <a:t>让受邀者</a:t>
            </a:r>
            <a:r>
              <a:rPr>
                <a:solidFill>
                  <a:srgbClr val="00FDFF"/>
                </a:solidFill>
              </a:rPr>
              <a:t>感受</a:t>
            </a:r>
            <a:r>
              <a:t>到您的兴奋，而对此次会面</a:t>
            </a:r>
            <a:r>
              <a:rPr>
                <a:solidFill>
                  <a:srgbClr val="00FDFF"/>
                </a:solidFill>
              </a:rPr>
              <a:t>有所期待</a:t>
            </a:r>
            <a:endParaRPr>
              <a:solidFill>
                <a:srgbClr val="00FDFF"/>
              </a:solidFill>
            </a:endParaRP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邀约的五项原则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邀约的</a:t>
            </a:r>
            <a:r>
              <a:rPr>
                <a:solidFill>
                  <a:srgbClr val="00FDFF"/>
                </a:solidFill>
              </a:rPr>
              <a:t>五项原则</a:t>
            </a:r>
            <a:endParaRPr>
              <a:solidFill>
                <a:srgbClr val="00FDFF"/>
              </a:solidFill>
            </a:endParaRPr>
          </a:p>
        </p:txBody>
      </p:sp>
      <p:sp>
        <p:nvSpPr>
          <p:cNvPr id="171" name="让受邀者感受到您的兴奋，而对此次会面有所期待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374015" indent="-374015">
              <a:buFontTx/>
              <a:buAutoNum type="arabicPeriod"/>
              <a:defRPr>
                <a:solidFill>
                  <a:srgbClr val="FFFF00">
                    <a:alpha val="40000"/>
                  </a:srgbClr>
                </a:solidFill>
              </a:defRPr>
            </a:pPr>
            <a:r>
              <a:t>让受邀者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感受</a:t>
            </a:r>
            <a:r>
              <a:t>到您的兴奋，而对此次会面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有所期待</a:t>
            </a:r>
            <a:endParaRPr>
              <a:solidFill>
                <a:srgbClr val="00FDFF">
                  <a:alpha val="40000"/>
                </a:srgbClr>
              </a:solidFill>
            </a:endParaRPr>
          </a:p>
          <a:p>
            <a:pPr marL="374015" indent="-374015">
              <a:buFontTx/>
              <a:buAutoNum type="arabicPeriod"/>
            </a:pPr>
            <a:r>
              <a:t>态度要</a:t>
            </a:r>
            <a:r>
              <a:rPr>
                <a:solidFill>
                  <a:srgbClr val="00FDFF"/>
                </a:solidFill>
              </a:rPr>
              <a:t>诚实自然</a:t>
            </a:r>
            <a:endParaRPr>
              <a:solidFill>
                <a:srgbClr val="00FDFF"/>
              </a:solidFill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邀约的五项原则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邀约的</a:t>
            </a:r>
            <a:r>
              <a:rPr>
                <a:solidFill>
                  <a:srgbClr val="00FDFF"/>
                </a:solidFill>
              </a:rPr>
              <a:t>五项原则</a:t>
            </a:r>
            <a:endParaRPr>
              <a:solidFill>
                <a:srgbClr val="00FDFF"/>
              </a:solidFill>
            </a:endParaRPr>
          </a:p>
        </p:txBody>
      </p:sp>
      <p:sp>
        <p:nvSpPr>
          <p:cNvPr id="174" name="让受邀者感受到您的兴奋，而对此次会面有所期待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374015" indent="-374015">
              <a:buFontTx/>
              <a:buAutoNum type="arabicPeriod"/>
              <a:defRPr>
                <a:solidFill>
                  <a:srgbClr val="FFFF00">
                    <a:alpha val="40000"/>
                  </a:srgbClr>
                </a:solidFill>
              </a:defRPr>
            </a:pPr>
            <a:r>
              <a:t>让受邀者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感受</a:t>
            </a:r>
            <a:r>
              <a:t>到您的兴奋，而对此次会面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有所期待</a:t>
            </a:r>
            <a:endParaRPr>
              <a:solidFill>
                <a:srgbClr val="00FDFF">
                  <a:alpha val="40000"/>
                </a:srgbClr>
              </a:solidFill>
            </a:endParaRPr>
          </a:p>
          <a:p>
            <a:pPr marL="374015" indent="-374015">
              <a:buFontTx/>
              <a:buAutoNum type="arabicPeriod"/>
              <a:defRPr>
                <a:solidFill>
                  <a:srgbClr val="FFFF00">
                    <a:alpha val="40000"/>
                  </a:srgbClr>
                </a:solidFill>
              </a:defRPr>
            </a:pPr>
            <a:r>
              <a:t>态度要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诚实自然</a:t>
            </a:r>
            <a:endParaRPr>
              <a:solidFill>
                <a:srgbClr val="00FDFF">
                  <a:alpha val="40000"/>
                </a:srgbClr>
              </a:solidFill>
            </a:endParaRPr>
          </a:p>
          <a:p>
            <a:pPr marL="374015" indent="-374015">
              <a:buFontTx/>
              <a:buAutoNum type="arabicPeriod"/>
            </a:pPr>
            <a:r>
              <a:t>电话中</a:t>
            </a:r>
            <a:r>
              <a:rPr>
                <a:solidFill>
                  <a:srgbClr val="00FDFF"/>
                </a:solidFill>
              </a:rPr>
              <a:t>不细谈</a:t>
            </a:r>
            <a:r>
              <a:t>公司、产品、制度、等等的深入话题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邀约的五项原则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邀约的</a:t>
            </a:r>
            <a:r>
              <a:rPr>
                <a:solidFill>
                  <a:srgbClr val="00FDFF"/>
                </a:solidFill>
              </a:rPr>
              <a:t>五项原则</a:t>
            </a:r>
            <a:endParaRPr>
              <a:solidFill>
                <a:srgbClr val="00FDFF"/>
              </a:solidFill>
            </a:endParaRPr>
          </a:p>
        </p:txBody>
      </p:sp>
      <p:sp>
        <p:nvSpPr>
          <p:cNvPr id="177" name="让受邀者感受到您的兴奋，而对此次会面有所期待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374015" indent="-374015">
              <a:buFontTx/>
              <a:buAutoNum type="arabicPeriod"/>
              <a:defRPr>
                <a:solidFill>
                  <a:srgbClr val="FFFF00">
                    <a:alpha val="40000"/>
                  </a:srgbClr>
                </a:solidFill>
              </a:defRPr>
            </a:pPr>
            <a:r>
              <a:t>让受邀者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感受</a:t>
            </a:r>
            <a:r>
              <a:t>到您的兴奋，而对此次会面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有所期待</a:t>
            </a:r>
            <a:endParaRPr>
              <a:solidFill>
                <a:srgbClr val="00FDFF">
                  <a:alpha val="40000"/>
                </a:srgbClr>
              </a:solidFill>
            </a:endParaRPr>
          </a:p>
          <a:p>
            <a:pPr marL="374015" indent="-374015">
              <a:buFontTx/>
              <a:buAutoNum type="arabicPeriod"/>
              <a:defRPr>
                <a:solidFill>
                  <a:srgbClr val="FFFF00">
                    <a:alpha val="40000"/>
                  </a:srgbClr>
                </a:solidFill>
              </a:defRPr>
            </a:pPr>
            <a:r>
              <a:t>态度要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诚实自然</a:t>
            </a:r>
            <a:endParaRPr>
              <a:solidFill>
                <a:srgbClr val="00FDFF">
                  <a:alpha val="40000"/>
                </a:srgbClr>
              </a:solidFill>
            </a:endParaRPr>
          </a:p>
          <a:p>
            <a:pPr marL="374015" indent="-374015">
              <a:buFontTx/>
              <a:buAutoNum type="arabicPeriod"/>
              <a:defRPr>
                <a:solidFill>
                  <a:srgbClr val="FFFF00">
                    <a:alpha val="40000"/>
                  </a:srgbClr>
                </a:solidFill>
              </a:defRPr>
            </a:pPr>
            <a:r>
              <a:t>电话中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不细谈</a:t>
            </a:r>
            <a:r>
              <a:t>公司、产品、制度、等等的深入话题</a:t>
            </a:r>
          </a:p>
          <a:p>
            <a:pPr marL="374015" indent="-374015">
              <a:buFontTx/>
              <a:buAutoNum type="arabicPeriod"/>
            </a:pPr>
            <a:r>
              <a:t>正确的邀约是</a:t>
            </a:r>
            <a:r>
              <a:rPr>
                <a:solidFill>
                  <a:srgbClr val="00FDFF"/>
                </a:solidFill>
              </a:rPr>
              <a:t>定下</a:t>
            </a:r>
            <a:r>
              <a:t>约会时间及地点、并非解释 iTeam 事业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邀约的五项原则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邀约的</a:t>
            </a:r>
            <a:r>
              <a:rPr>
                <a:solidFill>
                  <a:srgbClr val="00FDFF"/>
                </a:solidFill>
              </a:rPr>
              <a:t>五项原则</a:t>
            </a:r>
            <a:endParaRPr>
              <a:solidFill>
                <a:srgbClr val="00FDFF"/>
              </a:solidFill>
            </a:endParaRPr>
          </a:p>
        </p:txBody>
      </p:sp>
      <p:sp>
        <p:nvSpPr>
          <p:cNvPr id="180" name="让受邀者感受到您的兴奋，而对此次会面有所期待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374015" indent="-374015">
              <a:buFontTx/>
              <a:buAutoNum type="arabicPeriod"/>
              <a:defRPr>
                <a:solidFill>
                  <a:srgbClr val="FFFF00">
                    <a:alpha val="40000"/>
                  </a:srgbClr>
                </a:solidFill>
              </a:defRPr>
            </a:pPr>
            <a:r>
              <a:t>让受邀者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感受</a:t>
            </a:r>
            <a:r>
              <a:t>到您的兴奋，而对此次会面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有所期待</a:t>
            </a:r>
            <a:endParaRPr>
              <a:solidFill>
                <a:srgbClr val="00FDFF">
                  <a:alpha val="40000"/>
                </a:srgbClr>
              </a:solidFill>
            </a:endParaRPr>
          </a:p>
          <a:p>
            <a:pPr marL="374015" indent="-374015">
              <a:buFontTx/>
              <a:buAutoNum type="arabicPeriod"/>
              <a:defRPr>
                <a:solidFill>
                  <a:srgbClr val="FFFF00">
                    <a:alpha val="40000"/>
                  </a:srgbClr>
                </a:solidFill>
              </a:defRPr>
            </a:pPr>
            <a:r>
              <a:t>态度要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诚实自然</a:t>
            </a:r>
            <a:endParaRPr>
              <a:solidFill>
                <a:srgbClr val="00FDFF">
                  <a:alpha val="40000"/>
                </a:srgbClr>
              </a:solidFill>
            </a:endParaRPr>
          </a:p>
          <a:p>
            <a:pPr marL="374015" indent="-374015">
              <a:buFontTx/>
              <a:buAutoNum type="arabicPeriod"/>
              <a:defRPr>
                <a:solidFill>
                  <a:srgbClr val="FFFF00">
                    <a:alpha val="40000"/>
                  </a:srgbClr>
                </a:solidFill>
              </a:defRPr>
            </a:pPr>
            <a:r>
              <a:t>电话中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不细谈</a:t>
            </a:r>
            <a:r>
              <a:t>公司、产品、制度、等等的深入话题</a:t>
            </a:r>
          </a:p>
          <a:p>
            <a:pPr marL="374015" indent="-374015">
              <a:buFontTx/>
              <a:buAutoNum type="arabicPeriod"/>
              <a:defRPr>
                <a:solidFill>
                  <a:srgbClr val="FFFF00">
                    <a:alpha val="40000"/>
                  </a:srgbClr>
                </a:solidFill>
              </a:defRPr>
            </a:pPr>
            <a:r>
              <a:t>正确的邀约是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定下</a:t>
            </a:r>
            <a:r>
              <a:t>约会时间及地点、并非解释 iTeam 事业</a:t>
            </a:r>
          </a:p>
          <a:p>
            <a:pPr marL="374015" indent="-374015">
              <a:buFontTx/>
              <a:buAutoNum type="arabicPeriod"/>
            </a:pPr>
            <a:r>
              <a:t>不要只顾自己说，</a:t>
            </a:r>
            <a:r>
              <a:rPr>
                <a:solidFill>
                  <a:srgbClr val="00FDFF"/>
                </a:solidFill>
              </a:rPr>
              <a:t>让对方也能发言</a:t>
            </a:r>
            <a:endParaRPr>
              <a:solidFill>
                <a:srgbClr val="00FDFF"/>
              </a:solidFill>
            </a:endParaRP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邀：邀请…"/>
          <p:cNvSpPr txBox="1"/>
          <p:nvPr>
            <p:ph type="ctrTitle"/>
          </p:nvPr>
        </p:nvSpPr>
        <p:spPr>
          <a:xfrm>
            <a:off x="1082612" y="1122362"/>
            <a:ext cx="6978775" cy="2387601"/>
          </a:xfrm>
          <a:prstGeom prst="rect">
            <a:avLst/>
          </a:prstGeom>
        </p:spPr>
        <p:txBody>
          <a:bodyPr/>
          <a:lstStyle/>
          <a:p>
            <a:pPr algn="l"/>
            <a:r>
              <a:t>邀：</a:t>
            </a:r>
            <a:r>
              <a:rPr>
                <a:solidFill>
                  <a:srgbClr val="00FDFF"/>
                </a:solidFill>
              </a:rPr>
              <a:t>邀</a:t>
            </a:r>
            <a:r>
              <a:t>请</a:t>
            </a:r>
          </a:p>
          <a:p>
            <a:pPr algn="l"/>
            <a:r>
              <a:t>约：</a:t>
            </a:r>
            <a:r>
              <a:rPr>
                <a:solidFill>
                  <a:srgbClr val="00FDFF"/>
                </a:solidFill>
              </a:rPr>
              <a:t>约</a:t>
            </a:r>
            <a:r>
              <a:t>定时间及地点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邀约的内容重点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邀约的</a:t>
            </a:r>
            <a:r>
              <a:rPr u="sng">
                <a:solidFill>
                  <a:srgbClr val="00FDFF"/>
                </a:solidFill>
              </a:rPr>
              <a:t>内容重点</a:t>
            </a:r>
            <a:endParaRPr u="sng">
              <a:solidFill>
                <a:srgbClr val="00FDFF"/>
              </a:solidFill>
            </a:endParaRPr>
          </a:p>
        </p:txBody>
      </p:sp>
      <p:sp>
        <p:nvSpPr>
          <p:cNvPr id="185" name="对熟悉者  》直截了当，提出邀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3200">
                <a:solidFill>
                  <a:srgbClr val="FFD479"/>
                </a:solidFill>
              </a:defRPr>
            </a:lvl1pPr>
          </a:lstStyle>
          <a:p>
            <a:r>
              <a:t>对熟悉者  》直截了当，提出邀约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邀约的内容重点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邀约的</a:t>
            </a:r>
            <a:r>
              <a:rPr u="sng">
                <a:solidFill>
                  <a:srgbClr val="00FDFF"/>
                </a:solidFill>
              </a:rPr>
              <a:t>内容重点</a:t>
            </a:r>
            <a:endParaRPr u="sng">
              <a:solidFill>
                <a:srgbClr val="00FDFF"/>
              </a:solidFill>
            </a:endParaRPr>
          </a:p>
        </p:txBody>
      </p:sp>
      <p:sp>
        <p:nvSpPr>
          <p:cNvPr id="188" name="对熟悉者  》直截了当，提出邀约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3200">
                <a:solidFill>
                  <a:srgbClr val="FFD479">
                    <a:alpha val="39915"/>
                  </a:srgbClr>
                </a:solidFill>
              </a:defRPr>
            </a:pPr>
            <a:r>
              <a:t>对熟悉者  》直截了当，提出邀约</a:t>
            </a:r>
          </a:p>
          <a:p>
            <a:pPr marL="0" indent="0">
              <a:buSzTx/>
              <a:buNone/>
              <a:defRPr sz="3200">
                <a:solidFill>
                  <a:srgbClr val="FFD479"/>
                </a:solidFill>
              </a:defRPr>
            </a:pPr>
            <a:r>
              <a:t>不熟悉者  》先拉进距离，再提出邀约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邀约的内容重点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邀约的</a:t>
            </a:r>
            <a:r>
              <a:rPr u="sng">
                <a:solidFill>
                  <a:srgbClr val="00FDFF"/>
                </a:solidFill>
              </a:rPr>
              <a:t>内容重点</a:t>
            </a:r>
            <a:endParaRPr u="sng">
              <a:solidFill>
                <a:srgbClr val="00FDFF"/>
              </a:solidFill>
            </a:endParaRPr>
          </a:p>
        </p:txBody>
      </p:sp>
      <p:sp>
        <p:nvSpPr>
          <p:cNvPr id="191" name="对熟悉者  》直截了当，提出邀约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3200">
                <a:solidFill>
                  <a:srgbClr val="FFD479">
                    <a:alpha val="39915"/>
                  </a:srgbClr>
                </a:solidFill>
              </a:defRPr>
            </a:pPr>
            <a:r>
              <a:t>对熟悉者  》直截了当，提出邀约</a:t>
            </a:r>
          </a:p>
          <a:p>
            <a:pPr marL="0" indent="0">
              <a:buSzTx/>
              <a:buNone/>
              <a:defRPr sz="3200">
                <a:solidFill>
                  <a:srgbClr val="FFD479"/>
                </a:solidFill>
              </a:defRPr>
            </a:pPr>
            <a:r>
              <a:t>不熟悉者  》先拉进距离，再提出邀约</a:t>
            </a:r>
          </a:p>
          <a:p>
            <a:pPr marL="0" lvl="6" indent="1371600">
              <a:lnSpc>
                <a:spcPct val="60000"/>
              </a:lnSpc>
              <a:buSzTx/>
              <a:buNone/>
              <a:defRPr sz="3200">
                <a:solidFill>
                  <a:srgbClr val="FFFB00"/>
                </a:solidFill>
              </a:defRPr>
            </a:pPr>
            <a:r>
              <a:t>F：</a:t>
            </a:r>
            <a:r>
              <a:rPr>
                <a:solidFill>
                  <a:srgbClr val="00FDFF"/>
                </a:solidFill>
              </a:rPr>
              <a:t>Family</a:t>
            </a:r>
            <a:r>
              <a:t>（家庭）</a:t>
            </a:r>
            <a:endParaRPr>
              <a:solidFill>
                <a:srgbClr val="00FDFF"/>
              </a:solidFill>
            </a:endParaRPr>
          </a:p>
          <a:p>
            <a:pPr marL="0" lvl="6" indent="1371600">
              <a:lnSpc>
                <a:spcPct val="60000"/>
              </a:lnSpc>
              <a:buSzTx/>
              <a:buNone/>
              <a:defRPr sz="3200">
                <a:solidFill>
                  <a:srgbClr val="FFFB00"/>
                </a:solidFill>
              </a:defRPr>
            </a:pPr>
            <a:r>
              <a:t>O：</a:t>
            </a:r>
            <a:r>
              <a:rPr>
                <a:solidFill>
                  <a:srgbClr val="00FDFF"/>
                </a:solidFill>
              </a:rPr>
              <a:t>Occupation</a:t>
            </a:r>
            <a:r>
              <a:t>（职业 / 工作）</a:t>
            </a:r>
            <a:endParaRPr>
              <a:solidFill>
                <a:srgbClr val="00FDFF"/>
              </a:solidFill>
            </a:endParaRPr>
          </a:p>
          <a:p>
            <a:pPr marL="0" lvl="6" indent="1371600">
              <a:lnSpc>
                <a:spcPct val="60000"/>
              </a:lnSpc>
              <a:buSzTx/>
              <a:buNone/>
              <a:defRPr sz="3200">
                <a:solidFill>
                  <a:srgbClr val="FFFB00"/>
                </a:solidFill>
              </a:defRPr>
            </a:pPr>
            <a:r>
              <a:t>R：</a:t>
            </a:r>
            <a:r>
              <a:rPr>
                <a:solidFill>
                  <a:srgbClr val="00FDFF"/>
                </a:solidFill>
              </a:rPr>
              <a:t>Recreation</a:t>
            </a:r>
            <a:r>
              <a:t>（嗜好 / 消遣）</a:t>
            </a:r>
          </a:p>
          <a:p>
            <a:pPr marL="0" lvl="6" indent="1371600">
              <a:lnSpc>
                <a:spcPct val="60000"/>
              </a:lnSpc>
              <a:buSzTx/>
              <a:buNone/>
              <a:defRPr sz="3200">
                <a:solidFill>
                  <a:srgbClr val="FFFB00"/>
                </a:solidFill>
              </a:defRPr>
            </a:pPr>
            <a:r>
              <a:t>M：</a:t>
            </a:r>
            <a:r>
              <a:rPr>
                <a:solidFill>
                  <a:srgbClr val="00FDFF"/>
                </a:solidFill>
              </a:rPr>
              <a:t>Money</a:t>
            </a:r>
            <a:r>
              <a:t>（理财 / 钱财）</a:t>
            </a:r>
          </a:p>
          <a:p>
            <a:pPr marL="0" lvl="6" indent="1371600">
              <a:lnSpc>
                <a:spcPct val="60000"/>
              </a:lnSpc>
              <a:buSzTx/>
              <a:buNone/>
              <a:defRPr sz="3200">
                <a:solidFill>
                  <a:srgbClr val="FFFB00"/>
                </a:solidFill>
              </a:defRPr>
            </a:pPr>
            <a:r>
              <a:t>H：</a:t>
            </a:r>
            <a:r>
              <a:rPr>
                <a:solidFill>
                  <a:srgbClr val="00FDFF"/>
                </a:solidFill>
              </a:rPr>
              <a:t>Health</a:t>
            </a:r>
            <a:r>
              <a:t>（健康）</a:t>
            </a:r>
          </a:p>
          <a:p>
            <a:pPr marL="0" lvl="6" indent="1371600">
              <a:lnSpc>
                <a:spcPct val="60000"/>
              </a:lnSpc>
              <a:buSzTx/>
              <a:buNone/>
              <a:defRPr sz="3200">
                <a:solidFill>
                  <a:srgbClr val="FFFB00"/>
                </a:solidFill>
              </a:defRPr>
            </a:pPr>
            <a:r>
              <a:t>D：</a:t>
            </a:r>
            <a:r>
              <a:rPr>
                <a:solidFill>
                  <a:srgbClr val="00FDFF"/>
                </a:solidFill>
              </a:rPr>
              <a:t>Dream</a:t>
            </a:r>
            <a:r>
              <a:t>（理想 / 梦想）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邀约的内容重点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邀约的</a:t>
            </a:r>
            <a:r>
              <a:rPr u="sng">
                <a:solidFill>
                  <a:srgbClr val="00FDFF"/>
                </a:solidFill>
              </a:rPr>
              <a:t>内容重点</a:t>
            </a:r>
            <a:endParaRPr u="sng">
              <a:solidFill>
                <a:srgbClr val="00FDFF"/>
              </a:solidFill>
            </a:endParaRPr>
          </a:p>
        </p:txBody>
      </p:sp>
      <p:sp>
        <p:nvSpPr>
          <p:cNvPr id="194" name="邀约的诉求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3400">
                <a:solidFill>
                  <a:srgbClr val="FFD479"/>
                </a:solidFill>
              </a:defRPr>
            </a:pPr>
            <a:r>
              <a:t>邀约的诉求</a:t>
            </a:r>
          </a:p>
          <a:p>
            <a:pPr marL="0" indent="0">
              <a:buSzTx/>
              <a:buNone/>
              <a:defRPr sz="2400">
                <a:solidFill>
                  <a:srgbClr val="00FDFF"/>
                </a:solidFill>
              </a:defRPr>
            </a:pPr>
            <a:r>
              <a:t>选择(1) </a:t>
            </a:r>
            <a:r>
              <a:rPr sz="3400">
                <a:solidFill>
                  <a:srgbClr val="FFFB00"/>
                </a:solidFill>
              </a:rPr>
              <a:t>产品 </a:t>
            </a:r>
            <a:r>
              <a:rPr sz="3400"/>
              <a:t>》</a:t>
            </a:r>
            <a:r>
              <a:rPr sz="2100">
                <a:solidFill>
                  <a:srgbClr val="FFD479"/>
                </a:solidFill>
              </a:rPr>
              <a:t>我最近买了一个很棒的东西想那给你看看…</a:t>
            </a:r>
            <a:endParaRPr sz="2100">
              <a:solidFill>
                <a:srgbClr val="FFD479"/>
              </a:solidFill>
            </a:endParaRP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邀约的内容重点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邀约的</a:t>
            </a:r>
            <a:r>
              <a:rPr u="sng">
                <a:solidFill>
                  <a:srgbClr val="00FDFF"/>
                </a:solidFill>
              </a:rPr>
              <a:t>内容重点</a:t>
            </a:r>
            <a:endParaRPr u="sng">
              <a:solidFill>
                <a:srgbClr val="00FDFF"/>
              </a:solidFill>
            </a:endParaRPr>
          </a:p>
        </p:txBody>
      </p:sp>
      <p:sp>
        <p:nvSpPr>
          <p:cNvPr id="197" name="邀约的诉求…"/>
          <p:cNvSpPr txBox="1"/>
          <p:nvPr>
            <p:ph type="body" idx="1"/>
          </p:nvPr>
        </p:nvSpPr>
        <p:spPr>
          <a:xfrm>
            <a:off x="628650" y="1825625"/>
            <a:ext cx="8428458" cy="435133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3400">
                <a:solidFill>
                  <a:srgbClr val="FFD479"/>
                </a:solidFill>
              </a:defRPr>
            </a:pPr>
            <a:r>
              <a:t>邀约的诉求</a:t>
            </a:r>
          </a:p>
          <a:p>
            <a:pPr marL="0" indent="0">
              <a:buSzTx/>
              <a:buNone/>
              <a:defRPr sz="2400">
                <a:solidFill>
                  <a:srgbClr val="00FDFF">
                    <a:alpha val="40000"/>
                  </a:srgbClr>
                </a:solidFill>
              </a:defRPr>
            </a:pPr>
            <a:r>
              <a:t>选择(1) </a:t>
            </a:r>
            <a:r>
              <a:rPr sz="3400">
                <a:solidFill>
                  <a:srgbClr val="FFFB00">
                    <a:alpha val="40000"/>
                  </a:srgbClr>
                </a:solidFill>
              </a:rPr>
              <a:t>产品</a:t>
            </a:r>
            <a:r>
              <a:rPr sz="3400"/>
              <a:t> 》</a:t>
            </a:r>
            <a:r>
              <a:rPr sz="2100">
                <a:solidFill>
                  <a:srgbClr val="FFD479">
                    <a:alpha val="40000"/>
                  </a:srgbClr>
                </a:solidFill>
              </a:rPr>
              <a:t>我最近买了一个很棒的东西想那给你看看…</a:t>
            </a:r>
            <a:endParaRPr sz="2100"/>
          </a:p>
          <a:p>
            <a:pPr marL="0" indent="0">
              <a:buSzTx/>
              <a:buNone/>
              <a:defRPr sz="2400">
                <a:solidFill>
                  <a:srgbClr val="00FDFF"/>
                </a:solidFill>
              </a:defRPr>
            </a:pPr>
            <a:r>
              <a:t>选择(2) </a:t>
            </a:r>
            <a:r>
              <a:rPr sz="3400">
                <a:solidFill>
                  <a:srgbClr val="FFFB00"/>
                </a:solidFill>
              </a:rPr>
              <a:t>事业</a:t>
            </a:r>
            <a:r>
              <a:rPr sz="3400"/>
              <a:t> 》</a:t>
            </a:r>
            <a:r>
              <a:rPr sz="2100"/>
              <a:t>我发现了一个很棒的赚钱机会想找你坐下谈谈…</a:t>
            </a:r>
            <a:endParaRPr sz="2100"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邀约的内容重点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邀约的</a:t>
            </a:r>
            <a:r>
              <a:rPr u="sng">
                <a:solidFill>
                  <a:srgbClr val="00FDFF"/>
                </a:solidFill>
              </a:rPr>
              <a:t>内容重点</a:t>
            </a:r>
            <a:endParaRPr u="sng">
              <a:solidFill>
                <a:srgbClr val="00FDFF"/>
              </a:solidFill>
            </a:endParaRPr>
          </a:p>
        </p:txBody>
      </p:sp>
      <p:sp>
        <p:nvSpPr>
          <p:cNvPr id="200" name="邀约的诉求…"/>
          <p:cNvSpPr txBox="1"/>
          <p:nvPr>
            <p:ph type="body" idx="1"/>
          </p:nvPr>
        </p:nvSpPr>
        <p:spPr>
          <a:xfrm>
            <a:off x="628650" y="1825625"/>
            <a:ext cx="8428458" cy="435133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3400">
                <a:solidFill>
                  <a:srgbClr val="FFD479"/>
                </a:solidFill>
              </a:defRPr>
            </a:pPr>
            <a:r>
              <a:t>邀约的诉求</a:t>
            </a:r>
          </a:p>
          <a:p>
            <a:pPr marL="0" indent="0">
              <a:buSzTx/>
              <a:buNone/>
              <a:defRPr sz="2400">
                <a:solidFill>
                  <a:srgbClr val="00FDFF">
                    <a:alpha val="40000"/>
                  </a:srgbClr>
                </a:solidFill>
              </a:defRPr>
            </a:pPr>
            <a:r>
              <a:t>选择(1) </a:t>
            </a:r>
            <a:r>
              <a:rPr sz="3400">
                <a:solidFill>
                  <a:srgbClr val="FFFB00">
                    <a:alpha val="40000"/>
                  </a:srgbClr>
                </a:solidFill>
              </a:rPr>
              <a:t>产品</a:t>
            </a:r>
            <a:r>
              <a:rPr sz="3400"/>
              <a:t> 》</a:t>
            </a:r>
            <a:r>
              <a:rPr sz="2100">
                <a:solidFill>
                  <a:srgbClr val="FFD479">
                    <a:alpha val="40000"/>
                  </a:srgbClr>
                </a:solidFill>
              </a:rPr>
              <a:t>我最近买了一个很棒的东西想那给你看看…</a:t>
            </a:r>
            <a:endParaRPr sz="2100"/>
          </a:p>
          <a:p>
            <a:pPr marL="0" indent="0">
              <a:buSzTx/>
              <a:buNone/>
              <a:defRPr sz="2400">
                <a:solidFill>
                  <a:srgbClr val="00FDFF">
                    <a:alpha val="40000"/>
                  </a:srgbClr>
                </a:solidFill>
              </a:defRPr>
            </a:pPr>
            <a:r>
              <a:t>选择(2) </a:t>
            </a:r>
            <a:r>
              <a:rPr sz="3400">
                <a:solidFill>
                  <a:srgbClr val="FFFB00">
                    <a:alpha val="40000"/>
                  </a:srgbClr>
                </a:solidFill>
              </a:rPr>
              <a:t>事业</a:t>
            </a:r>
            <a:r>
              <a:rPr sz="3400"/>
              <a:t> 》</a:t>
            </a:r>
            <a:r>
              <a:rPr sz="2100"/>
              <a:t>我发现了一个很棒的赚钱机会想找你坐下谈谈…</a:t>
            </a:r>
            <a:endParaRPr sz="2100"/>
          </a:p>
          <a:p>
            <a:pPr marL="0" indent="0">
              <a:buSzTx/>
              <a:buNone/>
              <a:defRPr sz="2400">
                <a:solidFill>
                  <a:srgbClr val="00FDFF"/>
                </a:solidFill>
              </a:defRPr>
            </a:pPr>
            <a:r>
              <a:t>选择(3) </a:t>
            </a:r>
            <a:r>
              <a:rPr sz="3400">
                <a:solidFill>
                  <a:srgbClr val="FFFB00"/>
                </a:solidFill>
              </a:rPr>
              <a:t>自我成长</a:t>
            </a:r>
            <a:r>
              <a:rPr sz="3400"/>
              <a:t> 》</a:t>
            </a:r>
            <a:r>
              <a:rPr sz="2100">
                <a:solidFill>
                  <a:srgbClr val="FFD479"/>
                </a:solidFill>
              </a:rPr>
              <a:t>我最近学到了一些很棒的知识…</a:t>
            </a:r>
            <a:endParaRPr sz="2100">
              <a:solidFill>
                <a:srgbClr val="FFD479"/>
              </a:solidFill>
            </a:endParaRP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邀约的内容重点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邀约的</a:t>
            </a:r>
            <a:r>
              <a:rPr u="sng">
                <a:solidFill>
                  <a:srgbClr val="00FDFF"/>
                </a:solidFill>
              </a:rPr>
              <a:t>内容重点</a:t>
            </a:r>
            <a:endParaRPr u="sng">
              <a:solidFill>
                <a:srgbClr val="00FDFF"/>
              </a:solidFill>
            </a:endParaRPr>
          </a:p>
        </p:txBody>
      </p:sp>
      <p:sp>
        <p:nvSpPr>
          <p:cNvPr id="203" name="邀约的诉求…"/>
          <p:cNvSpPr txBox="1"/>
          <p:nvPr>
            <p:ph type="body" idx="1"/>
          </p:nvPr>
        </p:nvSpPr>
        <p:spPr>
          <a:xfrm>
            <a:off x="628650" y="1825625"/>
            <a:ext cx="8428458" cy="435133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3400">
                <a:solidFill>
                  <a:srgbClr val="FFD479"/>
                </a:solidFill>
              </a:defRPr>
            </a:pPr>
            <a:r>
              <a:t>邀约的诉求</a:t>
            </a:r>
          </a:p>
          <a:p>
            <a:pPr marL="0" indent="0">
              <a:buSzTx/>
              <a:buNone/>
              <a:defRPr sz="2400">
                <a:solidFill>
                  <a:srgbClr val="00FDFF">
                    <a:alpha val="40000"/>
                  </a:srgbClr>
                </a:solidFill>
              </a:defRPr>
            </a:pPr>
            <a:r>
              <a:t>选择(1) </a:t>
            </a:r>
            <a:r>
              <a:rPr sz="3400">
                <a:solidFill>
                  <a:srgbClr val="FFFB00">
                    <a:alpha val="40000"/>
                  </a:srgbClr>
                </a:solidFill>
              </a:rPr>
              <a:t>产品</a:t>
            </a:r>
            <a:r>
              <a:rPr sz="3400"/>
              <a:t> 》</a:t>
            </a:r>
            <a:r>
              <a:rPr sz="2100">
                <a:solidFill>
                  <a:srgbClr val="FFD479">
                    <a:alpha val="40000"/>
                  </a:srgbClr>
                </a:solidFill>
              </a:rPr>
              <a:t>我最近买了一个很棒的东西想那给你看看…</a:t>
            </a:r>
            <a:endParaRPr sz="2100"/>
          </a:p>
          <a:p>
            <a:pPr marL="0" indent="0">
              <a:buSzTx/>
              <a:buNone/>
              <a:defRPr sz="2400">
                <a:solidFill>
                  <a:srgbClr val="00FDFF">
                    <a:alpha val="40000"/>
                  </a:srgbClr>
                </a:solidFill>
              </a:defRPr>
            </a:pPr>
            <a:r>
              <a:t>选择(2) </a:t>
            </a:r>
            <a:r>
              <a:rPr sz="3400">
                <a:solidFill>
                  <a:srgbClr val="FFFB00">
                    <a:alpha val="40000"/>
                  </a:srgbClr>
                </a:solidFill>
              </a:rPr>
              <a:t>事业</a:t>
            </a:r>
            <a:r>
              <a:rPr sz="3400"/>
              <a:t> 》</a:t>
            </a:r>
            <a:r>
              <a:rPr sz="2100"/>
              <a:t>我发现了一个很棒的赚钱机会想找你坐下谈谈…</a:t>
            </a:r>
            <a:endParaRPr sz="2100"/>
          </a:p>
          <a:p>
            <a:pPr marL="0" indent="0">
              <a:buSzTx/>
              <a:buNone/>
              <a:defRPr sz="2400">
                <a:solidFill>
                  <a:srgbClr val="00FDFF">
                    <a:alpha val="40000"/>
                  </a:srgbClr>
                </a:solidFill>
              </a:defRPr>
            </a:pPr>
            <a:r>
              <a:t>选择(3) </a:t>
            </a:r>
            <a:r>
              <a:rPr sz="3400">
                <a:solidFill>
                  <a:srgbClr val="FFFB00">
                    <a:alpha val="40000"/>
                  </a:srgbClr>
                </a:solidFill>
              </a:rPr>
              <a:t>自我成长</a:t>
            </a:r>
            <a:r>
              <a:rPr sz="3400"/>
              <a:t> 》</a:t>
            </a:r>
            <a:r>
              <a:rPr sz="2100">
                <a:solidFill>
                  <a:srgbClr val="FFD479">
                    <a:alpha val="40000"/>
                  </a:srgbClr>
                </a:solidFill>
              </a:rPr>
              <a:t>我最近学到了一些很棒的知识…</a:t>
            </a:r>
            <a:endParaRPr sz="2100"/>
          </a:p>
          <a:p>
            <a:pPr marL="0" indent="0">
              <a:buSzTx/>
              <a:buNone/>
              <a:defRPr sz="2400">
                <a:solidFill>
                  <a:srgbClr val="00FDFF"/>
                </a:solidFill>
              </a:defRPr>
            </a:pPr>
            <a:r>
              <a:t>选择(4) </a:t>
            </a:r>
            <a:r>
              <a:rPr sz="3400">
                <a:solidFill>
                  <a:srgbClr val="FFFB00"/>
                </a:solidFill>
              </a:rPr>
              <a:t>团体</a:t>
            </a:r>
            <a:r>
              <a:rPr sz="3400"/>
              <a:t> 》</a:t>
            </a:r>
            <a:r>
              <a:rPr sz="2100"/>
              <a:t>我最近认识了一群很优秀的朋友…</a:t>
            </a:r>
            <a:endParaRPr sz="2100"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电话邀约应注意事项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电话邀约</a:t>
            </a:r>
            <a:r>
              <a:rPr>
                <a:solidFill>
                  <a:srgbClr val="00FDFF"/>
                </a:solidFill>
              </a:rPr>
              <a:t>应注意事项</a:t>
            </a:r>
            <a:endParaRPr>
              <a:solidFill>
                <a:srgbClr val="00FDFF"/>
              </a:solidFill>
            </a:endParaRPr>
          </a:p>
        </p:txBody>
      </p:sp>
      <p:sp>
        <p:nvSpPr>
          <p:cNvPr id="206" name="不超过两分钟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454660" indent="-454660">
              <a:buFontTx/>
              <a:buAutoNum type="arabicPeriod"/>
              <a:defRPr sz="3400">
                <a:solidFill>
                  <a:srgbClr val="00FDFF"/>
                </a:solidFill>
              </a:defRPr>
            </a:pPr>
            <a:r>
              <a:t>不超过</a:t>
            </a:r>
            <a:r>
              <a:rPr>
                <a:solidFill>
                  <a:srgbClr val="FFD479"/>
                </a:solidFill>
              </a:rPr>
              <a:t>两分钟</a:t>
            </a:r>
            <a:endParaRPr>
              <a:solidFill>
                <a:srgbClr val="FFD479"/>
              </a:solidFill>
            </a:endParaRP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电话邀约应注意事项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电话邀约</a:t>
            </a:r>
            <a:r>
              <a:rPr>
                <a:solidFill>
                  <a:srgbClr val="00FDFF"/>
                </a:solidFill>
              </a:rPr>
              <a:t>应注意事项</a:t>
            </a:r>
            <a:endParaRPr>
              <a:solidFill>
                <a:srgbClr val="00FDFF"/>
              </a:solidFill>
            </a:endParaRPr>
          </a:p>
        </p:txBody>
      </p:sp>
      <p:sp>
        <p:nvSpPr>
          <p:cNvPr id="209" name="不超过两分钟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454660" indent="-454660">
              <a:buFontTx/>
              <a:buAutoNum type="arabicPeriod"/>
              <a:defRPr sz="3400">
                <a:solidFill>
                  <a:srgbClr val="00FDFF">
                    <a:alpha val="40000"/>
                  </a:srgbClr>
                </a:solidFill>
              </a:defRPr>
            </a:pPr>
            <a:r>
              <a:t>不超过</a:t>
            </a:r>
            <a:r>
              <a:rPr>
                <a:solidFill>
                  <a:srgbClr val="FFD479">
                    <a:alpha val="39915"/>
                  </a:srgbClr>
                </a:solidFill>
              </a:rPr>
              <a:t>两分钟</a:t>
            </a:r>
            <a:endParaRPr>
              <a:solidFill>
                <a:srgbClr val="FFD479">
                  <a:alpha val="39915"/>
                </a:srgbClr>
              </a:solidFill>
            </a:endParaRPr>
          </a:p>
          <a:p>
            <a:pPr marL="454660" indent="-454660">
              <a:buFontTx/>
              <a:buAutoNum type="arabicPeriod"/>
              <a:defRPr sz="3400">
                <a:solidFill>
                  <a:srgbClr val="FFD479"/>
                </a:solidFill>
              </a:defRPr>
            </a:pPr>
            <a:r>
              <a:t>学会</a:t>
            </a:r>
            <a:r>
              <a:rPr>
                <a:solidFill>
                  <a:srgbClr val="00FDFF"/>
                </a:solidFill>
              </a:rPr>
              <a:t>适时挂电话</a:t>
            </a:r>
            <a:r>
              <a:t>，因为电话不谈 iTeam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电话邀约应注意事项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电话邀约</a:t>
            </a:r>
            <a:r>
              <a:rPr>
                <a:solidFill>
                  <a:srgbClr val="00FDFF"/>
                </a:solidFill>
              </a:rPr>
              <a:t>应注意事项</a:t>
            </a:r>
            <a:endParaRPr>
              <a:solidFill>
                <a:srgbClr val="00FDFF"/>
              </a:solidFill>
            </a:endParaRPr>
          </a:p>
        </p:txBody>
      </p:sp>
      <p:sp>
        <p:nvSpPr>
          <p:cNvPr id="212" name="不超过两分钟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454660" indent="-454660">
              <a:buFontTx/>
              <a:buAutoNum type="arabicPeriod"/>
              <a:defRPr sz="3400">
                <a:solidFill>
                  <a:srgbClr val="00FDFF">
                    <a:alpha val="40000"/>
                  </a:srgbClr>
                </a:solidFill>
              </a:defRPr>
            </a:pPr>
            <a:r>
              <a:t>不超过</a:t>
            </a:r>
            <a:r>
              <a:rPr>
                <a:solidFill>
                  <a:srgbClr val="FFD479">
                    <a:alpha val="39915"/>
                  </a:srgbClr>
                </a:solidFill>
              </a:rPr>
              <a:t>两分钟</a:t>
            </a:r>
            <a:endParaRPr>
              <a:solidFill>
                <a:srgbClr val="FFD479">
                  <a:alpha val="39915"/>
                </a:srgbClr>
              </a:solidFill>
            </a:endParaRPr>
          </a:p>
          <a:p>
            <a:pPr marL="454660" indent="-454660">
              <a:buFontTx/>
              <a:buAutoNum type="arabicPeriod"/>
              <a:defRPr sz="3400">
                <a:solidFill>
                  <a:srgbClr val="FFD479">
                    <a:alpha val="39915"/>
                  </a:srgbClr>
                </a:solidFill>
              </a:defRPr>
            </a:pPr>
            <a:r>
              <a:t>学会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适时挂电话</a:t>
            </a:r>
            <a:r>
              <a:t>，因为电话不谈 iTeam</a:t>
            </a:r>
          </a:p>
          <a:p>
            <a:pPr marL="454660" indent="-454660">
              <a:buFontTx/>
              <a:buAutoNum type="arabicPeriod"/>
              <a:defRPr sz="3400">
                <a:solidFill>
                  <a:srgbClr val="FFD479"/>
                </a:solidFill>
              </a:defRPr>
            </a:pPr>
            <a:r>
              <a:t>确认</a:t>
            </a:r>
            <a:r>
              <a:rPr>
                <a:solidFill>
                  <a:srgbClr val="00FDFF"/>
                </a:solidFill>
              </a:rPr>
              <a:t>见面时间</a:t>
            </a:r>
            <a:r>
              <a:t>最少有</a:t>
            </a:r>
            <a:r>
              <a:rPr>
                <a:solidFill>
                  <a:srgbClr val="00FDFF"/>
                </a:solidFill>
              </a:rPr>
              <a:t>一个小时</a:t>
            </a:r>
            <a:endParaRPr>
              <a:solidFill>
                <a:srgbClr val="00FDFF"/>
              </a:solidFill>
            </a:endParaRP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电话邀约应注意事项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电话邀约</a:t>
            </a:r>
            <a:r>
              <a:rPr>
                <a:solidFill>
                  <a:srgbClr val="00FDFF"/>
                </a:solidFill>
              </a:rPr>
              <a:t>应注意事项</a:t>
            </a:r>
            <a:endParaRPr>
              <a:solidFill>
                <a:srgbClr val="00FDFF"/>
              </a:solidFill>
            </a:endParaRPr>
          </a:p>
        </p:txBody>
      </p:sp>
      <p:sp>
        <p:nvSpPr>
          <p:cNvPr id="215" name="不超过两分钟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454660" indent="-454660">
              <a:buFontTx/>
              <a:buAutoNum type="arabicPeriod"/>
              <a:defRPr sz="3400">
                <a:solidFill>
                  <a:srgbClr val="00FDFF">
                    <a:alpha val="40000"/>
                  </a:srgbClr>
                </a:solidFill>
              </a:defRPr>
            </a:pPr>
            <a:r>
              <a:t>不超过</a:t>
            </a:r>
            <a:r>
              <a:rPr>
                <a:solidFill>
                  <a:srgbClr val="FFD479">
                    <a:alpha val="39915"/>
                  </a:srgbClr>
                </a:solidFill>
              </a:rPr>
              <a:t>两分钟</a:t>
            </a:r>
            <a:endParaRPr>
              <a:solidFill>
                <a:srgbClr val="FFD479">
                  <a:alpha val="39915"/>
                </a:srgbClr>
              </a:solidFill>
            </a:endParaRPr>
          </a:p>
          <a:p>
            <a:pPr marL="454660" indent="-454660">
              <a:buFontTx/>
              <a:buAutoNum type="arabicPeriod"/>
              <a:defRPr sz="3400">
                <a:solidFill>
                  <a:srgbClr val="FFD479">
                    <a:alpha val="39915"/>
                  </a:srgbClr>
                </a:solidFill>
              </a:defRPr>
            </a:pPr>
            <a:r>
              <a:t>学会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适时挂电话</a:t>
            </a:r>
            <a:r>
              <a:t>，因为电话不谈 iTeam</a:t>
            </a:r>
          </a:p>
          <a:p>
            <a:pPr marL="454660" indent="-454660">
              <a:buFontTx/>
              <a:buAutoNum type="arabicPeriod"/>
              <a:defRPr sz="3400">
                <a:solidFill>
                  <a:srgbClr val="FFD479">
                    <a:alpha val="39915"/>
                  </a:srgbClr>
                </a:solidFill>
              </a:defRPr>
            </a:pPr>
            <a:r>
              <a:t>确认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见面时间</a:t>
            </a:r>
            <a:r>
              <a:t>最少有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一个小时</a:t>
            </a:r>
            <a:endParaRPr>
              <a:solidFill>
                <a:srgbClr val="00FDFF">
                  <a:alpha val="40000"/>
                </a:srgbClr>
              </a:solidFill>
            </a:endParaRPr>
          </a:p>
          <a:p>
            <a:pPr marL="454660" indent="-454660">
              <a:buFontTx/>
              <a:buAutoNum type="arabicPeriod"/>
              <a:defRPr sz="3400">
                <a:solidFill>
                  <a:srgbClr val="FFD479"/>
                </a:solidFill>
              </a:defRPr>
            </a:pPr>
            <a:r>
              <a:t>一次尽量</a:t>
            </a:r>
            <a:r>
              <a:rPr>
                <a:solidFill>
                  <a:srgbClr val="00FDFF"/>
                </a:solidFill>
              </a:rPr>
              <a:t>只约一人</a:t>
            </a:r>
            <a:r>
              <a:t>，比较容易针对其需求对症下药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电话邀约的流程…"/>
          <p:cNvSpPr txBox="1"/>
          <p:nvPr>
            <p:ph type="ctrTitle"/>
          </p:nvPr>
        </p:nvSpPr>
        <p:spPr>
          <a:xfrm>
            <a:off x="685800" y="1122362"/>
            <a:ext cx="7772400" cy="2387601"/>
          </a:xfrm>
          <a:prstGeom prst="rect">
            <a:avLst/>
          </a:prstGeom>
        </p:spPr>
        <p:txBody>
          <a:bodyPr/>
          <a:lstStyle/>
          <a:p>
            <a:r>
              <a:t>电话邀约的流程</a:t>
            </a:r>
          </a:p>
          <a:p>
            <a:pPr>
              <a:defRPr>
                <a:solidFill>
                  <a:srgbClr val="00FDFF"/>
                </a:solidFill>
              </a:defRPr>
            </a:pPr>
            <a:r>
              <a:t>做好自我心理建设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电话邀约的流程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电话邀约的</a:t>
            </a:r>
            <a:r>
              <a:rPr>
                <a:solidFill>
                  <a:srgbClr val="00FDFF"/>
                </a:solidFill>
              </a:rPr>
              <a:t>流程</a:t>
            </a:r>
            <a:endParaRPr>
              <a:solidFill>
                <a:srgbClr val="00FDFF"/>
              </a:solidFill>
            </a:endParaRPr>
          </a:p>
        </p:txBody>
      </p:sp>
      <p:sp>
        <p:nvSpPr>
          <p:cNvPr id="220" name="简短问候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 marL="454660" indent="-454660">
              <a:buFontTx/>
              <a:buAutoNum type="arabicPeriod"/>
              <a:defRPr sz="3400">
                <a:solidFill>
                  <a:srgbClr val="FFD479"/>
                </a:solidFill>
              </a:defRPr>
            </a:lvl1pPr>
          </a:lstStyle>
          <a:p>
            <a:r>
              <a:t>简短问候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电话邀约的流程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电话邀约的</a:t>
            </a:r>
            <a:r>
              <a:rPr>
                <a:solidFill>
                  <a:srgbClr val="00FDFF"/>
                </a:solidFill>
              </a:rPr>
              <a:t>流程</a:t>
            </a:r>
            <a:endParaRPr>
              <a:solidFill>
                <a:srgbClr val="00FDFF"/>
              </a:solidFill>
            </a:endParaRPr>
          </a:p>
        </p:txBody>
      </p:sp>
      <p:sp>
        <p:nvSpPr>
          <p:cNvPr id="223" name="简短问候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454660" indent="-454660">
              <a:buFontTx/>
              <a:buAutoNum type="arabicPeriod"/>
              <a:defRPr sz="3400">
                <a:solidFill>
                  <a:srgbClr val="FFD479">
                    <a:alpha val="39915"/>
                  </a:srgbClr>
                </a:solidFill>
              </a:defRPr>
            </a:pPr>
            <a:r>
              <a:t>简短问候</a:t>
            </a:r>
          </a:p>
          <a:p>
            <a:pPr marL="454660" indent="-454660">
              <a:buFontTx/>
              <a:buAutoNum type="arabicPeriod"/>
              <a:defRPr sz="3400">
                <a:solidFill>
                  <a:srgbClr val="FFD479"/>
                </a:solidFill>
              </a:defRPr>
            </a:pPr>
            <a:r>
              <a:t>先拉进距离  或  直接邀约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电话邀约的流程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电话邀约的</a:t>
            </a:r>
            <a:r>
              <a:rPr>
                <a:solidFill>
                  <a:srgbClr val="00FDFF"/>
                </a:solidFill>
              </a:rPr>
              <a:t>流程</a:t>
            </a:r>
            <a:endParaRPr>
              <a:solidFill>
                <a:srgbClr val="00FDFF"/>
              </a:solidFill>
            </a:endParaRPr>
          </a:p>
        </p:txBody>
      </p:sp>
      <p:sp>
        <p:nvSpPr>
          <p:cNvPr id="226" name="简短问候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454660" indent="-454660">
              <a:buFontTx/>
              <a:buAutoNum type="arabicPeriod"/>
              <a:defRPr sz="3400">
                <a:solidFill>
                  <a:srgbClr val="FFD479">
                    <a:alpha val="39915"/>
                  </a:srgbClr>
                </a:solidFill>
              </a:defRPr>
            </a:pPr>
            <a:r>
              <a:t>简短问候</a:t>
            </a:r>
          </a:p>
          <a:p>
            <a:pPr marL="454660" indent="-454660">
              <a:buFontTx/>
              <a:buAutoNum type="arabicPeriod"/>
              <a:defRPr sz="3400">
                <a:solidFill>
                  <a:srgbClr val="FFD479">
                    <a:alpha val="39915"/>
                  </a:srgbClr>
                </a:solidFill>
              </a:defRPr>
            </a:pPr>
            <a:r>
              <a:t>先拉进距离  或  直接邀约</a:t>
            </a:r>
          </a:p>
          <a:p>
            <a:pPr marL="454660" indent="-454660">
              <a:buFontTx/>
              <a:buAutoNum type="arabicPeriod"/>
              <a:defRPr sz="3400">
                <a:solidFill>
                  <a:srgbClr val="FFD479"/>
                </a:solidFill>
              </a:defRPr>
            </a:pPr>
            <a:r>
              <a:t>提出一个邀约的诉求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电话邀约的流程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电话邀约的</a:t>
            </a:r>
            <a:r>
              <a:rPr>
                <a:solidFill>
                  <a:srgbClr val="00FDFF"/>
                </a:solidFill>
              </a:rPr>
              <a:t>流程</a:t>
            </a:r>
            <a:endParaRPr>
              <a:solidFill>
                <a:srgbClr val="00FDFF"/>
              </a:solidFill>
            </a:endParaRPr>
          </a:p>
        </p:txBody>
      </p:sp>
      <p:sp>
        <p:nvSpPr>
          <p:cNvPr id="229" name="简短问候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454660" indent="-454660">
              <a:buFontTx/>
              <a:buAutoNum type="arabicPeriod"/>
              <a:defRPr sz="3400">
                <a:solidFill>
                  <a:srgbClr val="FFD479">
                    <a:alpha val="39915"/>
                  </a:srgbClr>
                </a:solidFill>
              </a:defRPr>
            </a:pPr>
            <a:r>
              <a:t>简短问候</a:t>
            </a:r>
          </a:p>
          <a:p>
            <a:pPr marL="454660" indent="-454660">
              <a:buFontTx/>
              <a:buAutoNum type="arabicPeriod"/>
              <a:defRPr sz="3400">
                <a:solidFill>
                  <a:srgbClr val="FFD479">
                    <a:alpha val="39915"/>
                  </a:srgbClr>
                </a:solidFill>
              </a:defRPr>
            </a:pPr>
            <a:r>
              <a:t>先拉进距离  或  直接邀约</a:t>
            </a:r>
          </a:p>
          <a:p>
            <a:pPr marL="454660" indent="-454660">
              <a:buFontTx/>
              <a:buAutoNum type="arabicPeriod"/>
              <a:defRPr sz="3400">
                <a:solidFill>
                  <a:srgbClr val="FFD479">
                    <a:alpha val="39915"/>
                  </a:srgbClr>
                </a:solidFill>
              </a:defRPr>
            </a:pPr>
            <a:r>
              <a:t>提出一个邀约的诉求</a:t>
            </a:r>
          </a:p>
          <a:p>
            <a:pPr marL="454660" indent="-454660">
              <a:buFontTx/>
              <a:buAutoNum type="arabicPeriod"/>
              <a:defRPr sz="3400">
                <a:solidFill>
                  <a:srgbClr val="FFD479"/>
                </a:solidFill>
              </a:defRPr>
            </a:pPr>
            <a:r>
              <a:t>给对方一个不能长谈的理由              </a:t>
            </a:r>
            <a:r>
              <a:rPr sz="2800">
                <a:solidFill>
                  <a:srgbClr val="FF9300"/>
                </a:solidFill>
              </a:rPr>
              <a:t>（电话里讲不清楚…）</a:t>
            </a:r>
            <a:endParaRPr sz="2800">
              <a:solidFill>
                <a:srgbClr val="FF9300"/>
              </a:solidFill>
            </a:endParaRP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电话邀约的流程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r>
              <a:t>电话邀约的</a:t>
            </a:r>
            <a:r>
              <a:rPr>
                <a:solidFill>
                  <a:srgbClr val="00FDFF"/>
                </a:solidFill>
              </a:rPr>
              <a:t>流程</a:t>
            </a:r>
            <a:endParaRPr>
              <a:solidFill>
                <a:srgbClr val="00FDFF"/>
              </a:solidFill>
            </a:endParaRPr>
          </a:p>
        </p:txBody>
      </p:sp>
      <p:sp>
        <p:nvSpPr>
          <p:cNvPr id="232" name="简短问候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454660" indent="-454660">
              <a:buFontTx/>
              <a:buAutoNum type="arabicPeriod"/>
              <a:defRPr sz="3400">
                <a:solidFill>
                  <a:srgbClr val="FFD479">
                    <a:alpha val="39915"/>
                  </a:srgbClr>
                </a:solidFill>
              </a:defRPr>
            </a:pPr>
            <a:r>
              <a:t>简短问候</a:t>
            </a:r>
          </a:p>
          <a:p>
            <a:pPr marL="454660" indent="-454660">
              <a:buFontTx/>
              <a:buAutoNum type="arabicPeriod"/>
              <a:defRPr sz="3400">
                <a:solidFill>
                  <a:srgbClr val="FFD479">
                    <a:alpha val="39915"/>
                  </a:srgbClr>
                </a:solidFill>
              </a:defRPr>
            </a:pPr>
            <a:r>
              <a:t>先拉进距离  或  直接邀约</a:t>
            </a:r>
          </a:p>
          <a:p>
            <a:pPr marL="454660" indent="-454660">
              <a:buFontTx/>
              <a:buAutoNum type="arabicPeriod"/>
              <a:defRPr sz="3400">
                <a:solidFill>
                  <a:srgbClr val="FFD479">
                    <a:alpha val="39915"/>
                  </a:srgbClr>
                </a:solidFill>
              </a:defRPr>
            </a:pPr>
            <a:r>
              <a:t>提出一个邀约的诉求</a:t>
            </a:r>
          </a:p>
          <a:p>
            <a:pPr marL="454660" indent="-454660">
              <a:buFontTx/>
              <a:buAutoNum type="arabicPeriod"/>
              <a:defRPr sz="3400">
                <a:solidFill>
                  <a:srgbClr val="FFD479">
                    <a:alpha val="39915"/>
                  </a:srgbClr>
                </a:solidFill>
              </a:defRPr>
            </a:pPr>
            <a:r>
              <a:t>给对方一个不能长谈的理由              </a:t>
            </a:r>
            <a:r>
              <a:rPr sz="2800"/>
              <a:t>（电话里讲不清楚…）</a:t>
            </a:r>
            <a:endParaRPr>
              <a:solidFill>
                <a:srgbClr val="FF9300"/>
              </a:solidFill>
            </a:endParaRPr>
          </a:p>
          <a:p>
            <a:pPr marL="454660" indent="-454660">
              <a:buFontTx/>
              <a:buAutoNum type="arabicPeriod"/>
              <a:defRPr sz="3400">
                <a:solidFill>
                  <a:srgbClr val="FFD479"/>
                </a:solidFill>
              </a:defRPr>
            </a:pPr>
            <a:r>
              <a:t>确定时间与地点</a:t>
            </a:r>
            <a:r>
              <a:rPr sz="2800">
                <a:solidFill>
                  <a:srgbClr val="FF9300"/>
                </a:solidFill>
              </a:rPr>
              <a:t>（二选一方式…）</a:t>
            </a:r>
            <a:endParaRPr sz="2800">
              <a:solidFill>
                <a:srgbClr val="FF9300"/>
              </a:solidFill>
            </a:endParaRP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让受邀者对此次会面有所期待"/>
          <p:cNvSpPr txBox="1"/>
          <p:nvPr>
            <p:ph type="ctrTitle"/>
          </p:nvPr>
        </p:nvSpPr>
        <p:spPr>
          <a:xfrm>
            <a:off x="685800" y="1122362"/>
            <a:ext cx="7772400" cy="2387601"/>
          </a:xfrm>
          <a:prstGeom prst="rect">
            <a:avLst/>
          </a:prstGeom>
        </p:spPr>
        <p:txBody>
          <a:bodyPr/>
          <a:lstStyle>
            <a:lvl1pPr>
              <a:defRPr sz="4600"/>
            </a:lvl1pPr>
          </a:lstStyle>
          <a:p>
            <a:r>
              <a:t>让受邀者对此次会面有所期待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列："/>
          <p:cNvSpPr txBox="1"/>
          <p:nvPr>
            <p:ph type="title"/>
          </p:nvPr>
        </p:nvSpPr>
        <p:spPr>
          <a:xfrm>
            <a:off x="629841" y="365125"/>
            <a:ext cx="7886701" cy="1325564"/>
          </a:xfrm>
          <a:prstGeom prst="rect">
            <a:avLst/>
          </a:prstGeom>
        </p:spPr>
        <p:txBody>
          <a:bodyPr/>
          <a:lstStyle/>
          <a:p>
            <a:r>
              <a:t>列：</a:t>
            </a:r>
          </a:p>
        </p:txBody>
      </p:sp>
      <p:sp>
        <p:nvSpPr>
          <p:cNvPr id="237" name="（强化信任感）小李，之前听你说“现在赚钱很辛苦”，只靠着一份收入，要养全家人 压力很大，我完全能体会你的心情。所以你说：如果有发现好机会，一定要跟你讲！ 这件事情我一直都放在心上。"/>
          <p:cNvSpPr txBox="1"/>
          <p:nvPr>
            <p:ph type="body" idx="1"/>
          </p:nvPr>
        </p:nvSpPr>
        <p:spPr>
          <a:xfrm>
            <a:off x="629840" y="1681163"/>
            <a:ext cx="7884319" cy="4190806"/>
          </a:xfrm>
          <a:prstGeom prst="rect">
            <a:avLst/>
          </a:prstGeom>
        </p:spPr>
        <p:txBody>
          <a:bodyPr anchor="t"/>
          <a:lstStyle/>
          <a:p>
            <a:pPr defTabSz="887095">
              <a:spcBef>
                <a:spcPts val="900"/>
              </a:spcBef>
              <a:defRPr sz="4000">
                <a:solidFill>
                  <a:srgbClr val="FF9300"/>
                </a:solidFill>
              </a:defRPr>
            </a:pPr>
            <a:r>
              <a:t>（强化信任感）</a:t>
            </a:r>
            <a:r>
              <a:rPr>
                <a:solidFill>
                  <a:srgbClr val="FFFF00"/>
                </a:solidFill>
              </a:rPr>
              <a:t>小李，之前听你说“</a:t>
            </a:r>
            <a:r>
              <a:rPr>
                <a:solidFill>
                  <a:srgbClr val="00FDFF"/>
                </a:solidFill>
              </a:rPr>
              <a:t>现在赚钱很辛苦</a:t>
            </a:r>
            <a:r>
              <a:rPr>
                <a:solidFill>
                  <a:srgbClr val="FFFF00"/>
                </a:solidFill>
              </a:rPr>
              <a:t>”，只靠着一份收入，要养全家人 </a:t>
            </a:r>
            <a:r>
              <a:rPr>
                <a:solidFill>
                  <a:srgbClr val="00FDFF"/>
                </a:solidFill>
              </a:rPr>
              <a:t>压力很大</a:t>
            </a:r>
            <a:r>
              <a:rPr>
                <a:solidFill>
                  <a:srgbClr val="FFFF00"/>
                </a:solidFill>
              </a:rPr>
              <a:t>，我完全能体会你的心情。所以你说：如果有发现好机会，一定要跟你讲！</a:t>
            </a:r>
            <a:r>
              <a:rPr>
                <a:solidFill>
                  <a:srgbClr val="00FDFF"/>
                </a:solidFill>
              </a:rPr>
              <a:t> 这件事情我一直都放在心上</a:t>
            </a:r>
            <a:r>
              <a:rPr>
                <a:solidFill>
                  <a:srgbClr val="FFFF00"/>
                </a:solidFill>
              </a:rPr>
              <a:t>。</a:t>
            </a:r>
            <a:endParaRPr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列："/>
          <p:cNvSpPr txBox="1"/>
          <p:nvPr>
            <p:ph type="title"/>
          </p:nvPr>
        </p:nvSpPr>
        <p:spPr>
          <a:xfrm>
            <a:off x="629841" y="365125"/>
            <a:ext cx="7886701" cy="1325564"/>
          </a:xfrm>
          <a:prstGeom prst="rect">
            <a:avLst/>
          </a:prstGeom>
        </p:spPr>
        <p:txBody>
          <a:bodyPr/>
          <a:lstStyle/>
          <a:p>
            <a:r>
              <a:t>列：</a:t>
            </a:r>
          </a:p>
        </p:txBody>
      </p:sp>
      <p:sp>
        <p:nvSpPr>
          <p:cNvPr id="240" name="（建立期望值）所以当我知道，下礼拜三有一场很特别的演讲，会谈到“时下最热门的商机”时，我马上就想到了你。我觉得这种机会真的很难得！ 所以我认为，我们无论如何都要空出时间来，因为很值得我们去听听！…"/>
          <p:cNvSpPr txBox="1"/>
          <p:nvPr>
            <p:ph type="body" idx="1"/>
          </p:nvPr>
        </p:nvSpPr>
        <p:spPr>
          <a:xfrm>
            <a:off x="629840" y="1681163"/>
            <a:ext cx="7884319" cy="4190806"/>
          </a:xfrm>
          <a:prstGeom prst="rect">
            <a:avLst/>
          </a:prstGeom>
        </p:spPr>
        <p:txBody>
          <a:bodyPr anchor="t"/>
          <a:lstStyle/>
          <a:p>
            <a:pPr defTabSz="804545">
              <a:spcBef>
                <a:spcPts val="800"/>
              </a:spcBef>
              <a:defRPr sz="3600">
                <a:solidFill>
                  <a:srgbClr val="FF9300"/>
                </a:solidFill>
              </a:defRPr>
            </a:pPr>
            <a:r>
              <a:t>（建立期望值）</a:t>
            </a:r>
            <a:r>
              <a:rPr>
                <a:solidFill>
                  <a:srgbClr val="FFFF00"/>
                </a:solidFill>
              </a:rPr>
              <a:t>所以当我知道，下礼拜三有一场很特别的演讲，会谈到“时下最热门的商机”时，</a:t>
            </a:r>
            <a:r>
              <a:rPr>
                <a:solidFill>
                  <a:srgbClr val="00FDFF"/>
                </a:solidFill>
              </a:rPr>
              <a:t>我马上就想到了你</a:t>
            </a:r>
            <a:r>
              <a:rPr>
                <a:solidFill>
                  <a:srgbClr val="FFFF00"/>
                </a:solidFill>
              </a:rPr>
              <a:t>。我觉得这</a:t>
            </a:r>
            <a:r>
              <a:rPr>
                <a:solidFill>
                  <a:srgbClr val="00FDFF"/>
                </a:solidFill>
              </a:rPr>
              <a:t>种机会真的很难得</a:t>
            </a:r>
            <a:r>
              <a:rPr>
                <a:solidFill>
                  <a:srgbClr val="FFFF00"/>
                </a:solidFill>
              </a:rPr>
              <a:t>！ 所以我认为，我们无论如何都要空出时间来，因为很值得我们去听听！…</a:t>
            </a:r>
            <a:endParaRPr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列："/>
          <p:cNvSpPr txBox="1"/>
          <p:nvPr>
            <p:ph type="title"/>
          </p:nvPr>
        </p:nvSpPr>
        <p:spPr>
          <a:xfrm>
            <a:off x="629841" y="365125"/>
            <a:ext cx="7886701" cy="1325564"/>
          </a:xfrm>
          <a:prstGeom prst="rect">
            <a:avLst/>
          </a:prstGeom>
        </p:spPr>
        <p:txBody>
          <a:bodyPr/>
          <a:lstStyle/>
          <a:p>
            <a:r>
              <a:t>列：</a:t>
            </a:r>
          </a:p>
        </p:txBody>
      </p:sp>
      <p:sp>
        <p:nvSpPr>
          <p:cNvPr id="243" name="（进行邀约）所以下星期三 6pm，我们在 x x 见面。我们先一起用晚餐，然后再过去听演讲。 就这么说定咯！到时见！"/>
          <p:cNvSpPr txBox="1"/>
          <p:nvPr>
            <p:ph type="body" idx="1"/>
          </p:nvPr>
        </p:nvSpPr>
        <p:spPr>
          <a:xfrm>
            <a:off x="629840" y="1681163"/>
            <a:ext cx="7884319" cy="4190806"/>
          </a:xfrm>
          <a:prstGeom prst="rect">
            <a:avLst/>
          </a:prstGeom>
        </p:spPr>
        <p:txBody>
          <a:bodyPr anchor="t"/>
          <a:lstStyle/>
          <a:p>
            <a:pPr>
              <a:defRPr sz="4200">
                <a:solidFill>
                  <a:srgbClr val="FF9300"/>
                </a:solidFill>
              </a:defRPr>
            </a:pPr>
            <a:r>
              <a:t>（进行邀约）</a:t>
            </a:r>
            <a:r>
              <a:rPr>
                <a:solidFill>
                  <a:srgbClr val="FFFF00"/>
                </a:solidFill>
              </a:rPr>
              <a:t>所以下星期三 6pm，我们在 x x 见面。我们先一起用晚餐，然后再过去听演讲。 </a:t>
            </a:r>
            <a:r>
              <a:rPr>
                <a:solidFill>
                  <a:srgbClr val="00FDFF"/>
                </a:solidFill>
              </a:rPr>
              <a:t>就这么说定咯</a:t>
            </a:r>
            <a:r>
              <a:rPr>
                <a:solidFill>
                  <a:srgbClr val="FFFF00"/>
                </a:solidFill>
              </a:rPr>
              <a:t>！到时见！</a:t>
            </a:r>
            <a:endParaRPr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1598</Words>
  <Application>WPS Presentation</Application>
  <PresentationFormat/>
  <Paragraphs>161</Paragraphs>
  <Slides>32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5" baseType="lpstr">
      <vt:lpstr>Arial</vt:lpstr>
      <vt:lpstr>SimSun</vt:lpstr>
      <vt:lpstr>Wingdings</vt:lpstr>
      <vt:lpstr>Helvetica</vt:lpstr>
      <vt:lpstr>Yuanti TC Regular</vt:lpstr>
      <vt:lpstr>Segoe Print</vt:lpstr>
      <vt:lpstr>Calibri</vt:lpstr>
      <vt:lpstr>Yuanti SC Regular</vt:lpstr>
      <vt:lpstr>Arial</vt:lpstr>
      <vt:lpstr>Yuanti SC Bold</vt:lpstr>
      <vt:lpstr>Microsoft YaHei</vt:lpstr>
      <vt:lpstr>Arial Unicode MS</vt:lpstr>
      <vt:lpstr>Office Theme</vt:lpstr>
      <vt:lpstr>如何邀约</vt:lpstr>
      <vt:lpstr>邀约 = 业绩</vt:lpstr>
      <vt:lpstr>广结善缘</vt:lpstr>
      <vt:lpstr> 99% 心态 + 1% 技巧</vt:lpstr>
      <vt:lpstr>借力（伙伴及上级）</vt:lpstr>
      <vt:lpstr>邀约的五项原则</vt:lpstr>
      <vt:lpstr>邀约的五项原则</vt:lpstr>
      <vt:lpstr>邀约的五项原则</vt:lpstr>
      <vt:lpstr>邀约的五项原则</vt:lpstr>
      <vt:lpstr>邀约的五项原则</vt:lpstr>
      <vt:lpstr>约：约定时间及地点</vt:lpstr>
      <vt:lpstr>邀约的内容重点</vt:lpstr>
      <vt:lpstr>邀约的内容重点</vt:lpstr>
      <vt:lpstr>邀约的内容重点</vt:lpstr>
      <vt:lpstr>邀约的内容重点</vt:lpstr>
      <vt:lpstr>邀约的内容重点</vt:lpstr>
      <vt:lpstr>邀约的内容重点</vt:lpstr>
      <vt:lpstr>邀约的内容重点</vt:lpstr>
      <vt:lpstr>电话邀约应注意事项</vt:lpstr>
      <vt:lpstr>电话邀约应注意事项</vt:lpstr>
      <vt:lpstr>电话邀约应注意事项</vt:lpstr>
      <vt:lpstr>电话邀约应注意事项</vt:lpstr>
      <vt:lpstr>做好自我心理建设</vt:lpstr>
      <vt:lpstr>电话邀约的流程</vt:lpstr>
      <vt:lpstr>电话邀约的流程</vt:lpstr>
      <vt:lpstr>电话邀约的流程</vt:lpstr>
      <vt:lpstr>电话邀约的流程</vt:lpstr>
      <vt:lpstr>电话邀约的流程</vt:lpstr>
      <vt:lpstr>让受邀者对此次会面有所期待</vt:lpstr>
      <vt:lpstr>列：</vt:lpstr>
      <vt:lpstr>列：</vt:lpstr>
      <vt:lpstr>列：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如何邀约</dc:title>
  <dc:creator/>
  <cp:lastModifiedBy>KUNYI</cp:lastModifiedBy>
  <cp:revision>1</cp:revision>
  <dcterms:created xsi:type="dcterms:W3CDTF">2021-10-17T13:44:15Z</dcterms:created>
  <dcterms:modified xsi:type="dcterms:W3CDTF">2021-10-17T13:44:15Z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4FECB1F4CFE44C68B25E24834BF1EB31</vt:lpwstr>
  </property>
  <property fmtid="{D5CDD505-2E9C-101B-9397-08002B2CF9AE}" pid="3" name="KSOProductBuildVer">
    <vt:lpwstr>1033-11.2.0.10323</vt:lpwstr>
  </property>
</Properties>
</file>