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4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4"/>
  </p:normalViewPr>
  <p:slideViewPr>
    <p:cSldViewPr snapToGrid="0" snapToObjects="1">
      <p:cViewPr varScale="1">
        <p:scale>
          <a:sx n="106" d="100"/>
          <a:sy n="106" d="100"/>
        </p:scale>
        <p:origin x="7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9" name="Shape 9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00.17-00.19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00:29-00:46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4" name="Shape 1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0.57-1:09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2" name="Shape 1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01:15-01:33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Shape 13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01:52-02:15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02:28-02:35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02:43-02:57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Shape 1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03:03-04:02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Shape 1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04:23-04:56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0" name="Shape 17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05:26-05:50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06:20-08:22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06:20-08:22</a:t>
            </a:r>
          </a:p>
        </p:txBody>
      </p:sp>
    </p:spTree>
    <p:extLst>
      <p:ext uri="{BB962C8B-B14F-4D97-AF65-F5344CB8AC3E}">
        <p14:creationId xmlns:p14="http://schemas.microsoft.com/office/powerpoint/2010/main" val="13949363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08:42-09:06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09:11-09:52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3" name="Shape 20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10:00-10:25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Shape 209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Shape 2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10:44-11:26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Shape 2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11:38-12:32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6" name="Shape 2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12:35-13:10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Record  13:25-13:50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12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21" name="內文層級一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2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大標題文字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大標題文字</a:t>
            </a:r>
          </a:p>
        </p:txBody>
      </p:sp>
      <p:sp>
        <p:nvSpPr>
          <p:cNvPr id="30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39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0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大標題文字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48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大標題文字</a:t>
            </a:r>
          </a:p>
        </p:txBody>
      </p:sp>
      <p:sp>
        <p:nvSpPr>
          <p:cNvPr id="58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大標題文字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大標題文字</a:t>
            </a:r>
          </a:p>
        </p:txBody>
      </p:sp>
      <p:sp>
        <p:nvSpPr>
          <p:cNvPr id="73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大標題文字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大標題文字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5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大標題文字</a:t>
            </a:r>
          </a:p>
        </p:txBody>
      </p:sp>
      <p:sp>
        <p:nvSpPr>
          <p:cNvPr id="3" name="內文層級一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96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97" name="Rectangle 6"/>
          <p:cNvSpPr txBox="1"/>
          <p:nvPr/>
        </p:nvSpPr>
        <p:spPr>
          <a:xfrm>
            <a:off x="4617720" y="2651760"/>
            <a:ext cx="4251602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60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ABC法则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2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03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Rectangle 6"/>
          <p:cNvSpPr txBox="1"/>
          <p:nvPr/>
        </p:nvSpPr>
        <p:spPr>
          <a:xfrm>
            <a:off x="3912325" y="1106783"/>
            <a:ext cx="5016138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DengXian Light"/>
                <a:ea typeface="DengXian Light"/>
                <a:cs typeface="DengXian Light"/>
                <a:sym typeface="DengXian Light"/>
              </a:defRPr>
            </a:pPr>
            <a:r>
              <a:t>ABC</a:t>
            </a:r>
            <a:r>
              <a:rPr>
                <a:latin typeface="DengXian"/>
                <a:ea typeface="DengXian"/>
                <a:cs typeface="DengXian"/>
                <a:sym typeface="DengXian"/>
              </a:rPr>
              <a:t>法则 </a:t>
            </a:r>
          </a:p>
        </p:txBody>
      </p:sp>
      <p:sp>
        <p:nvSpPr>
          <p:cNvPr id="105" name="Rectangle 7"/>
          <p:cNvSpPr txBox="1"/>
          <p:nvPr/>
        </p:nvSpPr>
        <p:spPr>
          <a:xfrm>
            <a:off x="1704703" y="2001838"/>
            <a:ext cx="9052561" cy="341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【拓展组织网】的关键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algn="ctr"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做好ITEAM事业，要懂得【团队组织运作】</a:t>
            </a:r>
          </a:p>
          <a:p>
            <a:pPr algn="ctr"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从掌握【ABC法则】开始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32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1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2" name="Rectangle 5"/>
          <p:cNvSpPr txBox="1"/>
          <p:nvPr/>
        </p:nvSpPr>
        <p:spPr>
          <a:xfrm>
            <a:off x="3010594" y="1011381"/>
            <a:ext cx="6087687" cy="4720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ABC法则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40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</a:t>
            </a:r>
            <a:r>
              <a:rPr>
                <a:solidFill>
                  <a:srgbClr val="FFFFFF"/>
                </a:solidFill>
              </a:rPr>
              <a:t> 就是 </a:t>
            </a:r>
            <a:r>
              <a:t>Advisor 顾问</a:t>
            </a:r>
            <a:r>
              <a:rPr>
                <a:solidFill>
                  <a:srgbClr val="FFFFFF"/>
                </a:solidFill>
              </a:rPr>
              <a:t>：您的上级或 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可以协助您的人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</a:t>
            </a:r>
            <a:r>
              <a:rPr>
                <a:solidFill>
                  <a:srgbClr val="FFFFFF"/>
                </a:solidFill>
              </a:rPr>
              <a:t> 就是 </a:t>
            </a:r>
            <a:r>
              <a:t>Bridge 桥梁</a:t>
            </a:r>
            <a:r>
              <a:rPr>
                <a:solidFill>
                  <a:srgbClr val="FFFFFF"/>
                </a:solidFill>
              </a:rPr>
              <a:t>：自己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C</a:t>
            </a:r>
            <a:r>
              <a:rPr>
                <a:solidFill>
                  <a:srgbClr val="FFFFFF"/>
                </a:solidFill>
              </a:rPr>
              <a:t> 就是 </a:t>
            </a:r>
            <a:r>
              <a:t>Customer 顾客</a:t>
            </a:r>
            <a:r>
              <a:rPr>
                <a:solidFill>
                  <a:srgbClr val="FFFFFF"/>
                </a:solidFill>
              </a:rPr>
              <a:t>：新朋友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 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18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Rectangle 6"/>
          <p:cNvSpPr txBox="1"/>
          <p:nvPr/>
        </p:nvSpPr>
        <p:spPr>
          <a:xfrm>
            <a:off x="4957353" y="1122362"/>
            <a:ext cx="2841162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ABC法则</a:t>
            </a:r>
          </a:p>
        </p:txBody>
      </p:sp>
      <p:sp>
        <p:nvSpPr>
          <p:cNvPr id="120" name="Rectangle 7"/>
          <p:cNvSpPr txBox="1"/>
          <p:nvPr/>
        </p:nvSpPr>
        <p:spPr>
          <a:xfrm>
            <a:off x="1809206" y="2076991"/>
            <a:ext cx="8948058" cy="39011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借由人们【相信权威 专家的心理】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达成【特定的目的】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algn="ctr"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借由 B 的【塑造与T-UP】让 A 能在 C 的面前 </a:t>
            </a:r>
          </a:p>
          <a:p>
            <a:pPr algn="ctr"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以【专家或顾问】的角色出现</a:t>
            </a:r>
          </a:p>
          <a:p>
            <a:pPr algn="ctr"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以【权威的形象】【达成目的】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5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26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Rectangle 6"/>
          <p:cNvSpPr txBox="1"/>
          <p:nvPr/>
        </p:nvSpPr>
        <p:spPr>
          <a:xfrm>
            <a:off x="3350622" y="1122362"/>
            <a:ext cx="5640527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ABC法则的重点</a:t>
            </a:r>
          </a:p>
        </p:txBody>
      </p:sp>
      <p:sp>
        <p:nvSpPr>
          <p:cNvPr id="128" name="Rectangle 7"/>
          <p:cNvSpPr txBox="1"/>
          <p:nvPr/>
        </p:nvSpPr>
        <p:spPr>
          <a:xfrm>
            <a:off x="2958736" y="2129245"/>
            <a:ext cx="7223761" cy="2748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</a:defRPr>
            </a:pPr>
            <a:r>
              <a:rPr>
                <a:latin typeface="DengXian Light"/>
                <a:ea typeface="DengXian Light"/>
                <a:cs typeface="DengXian Light"/>
                <a:sym typeface="DengXian Light"/>
              </a:rPr>
              <a:t>第一：B </a:t>
            </a:r>
            <a:r>
              <a:rPr>
                <a:latin typeface="DengXian"/>
                <a:ea typeface="DengXian"/>
                <a:cs typeface="DengXian"/>
                <a:sym typeface="DengXian"/>
              </a:rPr>
              <a:t>可以向 </a:t>
            </a:r>
            <a:r>
              <a:rPr>
                <a:latin typeface="DengXian Light"/>
                <a:ea typeface="DengXian Light"/>
                <a:cs typeface="DengXian Light"/>
                <a:sym typeface="DengXian Light"/>
              </a:rPr>
              <a:t>A</a:t>
            </a:r>
            <a:r>
              <a:rPr>
                <a:latin typeface="DengXian"/>
                <a:ea typeface="DengXian"/>
                <a:cs typeface="DengXian"/>
                <a:sym typeface="DengXian"/>
              </a:rPr>
              <a:t>【学功夫】</a:t>
            </a:r>
          </a:p>
          <a:p>
            <a:pPr>
              <a:defRPr sz="2800" b="1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第二：C 刚开始 ITEAM事业,可以借 A 的力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>
              <a:latin typeface="+mn-lt"/>
              <a:ea typeface="+mn-ea"/>
              <a:cs typeface="+mn-cs"/>
              <a:sym typeface="Helvetica"/>
            </a:endParaRP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主要做【教的动作】【培养或复制】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3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046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Rectangle 5"/>
          <p:cNvSpPr txBox="1"/>
          <p:nvPr/>
        </p:nvSpPr>
        <p:spPr>
          <a:xfrm>
            <a:off x="3154679" y="2325189"/>
            <a:ext cx="6230984" cy="1808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做好ABC法则 整个团队就做起来了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algn="ctr"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做好 B 角色 整个事业就做起来了</a:t>
            </a:r>
          </a:p>
        </p:txBody>
      </p:sp>
      <p:sp>
        <p:nvSpPr>
          <p:cNvPr id="136" name="Rectangle 6"/>
          <p:cNvSpPr txBox="1"/>
          <p:nvPr/>
        </p:nvSpPr>
        <p:spPr>
          <a:xfrm>
            <a:off x="4839789" y="1240970"/>
            <a:ext cx="3265715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ABC法则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1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2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Rectangle 5"/>
          <p:cNvSpPr txBox="1"/>
          <p:nvPr/>
        </p:nvSpPr>
        <p:spPr>
          <a:xfrm>
            <a:off x="1939834" y="1030288"/>
            <a:ext cx="8641494" cy="202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ABC法则【运用时机】</a:t>
            </a:r>
          </a:p>
          <a:p>
            <a:pPr algn="ctr"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144" name="Rectangle 6"/>
          <p:cNvSpPr txBox="1"/>
          <p:nvPr/>
        </p:nvSpPr>
        <p:spPr>
          <a:xfrm>
            <a:off x="3093719" y="2636218"/>
            <a:ext cx="6004562" cy="1889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第一： 新人实力不足时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第二： C 的身份特殊</a:t>
            </a:r>
            <a:r>
              <a:rPr b="0"/>
              <a:t>  </a:t>
            </a:r>
            <a:r>
              <a:t>需要借 A 的力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第三： 加强 C 对产品与事业的信心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0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Rectangle 5"/>
          <p:cNvSpPr txBox="1"/>
          <p:nvPr/>
        </p:nvSpPr>
        <p:spPr>
          <a:xfrm>
            <a:off x="4186645" y="849085"/>
            <a:ext cx="4741818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ABC法则中</a:t>
            </a:r>
          </a:p>
        </p:txBody>
      </p:sp>
      <p:sp>
        <p:nvSpPr>
          <p:cNvPr id="152" name="Rectangle 6"/>
          <p:cNvSpPr txBox="1"/>
          <p:nvPr/>
        </p:nvSpPr>
        <p:spPr>
          <a:xfrm>
            <a:off x="2775857" y="1600060"/>
            <a:ext cx="7432767" cy="537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【如何做好B角色】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第一： B 要【有效塑造】A 的专家  顾问形象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       让 C 建立对 A 的【信任度】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       让 A 能真正发挥 ABC 的功能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第二：借 A 的力量协助 B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        B 才是【关键角色】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*表现认真，点头微笑，录音做笔记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7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8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Rectangle 5"/>
          <p:cNvSpPr txBox="1"/>
          <p:nvPr/>
        </p:nvSpPr>
        <p:spPr>
          <a:xfrm>
            <a:off x="4748348" y="940526"/>
            <a:ext cx="2719147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ABC法则中</a:t>
            </a:r>
          </a:p>
        </p:txBody>
      </p:sp>
      <p:sp>
        <p:nvSpPr>
          <p:cNvPr id="160" name="Rectangle 6"/>
          <p:cNvSpPr txBox="1"/>
          <p:nvPr/>
        </p:nvSpPr>
        <p:spPr>
          <a:xfrm>
            <a:off x="2671354" y="2142308"/>
            <a:ext cx="8712926" cy="3098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第三:  让沟通过程顺利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       B 在事先要掌握C的资讯</a:t>
            </a:r>
            <a:r>
              <a:rPr b="0"/>
              <a:t>  </a:t>
            </a:r>
            <a:r>
              <a:t>并提供给 A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比如: 有关 C 个人 家庭资料与个人需求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    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要【完全信赖】A 的运作过程和决定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5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6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435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 5"/>
          <p:cNvSpPr txBox="1"/>
          <p:nvPr/>
        </p:nvSpPr>
        <p:spPr>
          <a:xfrm>
            <a:off x="4042953" y="940526"/>
            <a:ext cx="5055327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 法则运用范围</a:t>
            </a:r>
          </a:p>
        </p:txBody>
      </p:sp>
      <p:sp>
        <p:nvSpPr>
          <p:cNvPr id="168" name="Rectangle 6"/>
          <p:cNvSpPr txBox="1"/>
          <p:nvPr/>
        </p:nvSpPr>
        <p:spPr>
          <a:xfrm>
            <a:off x="3428999" y="1815737"/>
            <a:ext cx="6627226" cy="48994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第一：【线下ABC】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约在一个比较舒服及安静的地方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会前准备:</a:t>
            </a:r>
          </a:p>
          <a:p>
            <a:pPr marL="514350" indent="-514350">
              <a:lnSpc>
                <a:spcPct val="107000"/>
              </a:lnSpc>
              <a:spcBef>
                <a:spcPts val="800"/>
              </a:spcBef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相约要准时  提早15分钟到</a:t>
            </a:r>
          </a:p>
          <a:p>
            <a:pPr marL="514350" indent="-514350"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见面的地方与座位 要先安排</a:t>
            </a:r>
          </a:p>
          <a:p>
            <a:pPr>
              <a:defRPr>
                <a:solidFill>
                  <a:srgbClr val="FFFFFF"/>
                </a:solidFill>
              </a:defRPr>
            </a:pPr>
            <a:endParaRPr/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3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Rectangle 5"/>
          <p:cNvSpPr txBox="1"/>
          <p:nvPr/>
        </p:nvSpPr>
        <p:spPr>
          <a:xfrm>
            <a:off x="2292529" y="1430243"/>
            <a:ext cx="8329750" cy="35695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</a:defRPr>
            </a:pPr>
            <a:r>
              <a:rPr dirty="0" err="1">
                <a:latin typeface="DengXian Light"/>
                <a:ea typeface="DengXian Light"/>
                <a:cs typeface="DengXian Light"/>
                <a:sym typeface="DengXian Light"/>
              </a:rPr>
              <a:t>会中运作</a:t>
            </a:r>
            <a:r>
              <a:rPr dirty="0">
                <a:latin typeface="DengXian Light"/>
                <a:ea typeface="DengXian Light"/>
                <a:cs typeface="DengXian Light"/>
                <a:sym typeface="DengXian Light"/>
              </a:rPr>
              <a:t> </a:t>
            </a:r>
            <a:r>
              <a:rPr dirty="0">
                <a:latin typeface="DengXian"/>
                <a:ea typeface="DengXian"/>
                <a:cs typeface="DengXian"/>
                <a:sym typeface="DengXian"/>
              </a:rPr>
              <a:t>：</a:t>
            </a:r>
            <a:endParaRPr dirty="0">
              <a:latin typeface="DengXian Light"/>
              <a:ea typeface="DengXian Light"/>
              <a:cs typeface="DengXian Light"/>
              <a:sym typeface="DengXian Light"/>
            </a:endParaRPr>
          </a:p>
          <a:p>
            <a:pPr marL="514350" indent="-514350"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 err="1"/>
              <a:t>先介绍</a:t>
            </a:r>
            <a:r>
              <a:rPr dirty="0"/>
              <a:t> C </a:t>
            </a:r>
            <a:r>
              <a:rPr dirty="0" err="1"/>
              <a:t>给</a:t>
            </a:r>
            <a:r>
              <a:rPr dirty="0"/>
              <a:t> A </a:t>
            </a:r>
            <a:r>
              <a:rPr dirty="0" err="1"/>
              <a:t>认识</a:t>
            </a:r>
            <a:r>
              <a:rPr dirty="0"/>
              <a:t> </a:t>
            </a:r>
          </a:p>
          <a:p>
            <a:pPr marL="514350" indent="-514350"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 err="1"/>
              <a:t>将</a:t>
            </a:r>
            <a:r>
              <a:rPr dirty="0"/>
              <a:t> A </a:t>
            </a:r>
            <a:r>
              <a:rPr dirty="0" err="1"/>
              <a:t>介绍给</a:t>
            </a:r>
            <a:r>
              <a:rPr dirty="0"/>
              <a:t> C </a:t>
            </a:r>
            <a:r>
              <a:rPr dirty="0" err="1"/>
              <a:t>认识</a:t>
            </a:r>
            <a:r>
              <a:rPr b="0" dirty="0"/>
              <a:t> </a:t>
            </a:r>
            <a:r>
              <a:rPr dirty="0"/>
              <a:t> </a:t>
            </a:r>
            <a:r>
              <a:rPr dirty="0" err="1"/>
              <a:t>并适当地推崇A</a:t>
            </a:r>
            <a:endParaRPr dirty="0"/>
          </a:p>
          <a:p>
            <a:pPr marL="342900" indent="-342900"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 B </a:t>
            </a:r>
            <a:r>
              <a:rPr dirty="0" err="1"/>
              <a:t>马上借机会引进话题</a:t>
            </a:r>
            <a:r>
              <a:rPr b="0" dirty="0"/>
              <a:t> </a:t>
            </a:r>
            <a:r>
              <a:rPr dirty="0" err="1"/>
              <a:t>让</a:t>
            </a:r>
            <a:r>
              <a:rPr dirty="0"/>
              <a:t> A </a:t>
            </a:r>
            <a:r>
              <a:rPr dirty="0" err="1"/>
              <a:t>有机会开始分享</a:t>
            </a:r>
            <a:endParaRPr dirty="0"/>
          </a:p>
          <a:p>
            <a:pPr marL="342900" indent="-342900"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 </a:t>
            </a:r>
            <a:r>
              <a:rPr dirty="0" err="1"/>
              <a:t>由</a:t>
            </a:r>
            <a:r>
              <a:rPr dirty="0"/>
              <a:t> A </a:t>
            </a:r>
            <a:r>
              <a:rPr dirty="0" err="1"/>
              <a:t>主导分享，B</a:t>
            </a:r>
            <a:r>
              <a:rPr dirty="0"/>
              <a:t> </a:t>
            </a:r>
            <a:r>
              <a:rPr dirty="0" err="1"/>
              <a:t>不主动插话</a:t>
            </a:r>
            <a:endParaRPr dirty="0"/>
          </a:p>
          <a:p>
            <a:pPr marL="342900" indent="-342900"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 A </a:t>
            </a:r>
            <a:r>
              <a:rPr dirty="0" err="1"/>
              <a:t>在分享时，B</a:t>
            </a:r>
            <a:r>
              <a:rPr dirty="0"/>
              <a:t> </a:t>
            </a:r>
            <a:r>
              <a:rPr dirty="0" err="1"/>
              <a:t>必须专心聆听,微笑认同</a:t>
            </a:r>
            <a:r>
              <a:rPr b="0" dirty="0" err="1"/>
              <a:t>,</a:t>
            </a:r>
            <a:r>
              <a:rPr dirty="0" err="1"/>
              <a:t>点头支持</a:t>
            </a:r>
            <a:endParaRPr dirty="0"/>
          </a:p>
          <a:p>
            <a:pPr>
              <a:buSzPct val="100000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  <a:p>
            <a:pPr marL="514350" indent="-514350" algn="ctr">
              <a:buSzPct val="100000"/>
              <a:buAutoNum type="arabicPeriod" startAt="11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176" name="Rectangle 6"/>
          <p:cNvSpPr txBox="1"/>
          <p:nvPr/>
        </p:nvSpPr>
        <p:spPr>
          <a:xfrm>
            <a:off x="3964578" y="679269"/>
            <a:ext cx="4898573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 法则运用范围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3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Rectangle 5"/>
          <p:cNvSpPr txBox="1"/>
          <p:nvPr/>
        </p:nvSpPr>
        <p:spPr>
          <a:xfrm>
            <a:off x="2292529" y="1430243"/>
            <a:ext cx="8329750" cy="3138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</a:defRPr>
            </a:pPr>
            <a:r>
              <a:rPr dirty="0" err="1">
                <a:latin typeface="DengXian Light"/>
                <a:ea typeface="DengXian Light"/>
                <a:cs typeface="DengXian Light"/>
                <a:sym typeface="DengXian Light"/>
              </a:rPr>
              <a:t>会中运作</a:t>
            </a:r>
            <a:r>
              <a:rPr dirty="0">
                <a:latin typeface="DengXian Light"/>
                <a:ea typeface="DengXian Light"/>
                <a:cs typeface="DengXian Light"/>
                <a:sym typeface="DengXian Light"/>
              </a:rPr>
              <a:t> </a:t>
            </a:r>
            <a:r>
              <a:rPr dirty="0">
                <a:latin typeface="DengXian"/>
                <a:ea typeface="DengXian"/>
                <a:cs typeface="DengXian"/>
                <a:sym typeface="DengXian"/>
              </a:rPr>
              <a:t>：</a:t>
            </a:r>
            <a:endParaRPr dirty="0">
              <a:latin typeface="DengXian Light"/>
              <a:ea typeface="DengXian Light"/>
              <a:cs typeface="DengXian Light"/>
              <a:sym typeface="DengXian Light"/>
            </a:endParaRPr>
          </a:p>
          <a:p>
            <a:pPr>
              <a:buSzPct val="100000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altLang="zh-CN" dirty="0"/>
              <a:t>6.</a:t>
            </a:r>
            <a:r>
              <a:rPr dirty="0"/>
              <a:t>协助 A </a:t>
            </a:r>
            <a:r>
              <a:rPr dirty="0" err="1"/>
              <a:t>排除环境干扰障碍</a:t>
            </a:r>
            <a:endParaRPr lang="en-MY" dirty="0"/>
          </a:p>
          <a:p>
            <a:pPr>
              <a:buSzPct val="100000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altLang="zh-CN" dirty="0"/>
              <a:t>7.</a:t>
            </a:r>
            <a:r>
              <a:rPr lang="en-MY" dirty="0"/>
              <a:t> B </a:t>
            </a:r>
            <a:r>
              <a:rPr lang="zh-CN" altLang="en-US" dirty="0"/>
              <a:t>需要全程参与 并学习日后当</a:t>
            </a:r>
            <a:r>
              <a:rPr lang="en-MY" dirty="0"/>
              <a:t>A</a:t>
            </a:r>
          </a:p>
          <a:p>
            <a:pPr>
              <a:buSzPct val="100000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altLang="zh-CN" dirty="0"/>
              <a:t>8.</a:t>
            </a:r>
            <a:r>
              <a:rPr dirty="0"/>
              <a:t> B </a:t>
            </a:r>
            <a:r>
              <a:rPr dirty="0" err="1"/>
              <a:t>可以适时代替</a:t>
            </a:r>
            <a:r>
              <a:rPr dirty="0"/>
              <a:t> C </a:t>
            </a:r>
            <a:r>
              <a:rPr dirty="0" err="1"/>
              <a:t>向</a:t>
            </a:r>
            <a:r>
              <a:rPr dirty="0"/>
              <a:t> A </a:t>
            </a:r>
            <a:r>
              <a:rPr dirty="0" err="1"/>
              <a:t>提出疑问</a:t>
            </a:r>
            <a:endParaRPr dirty="0"/>
          </a:p>
          <a:p>
            <a:pPr>
              <a:buSzPct val="100000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altLang="zh-CN" dirty="0"/>
              <a:t>9.</a:t>
            </a:r>
            <a:r>
              <a:rPr dirty="0"/>
              <a:t> B </a:t>
            </a:r>
            <a:r>
              <a:rPr dirty="0" err="1"/>
              <a:t>照</a:t>
            </a:r>
            <a:r>
              <a:rPr dirty="0"/>
              <a:t> A </a:t>
            </a:r>
            <a:r>
              <a:rPr dirty="0" err="1"/>
              <a:t>的建议做缔结</a:t>
            </a:r>
            <a:endParaRPr dirty="0"/>
          </a:p>
          <a:p>
            <a:pPr marL="342900" indent="-342900">
              <a:buSzPct val="100000"/>
              <a:buAutoNum type="arabicPeriod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  <a:p>
            <a:pPr marL="514350" indent="-514350" algn="ctr">
              <a:buSzPct val="100000"/>
              <a:buAutoNum type="arabicPeriod" startAt="11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</p:txBody>
      </p:sp>
      <p:sp>
        <p:nvSpPr>
          <p:cNvPr id="176" name="Rectangle 6"/>
          <p:cNvSpPr txBox="1"/>
          <p:nvPr/>
        </p:nvSpPr>
        <p:spPr>
          <a:xfrm>
            <a:off x="3964578" y="679269"/>
            <a:ext cx="4898573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 法则运用范围</a:t>
            </a:r>
          </a:p>
        </p:txBody>
      </p:sp>
    </p:spTree>
    <p:extLst>
      <p:ext uri="{BB962C8B-B14F-4D97-AF65-F5344CB8AC3E}">
        <p14:creationId xmlns:p14="http://schemas.microsoft.com/office/powerpoint/2010/main" val="3123894810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1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2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Rectangle 5"/>
          <p:cNvSpPr txBox="1"/>
          <p:nvPr/>
        </p:nvSpPr>
        <p:spPr>
          <a:xfrm>
            <a:off x="2815047" y="1280160"/>
            <a:ext cx="7241177" cy="4349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</a:defRPr>
            </a:pPr>
            <a:endParaRPr/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</a:defRPr>
            </a:pPr>
            <a:r>
              <a:rPr>
                <a:latin typeface="DengXian Light"/>
                <a:ea typeface="DengXian Light"/>
                <a:cs typeface="DengXian Light"/>
                <a:sym typeface="DengXian Light"/>
              </a:rPr>
              <a:t>会后检讨</a:t>
            </a:r>
            <a:r>
              <a:t>:</a:t>
            </a:r>
          </a:p>
          <a:p>
            <a:pPr marL="514350" indent="-514350">
              <a:buSzPct val="100000"/>
              <a:buAutoNum type="arabicPeriod"/>
              <a:defRPr sz="2800" b="1">
                <a:solidFill>
                  <a:srgbClr val="FFFFFF"/>
                </a:solidFill>
              </a:defRPr>
            </a:pPr>
            <a:r>
              <a:t>B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与 </a:t>
            </a:r>
            <a:r>
              <a:t>A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讨论心得</a:t>
            </a:r>
            <a:r>
              <a:t> ,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努力学习早日独立</a:t>
            </a:r>
          </a:p>
          <a:p>
            <a:pPr marL="514350" indent="-514350">
              <a:buSzPct val="100000"/>
              <a:buAutoNum type="arabicPeriod"/>
              <a:defRPr sz="2800" b="1">
                <a:solidFill>
                  <a:srgbClr val="FFFFFF"/>
                </a:solidFill>
              </a:defRPr>
            </a:pPr>
            <a:endParaRPr>
              <a:latin typeface="+mn-lt"/>
              <a:ea typeface="+mn-ea"/>
              <a:cs typeface="+mn-cs"/>
              <a:sym typeface="Helvetica"/>
            </a:endParaRPr>
          </a:p>
          <a:p>
            <a:pPr marL="514350" indent="-514350">
              <a:buSzPct val="100000"/>
              <a:buAutoNum type="arabicPeriod" startAt="2"/>
              <a:defRPr sz="2800" b="1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不理想的状况 </a:t>
            </a:r>
            <a:r>
              <a:rPr b="0"/>
              <a:t>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向上级寻求改进</a:t>
            </a:r>
          </a:p>
          <a:p>
            <a:pPr marL="514350" indent="-514350">
              <a:buSzPct val="100000"/>
              <a:buAutoNum type="arabicPeriod" startAt="2"/>
              <a:defRPr sz="2800" b="1">
                <a:solidFill>
                  <a:srgbClr val="FFFFFF"/>
                </a:solidFill>
              </a:defRPr>
            </a:pPr>
            <a:endParaRPr>
              <a:latin typeface="+mn-lt"/>
              <a:ea typeface="+mn-ea"/>
              <a:cs typeface="+mn-cs"/>
              <a:sym typeface="Helvetica"/>
            </a:endParaRPr>
          </a:p>
          <a:p>
            <a:pPr marL="514350" indent="-514350">
              <a:buSzPct val="100000"/>
              <a:buAutoNum type="arabicPeriod" startAt="3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ABC教育示范功能 大于拓展功能</a:t>
            </a:r>
          </a:p>
        </p:txBody>
      </p:sp>
      <p:sp>
        <p:nvSpPr>
          <p:cNvPr id="184" name="Rectangle 6"/>
          <p:cNvSpPr txBox="1"/>
          <p:nvPr/>
        </p:nvSpPr>
        <p:spPr>
          <a:xfrm>
            <a:off x="4147458" y="992777"/>
            <a:ext cx="5277394" cy="802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 法则运用范围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9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0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Rectangle 5"/>
          <p:cNvSpPr txBox="1"/>
          <p:nvPr/>
        </p:nvSpPr>
        <p:spPr>
          <a:xfrm>
            <a:off x="3376749" y="979714"/>
            <a:ext cx="7315188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ABC法则中 注意事项</a:t>
            </a:r>
          </a:p>
        </p:txBody>
      </p:sp>
      <p:sp>
        <p:nvSpPr>
          <p:cNvPr id="192" name="Rectangle 6"/>
          <p:cNvSpPr txBox="1"/>
          <p:nvPr/>
        </p:nvSpPr>
        <p:spPr>
          <a:xfrm>
            <a:off x="2410096" y="1687600"/>
            <a:ext cx="7511145" cy="1086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DengXian Light"/>
                <a:ea typeface="DengXian Light"/>
                <a:cs typeface="DengXian Light"/>
                <a:sym typeface="DengXian Light"/>
              </a:defRPr>
            </a:pPr>
            <a:r>
              <a:t>    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DengXian Light"/>
                <a:ea typeface="DengXian Light"/>
                <a:cs typeface="DengXian Light"/>
                <a:sym typeface="DengXian Light"/>
              </a:defRPr>
            </a:pPr>
            <a:r>
              <a:t>                </a:t>
            </a:r>
          </a:p>
        </p:txBody>
      </p:sp>
      <p:sp>
        <p:nvSpPr>
          <p:cNvPr id="193" name="Rectangle 8"/>
          <p:cNvSpPr txBox="1"/>
          <p:nvPr/>
        </p:nvSpPr>
        <p:spPr>
          <a:xfrm>
            <a:off x="2188029" y="1812175"/>
            <a:ext cx="8704217" cy="3769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514350" indent="-514350">
              <a:lnSpc>
                <a:spcPct val="107000"/>
              </a:lnSpc>
              <a:spcBef>
                <a:spcPts val="800"/>
              </a:spcBef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不断吸收A的功夫 早日成为有实力的 A</a:t>
            </a:r>
          </a:p>
          <a:p>
            <a:pPr marL="514350" indent="-514350">
              <a:lnSpc>
                <a:spcPct val="107000"/>
              </a:lnSpc>
              <a:spcBef>
                <a:spcPts val="800"/>
              </a:spcBef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当 B 未有足够实力时</a:t>
            </a:r>
            <a:r>
              <a:rPr b="0"/>
              <a:t>  </a:t>
            </a:r>
            <a:r>
              <a:t>多做ABC</a:t>
            </a:r>
          </a:p>
          <a:p>
            <a:pPr marL="514350" indent="-514350"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很熟悉的亲朋好友  B 不要一开始就单独进行推荐</a:t>
            </a:r>
          </a:p>
          <a:p>
            <a:pPr marL="514350" indent="-514350"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缔结不成 提供 C 各项资料</a:t>
            </a:r>
          </a:p>
          <a:p>
            <a:pPr marL="514350" indent="-514350">
              <a:buSzPct val="100000"/>
              <a:buAutoNum type="arabicPeriod"/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邀约下一次见面时间</a:t>
            </a:r>
          </a:p>
          <a:p>
            <a:pPr marL="514350" indent="-514350">
              <a:buSzPct val="100000"/>
              <a:buAutoNum type="arabicPeriod" startAt="4"/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9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Rectangle 5"/>
          <p:cNvSpPr txBox="1"/>
          <p:nvPr/>
        </p:nvSpPr>
        <p:spPr>
          <a:xfrm>
            <a:off x="3141617" y="1573935"/>
            <a:ext cx="6178733" cy="495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第二：【线上ABC】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透过用</a:t>
            </a:r>
            <a:r>
              <a:t>ZOOM </a:t>
            </a:r>
            <a:r>
              <a:rPr>
                <a:latin typeface="+mn-lt"/>
                <a:ea typeface="+mn-ea"/>
                <a:cs typeface="+mn-cs"/>
                <a:sym typeface="Helvetica"/>
              </a:rPr>
              <a:t>云视频会议  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零距离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跨区域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</a:defRPr>
            </a:pPr>
            <a:r>
              <a:rPr>
                <a:latin typeface="+mn-lt"/>
                <a:ea typeface="+mn-ea"/>
                <a:cs typeface="+mn-cs"/>
                <a:sym typeface="Helvetica"/>
              </a:rPr>
              <a:t>跨国界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201" name="Rectangle 6"/>
          <p:cNvSpPr txBox="1"/>
          <p:nvPr/>
        </p:nvSpPr>
        <p:spPr>
          <a:xfrm>
            <a:off x="4199708" y="822960"/>
            <a:ext cx="5299594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 法则运用范围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6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7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Rectangle 5"/>
          <p:cNvSpPr txBox="1"/>
          <p:nvPr/>
        </p:nvSpPr>
        <p:spPr>
          <a:xfrm>
            <a:off x="2449286" y="705393"/>
            <a:ext cx="8172996" cy="7504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线上ABC注意事项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第一： 先让 C 知道线上交流时限为多少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第二： 鼓励用 B 的ZOOM链接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第三： 提早15分钟进ZOOM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第四： 确定A &amp; B的线上背景是简单干净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第五： ABC后 ，B马上在线上与 A 检讨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algn="ctr">
              <a:lnSpc>
                <a:spcPct val="107000"/>
              </a:lnSpc>
              <a:spcBef>
                <a:spcPts val="800"/>
              </a:spcBef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algn="ctr">
              <a:lnSpc>
                <a:spcPct val="107000"/>
              </a:lnSpc>
              <a:spcBef>
                <a:spcPts val="800"/>
              </a:spcBef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algn="ctr">
              <a:lnSpc>
                <a:spcPct val="107000"/>
              </a:lnSpc>
              <a:spcBef>
                <a:spcPts val="800"/>
              </a:spcBef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3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4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Rectangle 5"/>
          <p:cNvSpPr txBox="1"/>
          <p:nvPr/>
        </p:nvSpPr>
        <p:spPr>
          <a:xfrm>
            <a:off x="3102428" y="574765"/>
            <a:ext cx="6396874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ABC 法则运用范围</a:t>
            </a:r>
          </a:p>
        </p:txBody>
      </p:sp>
      <p:sp>
        <p:nvSpPr>
          <p:cNvPr id="216" name="Rectangle 6"/>
          <p:cNvSpPr txBox="1"/>
          <p:nvPr/>
        </p:nvSpPr>
        <p:spPr>
          <a:xfrm>
            <a:off x="2775858" y="1325740"/>
            <a:ext cx="7981403" cy="770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0000"/>
                </a:solidFill>
                <a:latin typeface="DengXian Light"/>
                <a:ea typeface="DengXian Light"/>
                <a:cs typeface="DengXian Light"/>
                <a:sym typeface="DengXian Light"/>
              </a:defRPr>
            </a:pPr>
            <a:r>
              <a:rPr>
                <a:latin typeface="DengXian"/>
                <a:ea typeface="DengXian"/>
                <a:cs typeface="DengXian"/>
                <a:sym typeface="DengXian"/>
              </a:rPr>
              <a:t>第三：</a:t>
            </a:r>
            <a:r>
              <a:t>ITEAM </a:t>
            </a:r>
            <a:r>
              <a:rPr>
                <a:latin typeface="DengXian"/>
                <a:ea typeface="DengXian"/>
                <a:cs typeface="DengXian"/>
                <a:sym typeface="DengXian"/>
              </a:rPr>
              <a:t>线下会场运作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有很多资源 = 每个ITEAM家人都是 B 的资源</a:t>
            </a:r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选择更适合和 C 交流的A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选择A特点做考量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(1) 工作类似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(2) 形象类似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(3) 学历类似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(4) 宗教相同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(5) 兴趣相同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(6) 自己的推荐人</a:t>
            </a:r>
          </a:p>
          <a:p>
            <a:pPr algn="ctr"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algn="ctr">
              <a:lnSpc>
                <a:spcPct val="107000"/>
              </a:lnSpc>
              <a:spcBef>
                <a:spcPts val="800"/>
              </a:spcBef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 algn="ctr">
              <a:lnSpc>
                <a:spcPct val="107000"/>
              </a:lnSpc>
              <a:spcBef>
                <a:spcPts val="800"/>
              </a:spcBef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1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2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983" y="0"/>
            <a:ext cx="9144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Rectangle 5"/>
          <p:cNvSpPr txBox="1"/>
          <p:nvPr/>
        </p:nvSpPr>
        <p:spPr>
          <a:xfrm>
            <a:off x="3350622" y="966652"/>
            <a:ext cx="5839099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ITEAM线下会场运作</a:t>
            </a:r>
          </a:p>
        </p:txBody>
      </p:sp>
      <p:sp>
        <p:nvSpPr>
          <p:cNvPr id="224" name="Rectangle 6"/>
          <p:cNvSpPr txBox="1"/>
          <p:nvPr/>
        </p:nvSpPr>
        <p:spPr>
          <a:xfrm>
            <a:off x="2462349" y="1809701"/>
            <a:ext cx="8159931" cy="5783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</a:defRPr>
            </a:pPr>
            <a:r>
              <a:rPr>
                <a:latin typeface="DengXian Light"/>
                <a:ea typeface="DengXian Light"/>
                <a:cs typeface="DengXian Light"/>
                <a:sym typeface="DengXian Light"/>
              </a:rPr>
              <a:t>会前准备</a:t>
            </a:r>
            <a:r>
              <a:t>: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介绍 C 给1-2位A认识</a:t>
            </a:r>
            <a:r>
              <a:rPr b="0"/>
              <a:t> </a:t>
            </a:r>
            <a:r>
              <a:t>打破他对环境与人的陌生感</a:t>
            </a: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会中运作: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(1) B一定要陪伴C</a:t>
            </a:r>
            <a:r>
              <a:rPr b="0"/>
              <a:t>  </a:t>
            </a:r>
            <a:r>
              <a:t>坐在 C 的旁边 让 C 有安全感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(2) B 要专心聆听,微笑认同,点头支持,录音做笔记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defRPr sz="2800" b="1">
                <a:solidFill>
                  <a:srgbClr val="FF00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(切记：C是听台上讲师的话</a:t>
            </a:r>
            <a:r>
              <a:rPr b="0"/>
              <a:t>  </a:t>
            </a:r>
            <a:r>
              <a:t>看B的态度)</a:t>
            </a: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  <a:p>
            <a:pPr>
              <a:lnSpc>
                <a:spcPct val="107000"/>
              </a:lnSpc>
              <a:spcBef>
                <a:spcPts val="800"/>
              </a:spcBef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9" name="Subtitle 2"/>
          <p:cNvSpPr txBox="1">
            <a:spLocks noGrp="1"/>
          </p:cNvSpPr>
          <p:nvPr>
            <p:ph type="subTitle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0" name="Picture 3" descr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548" y="-52253"/>
            <a:ext cx="91440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Rectangle 5"/>
          <p:cNvSpPr txBox="1"/>
          <p:nvPr/>
        </p:nvSpPr>
        <p:spPr>
          <a:xfrm>
            <a:off x="2945674" y="1436913"/>
            <a:ext cx="6622869" cy="3250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</a:defRPr>
            </a:pPr>
            <a:endParaRPr/>
          </a:p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会后运作: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(1) 再介绍 C 给1-2位 A 认识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(2) 做缔结  进会员  投资产品</a:t>
            </a:r>
          </a:p>
          <a:p>
            <a:pPr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(3) 约 C 参与下一场活动</a:t>
            </a:r>
          </a:p>
        </p:txBody>
      </p:sp>
      <p:sp>
        <p:nvSpPr>
          <p:cNvPr id="232" name="Rectangle 6"/>
          <p:cNvSpPr txBox="1"/>
          <p:nvPr/>
        </p:nvSpPr>
        <p:spPr>
          <a:xfrm>
            <a:off x="3964578" y="718457"/>
            <a:ext cx="5355773" cy="802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07000"/>
              </a:lnSpc>
              <a:spcBef>
                <a:spcPts val="800"/>
              </a:spcBef>
              <a:defRPr sz="4000" b="1" u="sng">
                <a:solidFill>
                  <a:srgbClr val="FFFF00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ITEAM线下会场运作</a:t>
            </a:r>
          </a:p>
        </p:txBody>
      </p:sp>
      <p:sp>
        <p:nvSpPr>
          <p:cNvPr id="233" name="Rectangle 7"/>
          <p:cNvSpPr txBox="1"/>
          <p:nvPr/>
        </p:nvSpPr>
        <p:spPr>
          <a:xfrm>
            <a:off x="3037113" y="4253688"/>
            <a:ext cx="5878286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107000"/>
              </a:lnSpc>
              <a:spcBef>
                <a:spcPts val="800"/>
              </a:spcBef>
              <a:defRPr sz="2800" b="1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B 找 A 【事后检讨】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548</Words>
  <Application>Microsoft Macintosh PowerPoint</Application>
  <PresentationFormat>Widescreen</PresentationFormat>
  <Paragraphs>149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DengXian</vt:lpstr>
      <vt:lpstr>DengXian Light</vt:lpstr>
      <vt:lpstr>Arial</vt:lpstr>
      <vt:lpstr>Calibri</vt:lpstr>
      <vt:lpstr>Calibri Light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Jeray Koh</cp:lastModifiedBy>
  <cp:revision>1</cp:revision>
  <dcterms:modified xsi:type="dcterms:W3CDTF">2021-03-25T05:05:23Z</dcterms:modified>
</cp:coreProperties>
</file>