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media/image1.jpeg" ContentType="image/jpe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 name="Shape 111"/>
          <p:cNvSpPr/>
          <p:nvPr>
            <p:ph type="sldImg"/>
          </p:nvPr>
        </p:nvSpPr>
        <p:spPr>
          <a:prstGeom prst="rect">
            <a:avLst/>
          </a:prstGeom>
        </p:spPr>
        <p:txBody>
          <a:bodyPr/>
          <a:lstStyle/>
          <a:p>
            <a:pPr/>
          </a:p>
        </p:txBody>
      </p:sp>
      <p:sp>
        <p:nvSpPr>
          <p:cNvPr id="112" name="Shape 112"/>
          <p:cNvSpPr/>
          <p:nvPr>
            <p:ph type="body" sz="quarter" idx="1"/>
          </p:nvPr>
        </p:nvSpPr>
        <p:spPr>
          <a:prstGeom prst="rect">
            <a:avLst/>
          </a:prstGeom>
        </p:spPr>
        <p:txBody>
          <a:bodyPr/>
          <a:lstStyle/>
          <a:p>
            <a:pPr>
              <a:defRPr>
                <a:solidFill>
                  <a:srgbClr val="FFFFFF"/>
                </a:solidFill>
              </a:defRPr>
            </a:pPr>
            <a:r>
              <a:t>0:20</a:t>
            </a:r>
          </a:p>
          <a:p>
            <a:pPr>
              <a:defRPr>
                <a:solidFill>
                  <a:srgbClr val="FFFFFF"/>
                </a:solidFill>
              </a:defRPr>
            </a:pPr>
          </a:p>
          <a:p>
            <a:pPr>
              <a:lnSpc>
                <a:spcPct val="200000"/>
              </a:lnSpc>
              <a:defRPr>
                <a:solidFill>
                  <a:srgbClr val="FFFFFF"/>
                </a:solidFill>
                <a:latin typeface="Yuanti TC Bold"/>
                <a:ea typeface="Yuanti TC Bold"/>
                <a:cs typeface="Yuanti TC Bold"/>
                <a:sym typeface="Yuanti TC Bold"/>
              </a:defRPr>
            </a:pPr>
            <a:r>
              <a:t>i</a:t>
            </a:r>
            <a:r>
              <a:t>线上聚会是新时代事业的核心生产力，也是我们</a:t>
            </a:r>
            <a:r>
              <a:t>iteam</a:t>
            </a:r>
            <a:r>
              <a:t>事业进人铺垫最重要、最快的环节和商业模式。</a:t>
            </a:r>
          </a:p>
          <a:p>
            <a:pPr>
              <a:lnSpc>
                <a:spcPct val="200000"/>
              </a:lnSpc>
              <a:defRPr>
                <a:solidFill>
                  <a:srgbClr val="FFFFFF"/>
                </a:solidFill>
                <a:latin typeface="Yuanti TC Bold"/>
                <a:ea typeface="Yuanti TC Bold"/>
                <a:cs typeface="Yuanti TC Bold"/>
                <a:sym typeface="Yuanti TC Bold"/>
              </a:defRPr>
            </a:pPr>
          </a:p>
          <a:p>
            <a:pPr>
              <a:lnSpc>
                <a:spcPct val="200000"/>
              </a:lnSpc>
              <a:defRPr>
                <a:solidFill>
                  <a:srgbClr val="FFFFFF"/>
                </a:solidFill>
                <a:latin typeface="Yuanti TC Bold"/>
                <a:ea typeface="Yuanti TC Bold"/>
                <a:cs typeface="Yuanti TC Bold"/>
                <a:sym typeface="Yuanti TC Bold"/>
              </a:defRPr>
            </a:pPr>
            <a:r>
              <a:t>它简单又易复制，可以让我们同时尊定事业的根基。</a:t>
            </a:r>
          </a:p>
          <a:p>
            <a:pPr>
              <a:lnSpc>
                <a:spcPct val="200000"/>
              </a:lnSpc>
              <a:defRPr>
                <a:solidFill>
                  <a:srgbClr val="FFFFFF"/>
                </a:solidFill>
                <a:latin typeface="Yuanti TC Bold"/>
                <a:ea typeface="Yuanti TC Bold"/>
                <a:cs typeface="Yuanti TC Bold"/>
                <a:sym typeface="Yuanti TC Bold"/>
              </a:defRPr>
            </a:pPr>
          </a:p>
          <a:p>
            <a:pPr>
              <a:lnSpc>
                <a:spcPct val="200000"/>
              </a:lnSpc>
              <a:defRPr>
                <a:solidFill>
                  <a:srgbClr val="FFFFFF"/>
                </a:solidFill>
                <a:latin typeface="Yuanti TC Bold"/>
                <a:ea typeface="Yuanti TC Bold"/>
                <a:cs typeface="Yuanti TC Bold"/>
                <a:sym typeface="Yuanti TC Bold"/>
              </a:defRPr>
            </a:pPr>
            <a:r>
              <a:t>只要小组能把 </a:t>
            </a:r>
            <a:r>
              <a:t>i</a:t>
            </a:r>
            <a:r>
              <a:t>线上聚会做好，小组就能快速发展。</a:t>
            </a:r>
          </a:p>
          <a:p>
            <a:pPr>
              <a:lnSpc>
                <a:spcPct val="200000"/>
              </a:lnSpc>
              <a:defRPr>
                <a:solidFill>
                  <a:srgbClr val="FFFFFF"/>
                </a:solidFill>
                <a:latin typeface="Yuanti TC Bold"/>
                <a:ea typeface="Yuanti TC Bold"/>
                <a:cs typeface="Yuanti TC Bold"/>
                <a:sym typeface="Yuanti TC Bold"/>
              </a:defRPr>
            </a:pPr>
          </a:p>
          <a:p>
            <a:pPr>
              <a:lnSpc>
                <a:spcPct val="200000"/>
              </a:lnSpc>
              <a:defRPr>
                <a:solidFill>
                  <a:srgbClr val="FFFFFF"/>
                </a:solidFill>
                <a:latin typeface="Yuanti TC Bold"/>
                <a:ea typeface="Yuanti TC Bold"/>
                <a:cs typeface="Yuanti TC Bold"/>
                <a:sym typeface="Yuanti TC Bold"/>
              </a:defRPr>
            </a:pPr>
            <a:r>
              <a:t>通过</a:t>
            </a:r>
            <a:r>
              <a:t>i</a:t>
            </a:r>
            <a:r>
              <a:t>线上聚会，我们的主要目的就是开发、拓展、教育 </a:t>
            </a:r>
            <a:r>
              <a:t>&amp;</a:t>
            </a:r>
            <a:r>
              <a:t> 联络感情。</a:t>
            </a:r>
          </a:p>
          <a:p>
            <a:pPr>
              <a:lnSpc>
                <a:spcPct val="200000"/>
              </a:lnSpc>
              <a:defRPr>
                <a:solidFill>
                  <a:srgbClr val="FFFFFF"/>
                </a:solidFill>
                <a:latin typeface="Yuanti TC Bold"/>
                <a:ea typeface="Yuanti TC Bold"/>
                <a:cs typeface="Yuanti TC Bold"/>
                <a:sym typeface="Yuanti TC Bold"/>
              </a:defRPr>
            </a:pPr>
          </a:p>
          <a:p>
            <a:pPr>
              <a:lnSpc>
                <a:spcPct val="200000"/>
              </a:lnSpc>
              <a:defRPr>
                <a:solidFill>
                  <a:srgbClr val="FFFFFF"/>
                </a:solidFill>
                <a:latin typeface="Yuanti TC Bold"/>
                <a:ea typeface="Yuanti TC Bold"/>
                <a:cs typeface="Yuanti TC Bold"/>
                <a:sym typeface="Yuanti TC Bold"/>
              </a:defRPr>
            </a:pPr>
            <a:r>
              <a:t>接下来，我们就来看看我们每个星期可以办哪几类的</a:t>
            </a:r>
            <a:r>
              <a:t>i</a:t>
            </a:r>
            <a:r>
              <a:t>线上聚会和如何定位。</a:t>
            </a:r>
          </a:p>
          <a:p>
            <a:pPr>
              <a:lnSpc>
                <a:spcPct val="200000"/>
              </a:lnSpc>
              <a:defRPr>
                <a:solidFill>
                  <a:srgbClr val="FFFFFF"/>
                </a:solidFill>
                <a:latin typeface="Yuanti TC Bold"/>
                <a:ea typeface="Yuanti TC Bold"/>
                <a:cs typeface="Yuanti TC Bold"/>
                <a:sym typeface="Yuanti TC Bold"/>
              </a:defRPr>
            </a:pPr>
          </a:p>
          <a:p>
            <a:pPr>
              <a:lnSpc>
                <a:spcPct val="200000"/>
              </a:lnSpc>
              <a:defRPr>
                <a:solidFill>
                  <a:srgbClr val="FFFFFF"/>
                </a:solidFill>
                <a:latin typeface="Yuanti TC Bold"/>
                <a:ea typeface="Yuanti TC Bold"/>
                <a:cs typeface="Yuanti TC Bold"/>
                <a:sym typeface="Yuanti TC Bold"/>
              </a:defRPr>
            </a:pPr>
            <a:r>
              <a:t>0:57</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 name="Shape 122"/>
          <p:cNvSpPr/>
          <p:nvPr>
            <p:ph type="sldImg"/>
          </p:nvPr>
        </p:nvSpPr>
        <p:spPr>
          <a:prstGeom prst="rect">
            <a:avLst/>
          </a:prstGeom>
        </p:spPr>
        <p:txBody>
          <a:bodyPr/>
          <a:lstStyle/>
          <a:p>
            <a:pPr/>
          </a:p>
        </p:txBody>
      </p:sp>
      <p:sp>
        <p:nvSpPr>
          <p:cNvPr id="123" name="Shape 123"/>
          <p:cNvSpPr/>
          <p:nvPr>
            <p:ph type="body" sz="quarter" idx="1"/>
          </p:nvPr>
        </p:nvSpPr>
        <p:spPr>
          <a:prstGeom prst="rect">
            <a:avLst/>
          </a:prstGeom>
        </p:spPr>
        <p:txBody>
          <a:bodyPr/>
          <a:lstStyle/>
          <a:p>
            <a:pPr>
              <a:defRPr>
                <a:latin typeface="华文细黑"/>
                <a:ea typeface="华文细黑"/>
                <a:cs typeface="华文细黑"/>
                <a:sym typeface="华文细黑"/>
              </a:defRPr>
            </a:pPr>
            <a:r>
              <a:t>0:58</a:t>
            </a:r>
          </a:p>
          <a:p>
            <a:pPr>
              <a:defRPr>
                <a:latin typeface="华文细黑"/>
                <a:ea typeface="华文细黑"/>
                <a:cs typeface="华文细黑"/>
                <a:sym typeface="华文细黑"/>
              </a:defRPr>
            </a:pPr>
          </a:p>
          <a:p>
            <a:pPr marL="285750" indent="-285750">
              <a:buSzPct val="100000"/>
              <a:buChar char="-"/>
              <a:defRPr>
                <a:latin typeface="华文细黑"/>
                <a:ea typeface="华文细黑"/>
                <a:cs typeface="华文细黑"/>
                <a:sym typeface="华文细黑"/>
              </a:defRPr>
            </a:pPr>
            <a:r>
              <a:t>我们可以把</a:t>
            </a:r>
            <a:r>
              <a:t>i</a:t>
            </a:r>
            <a:r>
              <a:t>线上聚会定位为</a:t>
            </a:r>
            <a:r>
              <a:t>“对外”或“对内”。</a:t>
            </a:r>
          </a:p>
          <a:p>
            <a:pPr marL="285750" indent="-285750">
              <a:buSzPct val="100000"/>
              <a:buChar char="-"/>
              <a:defRPr>
                <a:latin typeface="华文细黑"/>
                <a:ea typeface="华文细黑"/>
                <a:cs typeface="华文细黑"/>
                <a:sym typeface="华文细黑"/>
              </a:defRPr>
            </a:pPr>
          </a:p>
          <a:p>
            <a:pPr marL="285750" indent="-285750">
              <a:buSzPct val="100000"/>
              <a:buChar char="-"/>
              <a:defRPr>
                <a:latin typeface="华文细黑"/>
                <a:ea typeface="华文细黑"/>
                <a:cs typeface="华文细黑"/>
                <a:sym typeface="华文细黑"/>
              </a:defRPr>
            </a:pPr>
            <a:r>
              <a:t>对外的聚会</a:t>
            </a:r>
            <a:r>
              <a:t>，就是让我们可以大量开发市场。</a:t>
            </a:r>
          </a:p>
          <a:p>
            <a:pPr marL="285750" indent="-285750">
              <a:buSzPct val="100000"/>
              <a:buChar char="-"/>
              <a:defRPr>
                <a:latin typeface="华文细黑"/>
                <a:ea typeface="华文细黑"/>
                <a:cs typeface="华文细黑"/>
                <a:sym typeface="华文细黑"/>
              </a:defRPr>
            </a:pPr>
            <a:r>
              <a:t>我们可以举办</a:t>
            </a:r>
            <a:r>
              <a:t>i</a:t>
            </a:r>
            <a:r>
              <a:t>健康及产品推广的线上聚会，是针对新朋友及新消费群。让他们可以先了解营养免疫学，创造了他们的需求，再推广营养免疫学产品。</a:t>
            </a:r>
          </a:p>
          <a:p>
            <a:pPr marL="285750" indent="-285750">
              <a:buSzPct val="100000"/>
              <a:buChar char="-"/>
              <a:defRPr>
                <a:latin typeface="华文细黑"/>
                <a:ea typeface="华文细黑"/>
                <a:cs typeface="华文细黑"/>
                <a:sym typeface="华文细黑"/>
              </a:defRPr>
            </a:pPr>
            <a:r>
              <a:t>i</a:t>
            </a:r>
            <a:r>
              <a:t>见证大会也是售后服务之一，通过消费者或创业家们在线上较感性的分享来打动人心，让消费者更有信心，甚至可以转型。</a:t>
            </a:r>
          </a:p>
          <a:p>
            <a:pPr marL="285750" indent="-285750">
              <a:buSzPct val="100000"/>
              <a:buChar char="-"/>
              <a:defRPr>
                <a:latin typeface="华文细黑"/>
                <a:ea typeface="华文细黑"/>
                <a:cs typeface="华文细黑"/>
                <a:sym typeface="华文细黑"/>
              </a:defRPr>
            </a:pPr>
            <a:r>
              <a:t>建议大家可以用</a:t>
            </a:r>
            <a:r>
              <a:t>zoom</a:t>
            </a:r>
            <a:r>
              <a:t>或微信平台来办这一类的聚会。</a:t>
            </a:r>
          </a:p>
          <a:p>
            <a:pPr marL="285750" indent="-285750">
              <a:buSzPct val="100000"/>
              <a:buChar char="-"/>
              <a:defRPr>
                <a:latin typeface="华文细黑"/>
                <a:ea typeface="华文细黑"/>
                <a:cs typeface="华文细黑"/>
                <a:sym typeface="华文细黑"/>
              </a:defRPr>
            </a:pPr>
            <a:r>
              <a:t>i</a:t>
            </a:r>
            <a:r>
              <a:t>招商会是我们重要的</a:t>
            </a:r>
            <a:r>
              <a:t>i</a:t>
            </a:r>
            <a:r>
              <a:t>线上聚会之一，除了</a:t>
            </a:r>
            <a:r>
              <a:t>iTeam</a:t>
            </a:r>
            <a:r>
              <a:t>在</a:t>
            </a:r>
            <a:r>
              <a:t>Fblive</a:t>
            </a:r>
            <a:r>
              <a:t>的</a:t>
            </a:r>
            <a:r>
              <a:t>iOPP</a:t>
            </a:r>
            <a:r>
              <a:t>，我们自己小组也应该定期办</a:t>
            </a:r>
            <a:r>
              <a:t>i</a:t>
            </a:r>
            <a:r>
              <a:t>招商会。除了可以更深入来谈</a:t>
            </a:r>
            <a:r>
              <a:t>iTeam</a:t>
            </a:r>
            <a:r>
              <a:t>事业，好处是可以在线上</a:t>
            </a:r>
            <a:r>
              <a:t>·</a:t>
            </a:r>
            <a:r>
              <a:t>面对面的异议处理。</a:t>
            </a:r>
          </a:p>
          <a:p>
            <a:pPr marL="285750" indent="-285750">
              <a:buSzPct val="100000"/>
              <a:buChar char="-"/>
              <a:defRPr>
                <a:latin typeface="华文细黑"/>
                <a:ea typeface="华文细黑"/>
                <a:cs typeface="华文细黑"/>
                <a:sym typeface="华文细黑"/>
              </a:defRPr>
            </a:pPr>
          </a:p>
          <a:p>
            <a:pPr>
              <a:defRPr>
                <a:latin typeface="华文细黑"/>
                <a:ea typeface="华文细黑"/>
                <a:cs typeface="华文细黑"/>
                <a:sym typeface="华文细黑"/>
              </a:defRPr>
            </a:pPr>
            <a:r>
              <a:t>2:01</a:t>
            </a:r>
          </a:p>
          <a:p>
            <a:pPr marL="285750" indent="-285750">
              <a:buSzPct val="100000"/>
              <a:buChar char="-"/>
              <a:defRPr>
                <a:latin typeface="华文细黑"/>
                <a:ea typeface="华文细黑"/>
                <a:cs typeface="华文细黑"/>
                <a:sym typeface="华文细黑"/>
              </a:defRPr>
            </a:pPr>
            <a:r>
              <a:t>而对内的</a:t>
            </a:r>
            <a:r>
              <a:t>i</a:t>
            </a:r>
            <a:r>
              <a:t>线上聚会</a:t>
            </a:r>
            <a:r>
              <a:t>，主要目的就是拓展和教育。</a:t>
            </a:r>
          </a:p>
          <a:p>
            <a:pPr marL="285750" indent="-285750">
              <a:buSzPct val="100000"/>
              <a:buChar char="-"/>
              <a:defRPr>
                <a:latin typeface="华文细黑"/>
                <a:ea typeface="华文细黑"/>
                <a:cs typeface="华文细黑"/>
                <a:sym typeface="华文细黑"/>
              </a:defRPr>
            </a:pPr>
            <a:r>
              <a:t>小组可以召集消费商和创业家每星期办</a:t>
            </a:r>
            <a:r>
              <a:t>i</a:t>
            </a:r>
            <a:r>
              <a:t>学习会和读书会。主要目的就是让伙伴们一起通过更密切的环境，一起学习，专业化和成长。</a:t>
            </a:r>
          </a:p>
          <a:p>
            <a:pPr marL="285750" indent="-285750">
              <a:buSzPct val="100000"/>
              <a:buChar char="-"/>
              <a:defRPr>
                <a:latin typeface="华文细黑"/>
                <a:ea typeface="华文细黑"/>
                <a:cs typeface="华文细黑"/>
                <a:sym typeface="华文细黑"/>
              </a:defRPr>
            </a:pPr>
            <a:r>
              <a:t>内容可以是复习</a:t>
            </a:r>
            <a:r>
              <a:t>iteam</a:t>
            </a:r>
            <a:r>
              <a:t>领袖们在线上或线下分享，昭妃博士和</a:t>
            </a:r>
            <a:r>
              <a:t>EE</a:t>
            </a:r>
            <a:r>
              <a:t>医生的健康分享，事业见证分享和心态及观念课程等等。也是最佳的环节来推广促销活动</a:t>
            </a:r>
            <a:r>
              <a:t>,</a:t>
            </a:r>
            <a:r>
              <a:t> </a:t>
            </a:r>
            <a:r>
              <a:t>iTeam</a:t>
            </a:r>
            <a:r>
              <a:t>及公司的活动。</a:t>
            </a:r>
          </a:p>
          <a:p>
            <a:pPr marL="285750" indent="-285750">
              <a:buSzPct val="100000"/>
              <a:buChar char="-"/>
              <a:defRPr>
                <a:latin typeface="华文细黑"/>
                <a:ea typeface="华文细黑"/>
                <a:cs typeface="华文细黑"/>
                <a:sym typeface="华文细黑"/>
              </a:defRPr>
            </a:pPr>
            <a:r>
              <a:t>小组也可以办培训会和工作坊针对某些技能，如：如何用</a:t>
            </a:r>
            <a:r>
              <a:t>IBS</a:t>
            </a:r>
            <a:r>
              <a:t>和</a:t>
            </a:r>
            <a:r>
              <a:t>iteam</a:t>
            </a:r>
            <a:r>
              <a:t>的公众号，如何邀约及列名单等等。。。来帮助小组的个人成长</a:t>
            </a:r>
          </a:p>
          <a:p>
            <a:pPr marL="285750" indent="-285750">
              <a:buSzPct val="100000"/>
              <a:buChar char="-"/>
              <a:defRPr>
                <a:latin typeface="华文细黑"/>
                <a:ea typeface="华文细黑"/>
                <a:cs typeface="华文细黑"/>
                <a:sym typeface="华文细黑"/>
              </a:defRPr>
            </a:pPr>
            <a:r>
              <a:t>i</a:t>
            </a:r>
            <a:r>
              <a:t>早会是让我们召集小组里的全职经营者就是创业家们，一起设定和进行短期目标，交流，回报业绩，跟进等等。。。</a:t>
            </a:r>
          </a:p>
          <a:p>
            <a:pPr marL="285750" indent="-285750">
              <a:buSzPct val="100000"/>
              <a:buChar char="-"/>
              <a:defRPr>
                <a:latin typeface="华文细黑"/>
                <a:ea typeface="华文细黑"/>
                <a:cs typeface="华文细黑"/>
                <a:sym typeface="华文细黑"/>
              </a:defRPr>
            </a:pPr>
          </a:p>
          <a:p>
            <a:pPr marL="285750" indent="-285750">
              <a:buSzPct val="100000"/>
              <a:buChar char="-"/>
              <a:defRPr>
                <a:latin typeface="华文细黑"/>
                <a:ea typeface="华文细黑"/>
                <a:cs typeface="华文细黑"/>
                <a:sym typeface="华文细黑"/>
              </a:defRPr>
            </a:pPr>
            <a:r>
              <a:t>接下来。跟大家总结以上</a:t>
            </a:r>
            <a:r>
              <a:t>i</a:t>
            </a:r>
            <a:r>
              <a:t>线上聚会的功能，基本上如下：</a:t>
            </a:r>
          </a:p>
          <a:p>
            <a:pPr marL="285750" indent="-285750">
              <a:buSzPct val="100000"/>
              <a:buChar char="-"/>
              <a:defRPr>
                <a:latin typeface="华文细黑"/>
                <a:ea typeface="华文细黑"/>
                <a:cs typeface="华文细黑"/>
                <a:sym typeface="华文细黑"/>
              </a:defRPr>
            </a:pPr>
          </a:p>
          <a:p>
            <a:pPr>
              <a:defRPr>
                <a:latin typeface="华文细黑"/>
                <a:ea typeface="华文细黑"/>
                <a:cs typeface="华文细黑"/>
                <a:sym typeface="华文细黑"/>
              </a:defRPr>
            </a:pPr>
            <a:r>
              <a:t>3:18</a:t>
            </a:r>
          </a:p>
          <a:p>
            <a:pPr>
              <a:defRPr>
                <a:latin typeface="华文细黑"/>
                <a:ea typeface="华文细黑"/>
                <a:cs typeface="华文细黑"/>
                <a:sym typeface="华文细黑"/>
              </a:defRPr>
            </a:pPr>
          </a:p>
          <a:p>
            <a:pPr>
              <a:defRPr>
                <a:latin typeface="华文细黑"/>
                <a:ea typeface="华文细黑"/>
                <a:cs typeface="华文细黑"/>
                <a:sym typeface="华文细黑"/>
              </a:defRPr>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 name="Shape 133"/>
          <p:cNvSpPr/>
          <p:nvPr>
            <p:ph type="sldImg"/>
          </p:nvPr>
        </p:nvSpPr>
        <p:spPr>
          <a:prstGeom prst="rect">
            <a:avLst/>
          </a:prstGeom>
        </p:spPr>
        <p:txBody>
          <a:bodyPr/>
          <a:lstStyle/>
          <a:p>
            <a:pPr/>
          </a:p>
        </p:txBody>
      </p:sp>
      <p:sp>
        <p:nvSpPr>
          <p:cNvPr id="134" name="Shape 134"/>
          <p:cNvSpPr/>
          <p:nvPr>
            <p:ph type="body" sz="quarter" idx="1"/>
          </p:nvPr>
        </p:nvSpPr>
        <p:spPr>
          <a:prstGeom prst="rect">
            <a:avLst/>
          </a:prstGeom>
        </p:spPr>
        <p:txBody>
          <a:bodyPr/>
          <a:lstStyle/>
          <a:p>
            <a:pPr>
              <a:lnSpc>
                <a:spcPct val="150000"/>
              </a:lnSpc>
              <a:defRPr>
                <a:solidFill>
                  <a:srgbClr val="FFFFFF"/>
                </a:solidFill>
                <a:latin typeface="Yuanti TC Regular"/>
                <a:ea typeface="Yuanti TC Regular"/>
                <a:cs typeface="Yuanti TC Regular"/>
                <a:sym typeface="Yuanti TC Regular"/>
              </a:defRPr>
            </a:pPr>
            <a:r>
              <a:t>3:19</a:t>
            </a:r>
          </a:p>
          <a:p>
            <a:pPr>
              <a:lnSpc>
                <a:spcPct val="150000"/>
              </a:lnSpc>
              <a:defRPr>
                <a:solidFill>
                  <a:srgbClr val="FFFFFF"/>
                </a:solidFill>
                <a:latin typeface="Yuanti TC Regular"/>
                <a:ea typeface="Yuanti TC Regular"/>
                <a:cs typeface="Yuanti TC Regular"/>
                <a:sym typeface="Yuanti TC Regular"/>
              </a:defRPr>
            </a:pPr>
          </a:p>
          <a:p>
            <a:pPr>
              <a:lnSpc>
                <a:spcPct val="150000"/>
              </a:lnSpc>
              <a:defRPr>
                <a:solidFill>
                  <a:srgbClr val="FFFFFF"/>
                </a:solidFill>
                <a:latin typeface="Yuanti TC Regular"/>
                <a:ea typeface="Yuanti TC Regular"/>
                <a:cs typeface="Yuanti TC Regular"/>
                <a:sym typeface="Yuanti TC Regular"/>
              </a:defRPr>
            </a:pPr>
            <a:r>
              <a:t>第</a:t>
            </a:r>
            <a:r>
              <a:t>1</a:t>
            </a:r>
            <a:r>
              <a:t>个功能是 </a:t>
            </a:r>
            <a:r>
              <a:t>-</a:t>
            </a:r>
            <a:r>
              <a:t> 零售与推荐</a:t>
            </a:r>
          </a:p>
          <a:p>
            <a:pPr>
              <a:lnSpc>
                <a:spcPct val="150000"/>
              </a:lnSpc>
              <a:defRPr>
                <a:solidFill>
                  <a:srgbClr val="FFFFFF"/>
                </a:solidFill>
                <a:latin typeface="Yuanti TC Regular"/>
                <a:ea typeface="Yuanti TC Regular"/>
                <a:cs typeface="Yuanti TC Regular"/>
                <a:sym typeface="Yuanti TC Regular"/>
              </a:defRPr>
            </a:pPr>
            <a:r>
              <a:t>伙伴们只要掌握邀约的技巧和大量的邀约，就可以把朋友邀约到线上聚会，完成零售或推荐的工作。</a:t>
            </a:r>
          </a:p>
          <a:p>
            <a:pPr>
              <a:lnSpc>
                <a:spcPct val="150000"/>
              </a:lnSpc>
              <a:defRPr>
                <a:solidFill>
                  <a:srgbClr val="FFFFFF"/>
                </a:solidFill>
                <a:latin typeface="Yuanti TC Regular"/>
                <a:ea typeface="Yuanti TC Regular"/>
                <a:cs typeface="Yuanti TC Regular"/>
                <a:sym typeface="Yuanti TC Regular"/>
              </a:defRPr>
            </a:pPr>
            <a:r>
              <a:t>这种模式可以让同一个小组却不同地区及国际的伙伴借力和一起携手合作。</a:t>
            </a:r>
          </a:p>
          <a:p>
            <a:pPr>
              <a:lnSpc>
                <a:spcPct val="150000"/>
              </a:lnSpc>
              <a:defRPr>
                <a:solidFill>
                  <a:srgbClr val="FFFFFF"/>
                </a:solidFill>
                <a:latin typeface="Yuanti TC Regular"/>
                <a:ea typeface="Yuanti TC Regular"/>
                <a:cs typeface="Yuanti TC Regular"/>
                <a:sym typeface="Yuanti TC Regular"/>
              </a:defRPr>
            </a:pPr>
          </a:p>
          <a:p>
            <a:pPr>
              <a:lnSpc>
                <a:spcPct val="150000"/>
              </a:lnSpc>
              <a:defRPr>
                <a:solidFill>
                  <a:srgbClr val="FFFFFF"/>
                </a:solidFill>
                <a:latin typeface="Yuanti TC Regular"/>
                <a:ea typeface="Yuanti TC Regular"/>
                <a:cs typeface="Yuanti TC Regular"/>
                <a:sym typeface="Yuanti TC Regular"/>
              </a:defRPr>
            </a:pPr>
            <a:r>
              <a:t>第</a:t>
            </a:r>
            <a:r>
              <a:t>2</a:t>
            </a:r>
            <a:r>
              <a:t>个功能是 </a:t>
            </a:r>
            <a:r>
              <a:t>-</a:t>
            </a:r>
            <a:r>
              <a:t> 推广</a:t>
            </a:r>
          </a:p>
          <a:p>
            <a:pPr>
              <a:lnSpc>
                <a:spcPct val="150000"/>
              </a:lnSpc>
              <a:defRPr>
                <a:solidFill>
                  <a:srgbClr val="FFFFFF"/>
                </a:solidFill>
                <a:latin typeface="Yuanti TC Regular"/>
                <a:ea typeface="Yuanti TC Regular"/>
                <a:cs typeface="Yuanti TC Regular"/>
                <a:sym typeface="Yuanti TC Regular"/>
              </a:defRPr>
            </a:pPr>
            <a:r>
              <a:t>不管今天是对内或对外的</a:t>
            </a:r>
            <a:r>
              <a:t>i</a:t>
            </a:r>
            <a:r>
              <a:t>线上聚会都可以让我们有效及大量的推广</a:t>
            </a:r>
            <a:r>
              <a:t>iteam</a:t>
            </a:r>
            <a:r>
              <a:t>和公司的活动。</a:t>
            </a:r>
          </a:p>
          <a:p>
            <a:pPr>
              <a:lnSpc>
                <a:spcPct val="150000"/>
              </a:lnSpc>
              <a:defRPr>
                <a:solidFill>
                  <a:srgbClr val="FFFFFF"/>
                </a:solidFill>
                <a:latin typeface="Yuanti TC Regular"/>
                <a:ea typeface="Yuanti TC Regular"/>
                <a:cs typeface="Yuanti TC Regular"/>
                <a:sym typeface="Yuanti TC Regular"/>
              </a:defRPr>
            </a:pPr>
            <a:r>
              <a:t>比如</a:t>
            </a:r>
            <a:r>
              <a:t>iteam</a:t>
            </a:r>
            <a:r>
              <a:t>大型的招商会，公司的年会，</a:t>
            </a:r>
            <a:r>
              <a:t>iteam</a:t>
            </a:r>
            <a:r>
              <a:t>和公司的培训会。</a:t>
            </a:r>
          </a:p>
          <a:p>
            <a:pPr>
              <a:lnSpc>
                <a:spcPct val="150000"/>
              </a:lnSpc>
              <a:defRPr>
                <a:solidFill>
                  <a:srgbClr val="FFFFFF"/>
                </a:solidFill>
                <a:latin typeface="Yuanti TC Regular"/>
                <a:ea typeface="Yuanti TC Regular"/>
                <a:cs typeface="Yuanti TC Regular"/>
                <a:sym typeface="Yuanti TC Regular"/>
              </a:defRPr>
            </a:pPr>
            <a:r>
              <a:t>始终，</a:t>
            </a:r>
            <a:r>
              <a:t>iteam</a:t>
            </a:r>
            <a:r>
              <a:t>及公司是更大的磁场，可以让新人产生更大的信心来使用产品或加入</a:t>
            </a:r>
            <a:r>
              <a:t>iteam</a:t>
            </a:r>
            <a:r>
              <a:t>事业。</a:t>
            </a:r>
          </a:p>
          <a:p>
            <a:pPr>
              <a:lnSpc>
                <a:spcPct val="150000"/>
              </a:lnSpc>
              <a:defRPr>
                <a:solidFill>
                  <a:srgbClr val="FFFFFF"/>
                </a:solidFill>
                <a:latin typeface="Yuanti TC Regular"/>
                <a:ea typeface="Yuanti TC Regular"/>
                <a:cs typeface="Yuanti TC Regular"/>
                <a:sym typeface="Yuanti TC Regular"/>
              </a:defRPr>
            </a:pPr>
            <a:r>
              <a:t>大活动可以引领目标与方向，是启发未来和市场愿景和建立梦想的地方。</a:t>
            </a:r>
          </a:p>
          <a:p>
            <a:pPr>
              <a:lnSpc>
                <a:spcPct val="150000"/>
              </a:lnSpc>
              <a:defRPr>
                <a:solidFill>
                  <a:srgbClr val="FFFFFF"/>
                </a:solidFill>
                <a:latin typeface="Yuanti TC Regular"/>
                <a:ea typeface="Yuanti TC Regular"/>
                <a:cs typeface="Yuanti TC Regular"/>
                <a:sym typeface="Yuanti TC Regular"/>
              </a:defRPr>
            </a:pPr>
          </a:p>
          <a:p>
            <a:pPr>
              <a:lnSpc>
                <a:spcPct val="150000"/>
              </a:lnSpc>
              <a:defRPr>
                <a:solidFill>
                  <a:srgbClr val="FFFFFF"/>
                </a:solidFill>
                <a:latin typeface="Yuanti TC Regular"/>
                <a:ea typeface="Yuanti TC Regular"/>
                <a:cs typeface="Yuanti TC Regular"/>
                <a:sym typeface="Yuanti TC Regular"/>
              </a:defRPr>
            </a:pPr>
            <a:r>
              <a:t>第</a:t>
            </a:r>
            <a:r>
              <a:t>3</a:t>
            </a:r>
            <a:r>
              <a:t>个功能是 </a:t>
            </a:r>
            <a:r>
              <a:t>-</a:t>
            </a:r>
            <a:r>
              <a:t> 建立稳定客户</a:t>
            </a:r>
          </a:p>
          <a:p>
            <a:pPr>
              <a:lnSpc>
                <a:spcPct val="150000"/>
              </a:lnSpc>
              <a:defRPr>
                <a:solidFill>
                  <a:srgbClr val="FFFFFF"/>
                </a:solidFill>
                <a:latin typeface="Yuanti TC Regular"/>
                <a:ea typeface="Yuanti TC Regular"/>
                <a:cs typeface="Yuanti TC Regular"/>
                <a:sym typeface="Yuanti TC Regular"/>
              </a:defRPr>
            </a:pPr>
            <a:r>
              <a:t>通过定期和系统化的分享，可以加大产品的流通和培养产品的爱用者，帮助我们建立稳定的客户群。而也从这里挖掘事业者。</a:t>
            </a:r>
          </a:p>
          <a:p>
            <a:pPr>
              <a:lnSpc>
                <a:spcPct val="150000"/>
              </a:lnSpc>
              <a:defRPr>
                <a:solidFill>
                  <a:srgbClr val="FFFFFF"/>
                </a:solidFill>
                <a:latin typeface="Yuanti TC Regular"/>
                <a:ea typeface="Yuanti TC Regular"/>
                <a:cs typeface="Yuanti TC Regular"/>
                <a:sym typeface="Yuanti TC Regular"/>
              </a:defRPr>
            </a:pPr>
          </a:p>
          <a:p>
            <a:pPr>
              <a:lnSpc>
                <a:spcPct val="150000"/>
              </a:lnSpc>
              <a:defRPr>
                <a:solidFill>
                  <a:srgbClr val="FFFFFF"/>
                </a:solidFill>
                <a:latin typeface="Yuanti TC Regular"/>
                <a:ea typeface="Yuanti TC Regular"/>
                <a:cs typeface="Yuanti TC Regular"/>
                <a:sym typeface="Yuanti TC Regular"/>
              </a:defRPr>
            </a:pPr>
            <a:r>
              <a:t>第</a:t>
            </a:r>
            <a:r>
              <a:t>4</a:t>
            </a:r>
            <a:r>
              <a:t>个功能是 </a:t>
            </a:r>
            <a:r>
              <a:t>-</a:t>
            </a:r>
            <a:r>
              <a:t> 增进小组的活力</a:t>
            </a:r>
          </a:p>
          <a:p>
            <a:pPr>
              <a:lnSpc>
                <a:spcPct val="150000"/>
              </a:lnSpc>
              <a:defRPr>
                <a:solidFill>
                  <a:srgbClr val="FFFFFF"/>
                </a:solidFill>
                <a:latin typeface="Yuanti TC Regular"/>
                <a:ea typeface="Yuanti TC Regular"/>
                <a:cs typeface="Yuanti TC Regular"/>
                <a:sym typeface="Yuanti TC Regular"/>
              </a:defRPr>
            </a:pPr>
            <a:r>
              <a:t>国际事业自然的就会组成一个来自不同地区，国际或文化的的成员。</a:t>
            </a:r>
          </a:p>
          <a:p>
            <a:pPr>
              <a:lnSpc>
                <a:spcPct val="150000"/>
              </a:lnSpc>
              <a:defRPr>
                <a:solidFill>
                  <a:srgbClr val="FFFFFF"/>
                </a:solidFill>
                <a:latin typeface="Yuanti TC Regular"/>
                <a:ea typeface="Yuanti TC Regular"/>
                <a:cs typeface="Yuanti TC Regular"/>
                <a:sym typeface="Yuanti TC Regular"/>
              </a:defRPr>
            </a:pPr>
            <a:r>
              <a:t>i</a:t>
            </a:r>
            <a:r>
              <a:t>线上聚会是最佳的地方让一个小组产生默契、团结及擦出火花。</a:t>
            </a:r>
          </a:p>
          <a:p>
            <a:pPr>
              <a:lnSpc>
                <a:spcPct val="150000"/>
              </a:lnSpc>
              <a:defRPr>
                <a:solidFill>
                  <a:srgbClr val="FFFFFF"/>
                </a:solidFill>
                <a:latin typeface="Yuanti TC Regular"/>
                <a:ea typeface="Yuanti TC Regular"/>
                <a:cs typeface="Yuanti TC Regular"/>
                <a:sym typeface="Yuanti TC Regular"/>
              </a:defRPr>
            </a:pPr>
            <a:r>
              <a:t>因为体积比较小，大家有一个比较温馨的氛围和有承担，互相关怀、了解和相处之下，就更容易增进一个小组的活力。</a:t>
            </a:r>
          </a:p>
          <a:p>
            <a:pPr>
              <a:lnSpc>
                <a:spcPct val="150000"/>
              </a:lnSpc>
              <a:defRPr>
                <a:solidFill>
                  <a:srgbClr val="FFFFFF"/>
                </a:solidFill>
                <a:latin typeface="Yuanti TC Regular"/>
                <a:ea typeface="Yuanti TC Regular"/>
                <a:cs typeface="Yuanti TC Regular"/>
                <a:sym typeface="Yuanti TC Regular"/>
              </a:defRPr>
            </a:pPr>
            <a:r>
              <a:t>而且比起自己带线，一个小组的活力更容易感染一位新人去学习与成长。</a:t>
            </a:r>
          </a:p>
          <a:p>
            <a:pPr>
              <a:lnSpc>
                <a:spcPct val="150000"/>
              </a:lnSpc>
              <a:defRPr>
                <a:solidFill>
                  <a:srgbClr val="FFFFFF"/>
                </a:solidFill>
                <a:latin typeface="Yuanti TC Regular"/>
                <a:ea typeface="Yuanti TC Regular"/>
                <a:cs typeface="Yuanti TC Regular"/>
                <a:sym typeface="Yuanti TC Regular"/>
              </a:defRPr>
            </a:pPr>
          </a:p>
          <a:p>
            <a:pPr>
              <a:lnSpc>
                <a:spcPct val="150000"/>
              </a:lnSpc>
              <a:defRPr>
                <a:solidFill>
                  <a:srgbClr val="FFFFFF"/>
                </a:solidFill>
                <a:latin typeface="Yuanti TC Regular"/>
                <a:ea typeface="Yuanti TC Regular"/>
                <a:cs typeface="Yuanti TC Regular"/>
                <a:sym typeface="Yuanti TC Regular"/>
              </a:defRPr>
            </a:pPr>
          </a:p>
          <a:p>
            <a:pPr>
              <a:lnSpc>
                <a:spcPct val="150000"/>
              </a:lnSpc>
              <a:defRPr>
                <a:solidFill>
                  <a:srgbClr val="FFFFFF"/>
                </a:solidFill>
                <a:latin typeface="Yuanti TC Regular"/>
                <a:ea typeface="Yuanti TC Regular"/>
                <a:cs typeface="Yuanti TC Regular"/>
                <a:sym typeface="Yuanti TC Regular"/>
              </a:defRPr>
            </a:pPr>
            <a:r>
              <a:t>第</a:t>
            </a:r>
            <a:r>
              <a:t>5</a:t>
            </a:r>
            <a:r>
              <a:t>个功能是 </a:t>
            </a:r>
            <a:r>
              <a:t>-</a:t>
            </a:r>
            <a:r>
              <a:t> 标准化、复制、传承</a:t>
            </a:r>
          </a:p>
          <a:p>
            <a:pPr marL="171450" indent="-171450">
              <a:lnSpc>
                <a:spcPct val="150000"/>
              </a:lnSpc>
              <a:buSzPct val="100000"/>
              <a:buChar char="-"/>
              <a:defRPr>
                <a:solidFill>
                  <a:srgbClr val="FFFFFF"/>
                </a:solidFill>
                <a:latin typeface="Yuanti TC Regular"/>
                <a:ea typeface="Yuanti TC Regular"/>
                <a:cs typeface="Yuanti TC Regular"/>
                <a:sym typeface="Yuanti TC Regular"/>
              </a:defRPr>
            </a:pPr>
            <a:r>
              <a:t>很多人被我们的伊环球事业吸引到的就是可以线上经营，可是却选择只靠自己不断的靠社交媒体博文推产品来达到业绩，到最后却可能遇上了瓶颈，失去开发和拓展的方向。</a:t>
            </a:r>
          </a:p>
          <a:p>
            <a:pPr marL="171450" indent="-171450">
              <a:lnSpc>
                <a:spcPct val="150000"/>
              </a:lnSpc>
              <a:buSzPct val="100000"/>
              <a:buChar char="-"/>
              <a:defRPr>
                <a:solidFill>
                  <a:srgbClr val="FFFFFF"/>
                </a:solidFill>
                <a:latin typeface="Yuanti TC Regular"/>
                <a:ea typeface="Yuanti TC Regular"/>
                <a:cs typeface="Yuanti TC Regular"/>
                <a:sym typeface="Yuanti TC Regular"/>
              </a:defRPr>
            </a:pPr>
            <a:r>
              <a:t>其实，想要把这个事业迅速的做大，一定要靠系统和团队。</a:t>
            </a:r>
          </a:p>
          <a:p>
            <a:pPr marL="171450" indent="-171450">
              <a:lnSpc>
                <a:spcPct val="150000"/>
              </a:lnSpc>
              <a:buSzPct val="100000"/>
              <a:buChar char="-"/>
              <a:defRPr>
                <a:solidFill>
                  <a:srgbClr val="FFFFFF"/>
                </a:solidFill>
                <a:latin typeface="Yuanti TC Regular"/>
                <a:ea typeface="Yuanti TC Regular"/>
                <a:cs typeface="Yuanti TC Regular"/>
                <a:sym typeface="Yuanti TC Regular"/>
              </a:defRPr>
            </a:pPr>
            <a:r>
              <a:t>而线上聚会就是一个可以让我们配合小组，一个最高绩效的商业模式来帮助我们开发和拓展。</a:t>
            </a:r>
          </a:p>
          <a:p>
            <a:pPr marL="171450" indent="-171450">
              <a:lnSpc>
                <a:spcPct val="150000"/>
              </a:lnSpc>
              <a:buSzPct val="100000"/>
              <a:buChar char="-"/>
              <a:defRPr>
                <a:solidFill>
                  <a:srgbClr val="FFFFFF"/>
                </a:solidFill>
                <a:latin typeface="Yuanti TC Regular"/>
                <a:ea typeface="Yuanti TC Regular"/>
                <a:cs typeface="Yuanti TC Regular"/>
                <a:sym typeface="Yuanti TC Regular"/>
              </a:defRPr>
            </a:pPr>
            <a:r>
              <a:t>一个小组就好比一个家庭，每个人都在家庭里成长，成熟，长大后就会组织新的家庭。</a:t>
            </a:r>
          </a:p>
          <a:p>
            <a:pPr marL="171450" indent="-171450">
              <a:lnSpc>
                <a:spcPct val="150000"/>
              </a:lnSpc>
              <a:buSzPct val="100000"/>
              <a:buChar char="-"/>
              <a:defRPr>
                <a:solidFill>
                  <a:srgbClr val="FFFFFF"/>
                </a:solidFill>
                <a:latin typeface="Yuanti TC Regular"/>
                <a:ea typeface="Yuanti TC Regular"/>
                <a:cs typeface="Yuanti TC Regular"/>
                <a:sym typeface="Yuanti TC Regular"/>
              </a:defRPr>
            </a:pPr>
            <a:r>
              <a:t>在我们的行业也一样。因此，我们每个创业家，最终都一定要掌握如何办</a:t>
            </a:r>
            <a:r>
              <a:t>i</a:t>
            </a:r>
            <a:r>
              <a:t>线上聚会，就是所谓的标准化。</a:t>
            </a:r>
          </a:p>
          <a:p>
            <a:pPr marL="171450" indent="-171450">
              <a:lnSpc>
                <a:spcPct val="150000"/>
              </a:lnSpc>
              <a:buSzPct val="100000"/>
              <a:buChar char="-"/>
              <a:defRPr>
                <a:solidFill>
                  <a:srgbClr val="FFFFFF"/>
                </a:solidFill>
                <a:latin typeface="Yuanti TC Regular"/>
                <a:ea typeface="Yuanti TC Regular"/>
                <a:cs typeface="Yuanti TC Regular"/>
                <a:sym typeface="Yuanti TC Regular"/>
              </a:defRPr>
            </a:pPr>
            <a:r>
              <a:t>当你成为</a:t>
            </a:r>
            <a:r>
              <a:t>VIP</a:t>
            </a:r>
            <a:r>
              <a:t>过后就有能力复制和传承。开始建立自己的小组，用同样的方式去帮助自己的小组织拓展。</a:t>
            </a:r>
          </a:p>
          <a:p>
            <a:pPr marL="171450" indent="-171450">
              <a:lnSpc>
                <a:spcPct val="150000"/>
              </a:lnSpc>
              <a:buSzPct val="100000"/>
              <a:buChar char="-"/>
              <a:defRPr>
                <a:solidFill>
                  <a:srgbClr val="FFFFFF"/>
                </a:solidFill>
                <a:latin typeface="Yuanti TC Regular"/>
                <a:ea typeface="Yuanti TC Regular"/>
                <a:cs typeface="Yuanti TC Regular"/>
                <a:sym typeface="Yuanti TC Regular"/>
              </a:defRPr>
            </a:pPr>
            <a:r>
              <a:t>所以，每位新兵的角色，不只要热情兴奋的参与聚会，还要主动学习分享和成为讲师， 再学习带领小组策划一个聚会。</a:t>
            </a:r>
          </a:p>
          <a:p>
            <a:pPr marL="171450" indent="-171450">
              <a:lnSpc>
                <a:spcPct val="150000"/>
              </a:lnSpc>
              <a:buSzPct val="100000"/>
              <a:buChar char="-"/>
              <a:defRPr>
                <a:solidFill>
                  <a:srgbClr val="FFFFFF"/>
                </a:solidFill>
                <a:latin typeface="Yuanti TC Regular"/>
                <a:ea typeface="Yuanti TC Regular"/>
                <a:cs typeface="Yuanti TC Regular"/>
                <a:sym typeface="Yuanti TC Regular"/>
              </a:defRPr>
            </a:pPr>
            <a:r>
              <a:t>从这里您也可以看到，</a:t>
            </a:r>
            <a:r>
              <a:t>i</a:t>
            </a:r>
            <a:r>
              <a:t>线上聚会功能就是一边拓展组织的同时，也一边进行深耕策划。</a:t>
            </a:r>
          </a:p>
          <a:p>
            <a:pPr marL="171450" indent="-171450">
              <a:lnSpc>
                <a:spcPct val="150000"/>
              </a:lnSpc>
              <a:buSzPct val="100000"/>
              <a:buChar char="-"/>
              <a:defRPr>
                <a:solidFill>
                  <a:srgbClr val="FFFFFF"/>
                </a:solidFill>
                <a:latin typeface="Yuanti TC Regular"/>
                <a:ea typeface="Yuanti TC Regular"/>
                <a:cs typeface="Yuanti TC Regular"/>
                <a:sym typeface="Yuanti TC Regular"/>
              </a:defRPr>
            </a:pPr>
            <a:r>
              <a:t>而领导们，也要有共识让底下的新兵们可以早日独立。因此，一定要学会放手才能锻炼他们。</a:t>
            </a:r>
          </a:p>
          <a:p>
            <a:pPr marL="171450" indent="-171450">
              <a:lnSpc>
                <a:spcPct val="150000"/>
              </a:lnSpc>
              <a:buSzPct val="100000"/>
              <a:buChar char="-"/>
              <a:defRPr>
                <a:solidFill>
                  <a:srgbClr val="FFFFFF"/>
                </a:solidFill>
                <a:latin typeface="Yuanti TC Regular"/>
                <a:ea typeface="Yuanti TC Regular"/>
                <a:cs typeface="Yuanti TC Regular"/>
                <a:sym typeface="Yuanti TC Regular"/>
              </a:defRPr>
            </a:pPr>
          </a:p>
          <a:p>
            <a:pPr marL="171450" indent="-171450">
              <a:lnSpc>
                <a:spcPct val="150000"/>
              </a:lnSpc>
              <a:buSzPct val="100000"/>
              <a:buChar char="-"/>
              <a:defRPr>
                <a:solidFill>
                  <a:srgbClr val="FFFFFF"/>
                </a:solidFill>
                <a:latin typeface="Yuanti TC Regular"/>
                <a:ea typeface="Yuanti TC Regular"/>
                <a:cs typeface="Yuanti TC Regular"/>
                <a:sym typeface="Yuanti TC Regular"/>
              </a:defRPr>
            </a:pPr>
          </a:p>
          <a:p>
            <a:pPr>
              <a:lnSpc>
                <a:spcPct val="150000"/>
              </a:lnSpc>
              <a:defRPr>
                <a:solidFill>
                  <a:srgbClr val="FFFFFF"/>
                </a:solidFill>
                <a:latin typeface="Yuanti TC Regular"/>
                <a:ea typeface="Yuanti TC Regular"/>
                <a:cs typeface="Yuanti TC Regular"/>
                <a:sym typeface="Yuanti TC Regular"/>
              </a:defRPr>
            </a:pPr>
            <a:r>
              <a:t>i</a:t>
            </a:r>
            <a:r>
              <a:t>线上聚会最后一个重要功能就是是 </a:t>
            </a:r>
            <a:r>
              <a:t>-</a:t>
            </a:r>
            <a:r>
              <a:t>人才培养</a:t>
            </a:r>
          </a:p>
          <a:p>
            <a:pPr marL="171450" indent="-171450">
              <a:lnSpc>
                <a:spcPct val="150000"/>
              </a:lnSpc>
              <a:buSzPct val="100000"/>
              <a:buChar char="-"/>
              <a:defRPr>
                <a:solidFill>
                  <a:srgbClr val="FFFFFF"/>
                </a:solidFill>
                <a:latin typeface="Yuanti TC Regular"/>
                <a:ea typeface="Yuanti TC Regular"/>
                <a:cs typeface="Yuanti TC Regular"/>
                <a:sym typeface="Yuanti TC Regular"/>
              </a:defRPr>
            </a:pPr>
            <a:r>
              <a:t>在整个运作和过程，就是让领袖们发现人才，培养人才，再保留人才。所以说它是我们事业发源的地方。</a:t>
            </a:r>
          </a:p>
          <a:p>
            <a:pPr>
              <a:lnSpc>
                <a:spcPct val="150000"/>
              </a:lnSpc>
              <a:defRPr>
                <a:solidFill>
                  <a:srgbClr val="FFFFFF"/>
                </a:solidFill>
                <a:latin typeface="Yuanti TC Regular"/>
                <a:ea typeface="Yuanti TC Regular"/>
                <a:cs typeface="Yuanti TC Regular"/>
                <a:sym typeface="Yuanti TC Regular"/>
              </a:defRPr>
            </a:pPr>
          </a:p>
          <a:p>
            <a:pPr>
              <a:lnSpc>
                <a:spcPct val="150000"/>
              </a:lnSpc>
              <a:defRPr>
                <a:solidFill>
                  <a:srgbClr val="FFFFFF"/>
                </a:solidFill>
                <a:latin typeface="Yuanti TC Regular"/>
                <a:ea typeface="Yuanti TC Regular"/>
                <a:cs typeface="Yuanti TC Regular"/>
                <a:sym typeface="Yuanti TC Regular"/>
              </a:defRPr>
            </a:pPr>
            <a:r>
              <a:t>7:17</a:t>
            </a:r>
          </a:p>
          <a:p>
            <a:pPr>
              <a:lnSpc>
                <a:spcPct val="150000"/>
              </a:lnSpc>
              <a:defRPr>
                <a:solidFill>
                  <a:srgbClr val="FFFFFF"/>
                </a:solidFill>
                <a:latin typeface="Yuanti TC Regular"/>
                <a:ea typeface="Yuanti TC Regular"/>
                <a:cs typeface="Yuanti TC Regular"/>
                <a:sym typeface="Yuanti TC Regular"/>
              </a:defRPr>
            </a:pPr>
          </a:p>
          <a:p>
            <a:pPr>
              <a:lnSpc>
                <a:spcPct val="150000"/>
              </a:lnSpc>
              <a:defRPr>
                <a:solidFill>
                  <a:srgbClr val="FFFFFF"/>
                </a:solidFill>
                <a:latin typeface="Yuanti TC Regular"/>
                <a:ea typeface="Yuanti TC Regular"/>
                <a:cs typeface="Yuanti TC Regular"/>
                <a:sym typeface="Yuanti TC Regular"/>
              </a:defRPr>
            </a:pPr>
          </a:p>
          <a:p>
            <a:pPr>
              <a:lnSpc>
                <a:spcPct val="150000"/>
              </a:lnSpc>
              <a:defRPr>
                <a:solidFill>
                  <a:srgbClr val="FFFFFF"/>
                </a:solidFill>
                <a:latin typeface="Yuanti TC Regular"/>
                <a:ea typeface="Yuanti TC Regular"/>
                <a:cs typeface="Yuanti TC Regular"/>
                <a:sym typeface="Yuanti TC Regular"/>
              </a:defRPr>
            </a:pPr>
          </a:p>
          <a:p>
            <a:pPr>
              <a:lnSpc>
                <a:spcPct val="150000"/>
              </a:lnSpc>
              <a:defRPr>
                <a:solidFill>
                  <a:srgbClr val="FFFFFF"/>
                </a:solidFill>
                <a:latin typeface="Yuanti TC Regular"/>
                <a:ea typeface="Yuanti TC Regular"/>
                <a:cs typeface="Yuanti TC Regular"/>
                <a:sym typeface="Yuanti TC Regular"/>
              </a:defRPr>
            </a:pPr>
          </a:p>
          <a:p>
            <a:pPr>
              <a:lnSpc>
                <a:spcPct val="150000"/>
              </a:lnSpc>
              <a:defRPr>
                <a:solidFill>
                  <a:srgbClr val="FFFFFF"/>
                </a:solidFill>
                <a:latin typeface="Yuanti TC Regular"/>
                <a:ea typeface="Yuanti TC Regular"/>
                <a:cs typeface="Yuanti TC Regular"/>
                <a:sym typeface="Yuanti TC Regular"/>
              </a:defRPr>
            </a:p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Shape 144"/>
          <p:cNvSpPr/>
          <p:nvPr>
            <p:ph type="sldImg"/>
          </p:nvPr>
        </p:nvSpPr>
        <p:spPr>
          <a:prstGeom prst="rect">
            <a:avLst/>
          </a:prstGeom>
        </p:spPr>
        <p:txBody>
          <a:bodyPr/>
          <a:lstStyle/>
          <a:p>
            <a:pPr/>
          </a:p>
        </p:txBody>
      </p:sp>
      <p:sp>
        <p:nvSpPr>
          <p:cNvPr id="145" name="Shape 145"/>
          <p:cNvSpPr/>
          <p:nvPr>
            <p:ph type="body" sz="quarter" idx="1"/>
          </p:nvPr>
        </p:nvSpPr>
        <p:spPr>
          <a:prstGeom prst="rect">
            <a:avLst/>
          </a:prstGeom>
        </p:spPr>
        <p:txBody>
          <a:bodyPr/>
          <a:lstStyle/>
          <a:p>
            <a:pPr>
              <a:defRPr>
                <a:latin typeface="华文细黑"/>
                <a:ea typeface="华文细黑"/>
                <a:cs typeface="华文细黑"/>
                <a:sym typeface="华文细黑"/>
              </a:defRPr>
            </a:pPr>
            <a:r>
              <a:t>7:18</a:t>
            </a:r>
          </a:p>
          <a:p>
            <a:pPr>
              <a:defRPr>
                <a:latin typeface="华文细黑"/>
                <a:ea typeface="华文细黑"/>
                <a:cs typeface="华文细黑"/>
                <a:sym typeface="华文细黑"/>
              </a:defRPr>
            </a:pPr>
          </a:p>
          <a:p>
            <a:pPr>
              <a:defRPr>
                <a:latin typeface="华文细黑"/>
                <a:ea typeface="华文细黑"/>
                <a:cs typeface="华文细黑"/>
                <a:sym typeface="华文细黑"/>
              </a:defRPr>
            </a:pPr>
            <a:r>
              <a:t>接下来，让我们来看看</a:t>
            </a:r>
            <a:r>
              <a:t>i</a:t>
            </a:r>
            <a:r>
              <a:t>线上聚会在我们创业过程中有哪些优势呢？</a:t>
            </a:r>
          </a:p>
          <a:p>
            <a:pPr>
              <a:defRPr>
                <a:latin typeface="华文细黑"/>
                <a:ea typeface="华文细黑"/>
                <a:cs typeface="华文细黑"/>
                <a:sym typeface="华文细黑"/>
              </a:defRPr>
            </a:pPr>
          </a:p>
          <a:p>
            <a:pPr>
              <a:defRPr>
                <a:solidFill>
                  <a:srgbClr val="FFFFFF"/>
                </a:solidFill>
                <a:latin typeface="华文细黑"/>
                <a:ea typeface="华文细黑"/>
                <a:cs typeface="华文细黑"/>
                <a:sym typeface="华文细黑"/>
              </a:defRPr>
            </a:pPr>
            <a:r>
              <a:t>第一 </a:t>
            </a:r>
            <a:r>
              <a:t>-</a:t>
            </a:r>
            <a:r>
              <a:t> </a:t>
            </a:r>
            <a:r>
              <a:rPr>
                <a:latin typeface="+mj-lt"/>
                <a:ea typeface="+mj-ea"/>
                <a:cs typeface="+mj-cs"/>
                <a:sym typeface="Helvetica"/>
              </a:rPr>
              <a:t>低成本</a:t>
            </a:r>
          </a:p>
          <a:p>
            <a:pPr>
              <a:lnSpc>
                <a:spcPct val="120000"/>
              </a:lnSpc>
              <a:defRPr>
                <a:latin typeface="华文细黑"/>
                <a:ea typeface="华文细黑"/>
                <a:cs typeface="华文细黑"/>
                <a:sym typeface="华文细黑"/>
              </a:defRPr>
            </a:pPr>
            <a:r>
              <a:t>-</a:t>
            </a:r>
            <a:r>
              <a:t>在商业竞争方面，当然低成本永远是利润最高的，最有活力的也更容易让我们持久的。</a:t>
            </a:r>
          </a:p>
          <a:p>
            <a:pPr>
              <a:lnSpc>
                <a:spcPct val="120000"/>
              </a:lnSpc>
              <a:defRPr>
                <a:latin typeface="华文细黑"/>
                <a:ea typeface="华文细黑"/>
                <a:cs typeface="华文细黑"/>
                <a:sym typeface="华文细黑"/>
              </a:defRPr>
            </a:pPr>
            <a:r>
              <a:t>大多数人在刚加入我们的事业时都是普通人，如：上班族和在家妈妈。需要调整的就是在时间和开销方面。</a:t>
            </a:r>
          </a:p>
          <a:p>
            <a:pPr>
              <a:lnSpc>
                <a:spcPct val="120000"/>
              </a:lnSpc>
              <a:defRPr>
                <a:latin typeface="华文细黑"/>
                <a:ea typeface="华文细黑"/>
                <a:cs typeface="华文细黑"/>
                <a:sym typeface="华文细黑"/>
              </a:defRPr>
            </a:pPr>
            <a:r>
              <a:t>所以比起传统的营运模式如家庭聚会，会所和昂贵的会议室，线上的运做只需要一台手机或电脑。</a:t>
            </a:r>
          </a:p>
          <a:p>
            <a:pPr>
              <a:lnSpc>
                <a:spcPct val="120000"/>
              </a:lnSpc>
              <a:defRPr>
                <a:latin typeface="华文细黑"/>
                <a:ea typeface="华文细黑"/>
                <a:cs typeface="华文细黑"/>
                <a:sym typeface="华文细黑"/>
              </a:defRPr>
            </a:pPr>
            <a:r>
              <a:t>对他们来说除了没有资金上的问题和更容易的配合聚会时间。</a:t>
            </a:r>
          </a:p>
          <a:p>
            <a:pPr>
              <a:lnSpc>
                <a:spcPct val="120000"/>
              </a:lnSpc>
              <a:defRPr>
                <a:latin typeface="华文细黑"/>
                <a:ea typeface="华文细黑"/>
                <a:cs typeface="华文细黑"/>
                <a:sym typeface="华文细黑"/>
              </a:defRPr>
            </a:pPr>
            <a:r>
              <a:t>但是，今天有很多上班族下班后开出租车，做送餐员</a:t>
            </a:r>
            <a:r>
              <a:t>, </a:t>
            </a:r>
            <a:r>
              <a:t>运输服务，开线上店铺等等，就是为了增加收入。可是他们都要承担一定的成本或冒着生命危险甚至承受顿货的压力，而今天我们却可以于低成本的方式，坐在家里轻松的借力团队一起线上运作。</a:t>
            </a:r>
          </a:p>
          <a:p>
            <a:pPr marL="285750" indent="-285750">
              <a:buSzPct val="100000"/>
              <a:buChar char="-"/>
              <a:defRPr>
                <a:latin typeface="华文细黑"/>
                <a:ea typeface="华文细黑"/>
                <a:cs typeface="华文细黑"/>
                <a:sym typeface="华文细黑"/>
              </a:defRPr>
            </a:pPr>
          </a:p>
          <a:p>
            <a:pPr>
              <a:defRPr>
                <a:solidFill>
                  <a:srgbClr val="FFFFFF"/>
                </a:solidFill>
                <a:latin typeface="华文细黑"/>
                <a:ea typeface="华文细黑"/>
                <a:cs typeface="华文细黑"/>
                <a:sym typeface="华文细黑"/>
              </a:defRPr>
            </a:pPr>
            <a:r>
              <a:t>再来的优势就是 </a:t>
            </a:r>
            <a:r>
              <a:t>-</a:t>
            </a:r>
            <a:r>
              <a:t> </a:t>
            </a:r>
            <a:r>
              <a:rPr>
                <a:latin typeface="Yuanti TC Regular"/>
                <a:ea typeface="Yuanti TC Regular"/>
                <a:cs typeface="Yuanti TC Regular"/>
                <a:sym typeface="Yuanti TC Regular"/>
              </a:rPr>
              <a:t>事半功倍</a:t>
            </a:r>
          </a:p>
          <a:p>
            <a:pPr marL="171450" indent="-171450">
              <a:buSzPct val="100000"/>
              <a:buChar char="-"/>
              <a:defRPr>
                <a:latin typeface="华文细黑"/>
                <a:ea typeface="华文细黑"/>
                <a:cs typeface="华文细黑"/>
                <a:sym typeface="华文细黑"/>
              </a:defRPr>
            </a:pPr>
            <a:r>
              <a:t>伊环球已经帮经销商们直接发货给顾客，因此我们除了不需要每天忙着自己亲自送货或让顾客跑一趟跟我们面交，也不需要忙着一位又一位的顾客做跟进，教育和解说。</a:t>
            </a:r>
          </a:p>
          <a:p>
            <a:pPr marL="171450" indent="-171450">
              <a:buSzPct val="100000"/>
              <a:buChar char="-"/>
              <a:defRPr>
                <a:latin typeface="华文细黑"/>
                <a:ea typeface="华文细黑"/>
                <a:cs typeface="华文细黑"/>
                <a:sym typeface="华文细黑"/>
              </a:defRPr>
            </a:pPr>
            <a:r>
              <a:t>利用</a:t>
            </a:r>
            <a:r>
              <a:t>i</a:t>
            </a:r>
            <a:r>
              <a:t>线上聚会，不只是让我们可以有更好的体力和精神，一天办几场的</a:t>
            </a:r>
            <a:r>
              <a:t>i</a:t>
            </a:r>
            <a:r>
              <a:t>线上聚会和更多的时间自修和做邀约，也节省了大家在路上的时间。</a:t>
            </a:r>
          </a:p>
          <a:p>
            <a:pPr marL="171450" indent="-171450">
              <a:buSzPct val="100000"/>
              <a:buChar char="-"/>
              <a:defRPr>
                <a:latin typeface="华文细黑"/>
                <a:ea typeface="华文细黑"/>
                <a:cs typeface="华文细黑"/>
                <a:sym typeface="华文细黑"/>
              </a:defRPr>
            </a:pPr>
            <a:r>
              <a:t>对我们整体的商业模式是事半功倍的，是最高效的。</a:t>
            </a:r>
          </a:p>
          <a:p>
            <a:pPr marL="171450" indent="-171450">
              <a:buSzPct val="100000"/>
              <a:buChar char="-"/>
              <a:defRPr>
                <a:latin typeface="华文细黑"/>
                <a:ea typeface="华文细黑"/>
                <a:cs typeface="华文细黑"/>
                <a:sym typeface="华文细黑"/>
              </a:defRPr>
            </a:pPr>
            <a:r>
              <a:t>像我本身，周末和晚上的时间都需要自己看孩子，再遇上几个顾客或下级的情况一样，我们是没办法抽身赴约。</a:t>
            </a:r>
          </a:p>
          <a:p>
            <a:pPr marL="171450" indent="-171450">
              <a:buSzPct val="100000"/>
              <a:buChar char="-"/>
              <a:defRPr>
                <a:latin typeface="华文细黑"/>
                <a:ea typeface="华文细黑"/>
                <a:cs typeface="华文细黑"/>
                <a:sym typeface="华文细黑"/>
              </a:defRPr>
            </a:pPr>
            <a:r>
              <a:t>所以</a:t>
            </a:r>
            <a:r>
              <a:t>i</a:t>
            </a:r>
            <a:r>
              <a:t>线上聚会，是吸引很多在家妈妈们，不用出门也可以一起轻松创业的主因。而我们也清楚明白，在家妈妈们也是我们这事业其中一个最重要的对象。</a:t>
            </a:r>
          </a:p>
          <a:p>
            <a:pPr>
              <a:lnSpc>
                <a:spcPct val="150000"/>
              </a:lnSpc>
              <a:defRPr>
                <a:latin typeface="华文细黑"/>
                <a:ea typeface="华文细黑"/>
                <a:cs typeface="华文细黑"/>
                <a:sym typeface="华文细黑"/>
              </a:defRPr>
            </a:pPr>
          </a:p>
          <a:p>
            <a:pPr>
              <a:lnSpc>
                <a:spcPct val="150000"/>
              </a:lnSpc>
              <a:defRPr>
                <a:solidFill>
                  <a:srgbClr val="FFFFFF"/>
                </a:solidFill>
                <a:latin typeface="Yuanti TC Regular"/>
                <a:ea typeface="Yuanti TC Regular"/>
                <a:cs typeface="Yuanti TC Regular"/>
                <a:sym typeface="Yuanti TC Regular"/>
              </a:defRPr>
            </a:pPr>
            <a:r>
              <a:t>i</a:t>
            </a:r>
            <a:r>
              <a:t>线上聚会的人数少，因此互动性很强。这对产品缔结，推荐和留人是一个最大的优势。</a:t>
            </a:r>
          </a:p>
          <a:p>
            <a:pPr>
              <a:lnSpc>
                <a:spcPct val="150000"/>
              </a:lnSpc>
              <a:defRPr>
                <a:solidFill>
                  <a:srgbClr val="FFFFFF"/>
                </a:solidFill>
                <a:latin typeface="Yuanti TC Regular"/>
                <a:ea typeface="Yuanti TC Regular"/>
                <a:cs typeface="Yuanti TC Regular"/>
                <a:sym typeface="Yuanti TC Regular"/>
              </a:defRPr>
            </a:pPr>
          </a:p>
          <a:p>
            <a:pPr>
              <a:lnSpc>
                <a:spcPct val="150000"/>
              </a:lnSpc>
              <a:defRPr>
                <a:solidFill>
                  <a:srgbClr val="FF0000"/>
                </a:solidFill>
                <a:latin typeface="Yuanti TC Regular"/>
                <a:ea typeface="Yuanti TC Regular"/>
                <a:cs typeface="Yuanti TC Regular"/>
                <a:sym typeface="Yuanti TC Regular"/>
              </a:defRPr>
            </a:pPr>
            <a:r>
              <a:t>9:51</a:t>
            </a:r>
          </a:p>
          <a:p>
            <a:pPr>
              <a:lnSpc>
                <a:spcPct val="150000"/>
              </a:lnSpc>
              <a:defRPr>
                <a:solidFill>
                  <a:srgbClr val="FFFFFF"/>
                </a:solidFill>
                <a:latin typeface="Yuanti TC Regular"/>
                <a:ea typeface="Yuanti TC Regular"/>
                <a:cs typeface="Yuanti TC Regular"/>
                <a:sym typeface="Yuanti TC Regular"/>
              </a:defRPr>
            </a:pPr>
            <a:r>
              <a:t>再来就是 针对性强</a:t>
            </a:r>
          </a:p>
          <a:p>
            <a:pPr>
              <a:lnSpc>
                <a:spcPct val="150000"/>
              </a:lnSpc>
              <a:defRPr>
                <a:solidFill>
                  <a:srgbClr val="FFFFFF"/>
                </a:solidFill>
                <a:latin typeface="Yuanti TC Regular"/>
                <a:ea typeface="Yuanti TC Regular"/>
                <a:cs typeface="Yuanti TC Regular"/>
                <a:sym typeface="Yuanti TC Regular"/>
              </a:defRPr>
            </a:pPr>
            <a:r>
              <a:t>同样的当人数少，一个聚会的针对性就可以比较强。比如，</a:t>
            </a:r>
            <a:r>
              <a:t>i</a:t>
            </a:r>
            <a:r>
              <a:t>健康可以针对新朋友对某些疾病的了解，</a:t>
            </a:r>
            <a:r>
              <a:t>i</a:t>
            </a:r>
            <a:r>
              <a:t>招商会可以针对新朋友的背景来安排事业见证。</a:t>
            </a:r>
          </a:p>
          <a:p>
            <a:pPr>
              <a:lnSpc>
                <a:spcPct val="150000"/>
              </a:lnSpc>
              <a:defRPr>
                <a:latin typeface="华文细黑"/>
                <a:ea typeface="华文细黑"/>
                <a:cs typeface="华文细黑"/>
                <a:sym typeface="华文细黑"/>
              </a:defRPr>
            </a:pPr>
          </a:p>
          <a:p>
            <a:pPr>
              <a:defRPr>
                <a:solidFill>
                  <a:srgbClr val="FFFFFF"/>
                </a:solidFill>
              </a:defRPr>
            </a:pPr>
            <a:r>
              <a:t>5</a:t>
            </a:r>
            <a:r>
              <a:rPr>
                <a:latin typeface="+mj-lt"/>
                <a:ea typeface="+mj-ea"/>
                <a:cs typeface="+mj-cs"/>
                <a:sym typeface="Helvetica"/>
              </a:rPr>
              <a:t>）全面的能力成长和复制</a:t>
            </a:r>
          </a:p>
          <a:p>
            <a:pPr>
              <a:defRPr>
                <a:solidFill>
                  <a:srgbClr val="FFFFFF"/>
                </a:solidFill>
              </a:defRPr>
            </a:pPr>
            <a:r>
              <a:t>i</a:t>
            </a:r>
            <a:r>
              <a:rPr>
                <a:latin typeface="+mj-lt"/>
                <a:ea typeface="+mj-ea"/>
                <a:cs typeface="+mj-cs"/>
                <a:sym typeface="Helvetica"/>
              </a:rPr>
              <a:t>线上聚会是最具有生产力的地方，除了制造业绩，同时让小团队们逐步的成长和专业化。从分享嘉宾，产品分享，事业分享，主持人，一直到有能力成为主讲人。当你掌握了讲词，讲解，讲台和主持各方面时，面对到更大的会场和更多的人群，就不容易怯场。所以在一个</a:t>
            </a:r>
            <a:r>
              <a:t>i</a:t>
            </a:r>
            <a:r>
              <a:rPr>
                <a:latin typeface="+mj-lt"/>
                <a:ea typeface="+mj-ea"/>
                <a:cs typeface="+mj-cs"/>
                <a:sym typeface="Helvetica"/>
              </a:rPr>
              <a:t>线上聚会也可以产生一个专业讲师，和小小的市场领导人。当我们把这个人放到</a:t>
            </a:r>
            <a:r>
              <a:t>iteam</a:t>
            </a:r>
            <a:r>
              <a:rPr>
                <a:latin typeface="+mj-lt"/>
                <a:ea typeface="+mj-ea"/>
                <a:cs typeface="+mj-cs"/>
                <a:sym typeface="Helvetica"/>
              </a:rPr>
              <a:t>大团队时，他就可以放光发热。</a:t>
            </a:r>
          </a:p>
          <a:p>
            <a:pPr>
              <a:defRPr>
                <a:solidFill>
                  <a:srgbClr val="FFFFFF"/>
                </a:solidFill>
              </a:defRPr>
            </a:pPr>
            <a:r>
              <a:rPr>
                <a:latin typeface="+mj-lt"/>
                <a:ea typeface="+mj-ea"/>
                <a:cs typeface="+mj-cs"/>
                <a:sym typeface="Helvetica"/>
              </a:rPr>
              <a:t>甚至有某些时候，当我们邀约不到新人时，就会临时进行培训。所以除了</a:t>
            </a:r>
            <a:r>
              <a:t>iTeam</a:t>
            </a:r>
            <a:r>
              <a:rPr>
                <a:latin typeface="+mj-lt"/>
                <a:ea typeface="+mj-ea"/>
                <a:cs typeface="+mj-cs"/>
                <a:sym typeface="Helvetica"/>
              </a:rPr>
              <a:t>的其他线上训练课程，</a:t>
            </a:r>
            <a:r>
              <a:t>i</a:t>
            </a:r>
            <a:r>
              <a:rPr>
                <a:latin typeface="+mj-lt"/>
                <a:ea typeface="+mj-ea"/>
                <a:cs typeface="+mj-cs"/>
                <a:sym typeface="Helvetica"/>
              </a:rPr>
              <a:t>线上聚会是其中一个让我们成就更多领袖的重要环节。</a:t>
            </a:r>
          </a:p>
          <a:p>
            <a:pPr>
              <a:defRPr>
                <a:solidFill>
                  <a:srgbClr val="FFFFFF"/>
                </a:solidFill>
                <a:latin typeface="华文细黑"/>
                <a:ea typeface="华文细黑"/>
                <a:cs typeface="华文细黑"/>
                <a:sym typeface="华文细黑"/>
              </a:defRPr>
            </a:pPr>
          </a:p>
          <a:p>
            <a:pPr marL="285750" indent="-285750">
              <a:buSzPct val="100000"/>
              <a:buChar char="-"/>
              <a:defRPr>
                <a:latin typeface="华文细黑"/>
                <a:ea typeface="华文细黑"/>
                <a:cs typeface="华文细黑"/>
                <a:sym typeface="华文细黑"/>
              </a:defRPr>
            </a:pPr>
          </a:p>
          <a:p>
            <a:pPr>
              <a:defRPr>
                <a:latin typeface="华文细黑"/>
                <a:ea typeface="华文细黑"/>
                <a:cs typeface="华文细黑"/>
                <a:sym typeface="华文细黑"/>
              </a:defRPr>
            </a:pPr>
            <a:r>
              <a:t>再来，</a:t>
            </a:r>
            <a:r>
              <a:rPr b="1">
                <a:latin typeface="+mj-lt"/>
                <a:ea typeface="+mj-ea"/>
                <a:cs typeface="+mj-cs"/>
                <a:sym typeface="Helvetica"/>
              </a:rPr>
              <a:t>锤炼团队们的策划和发动能力，也是一个我自己和小组们深深体会到的一个优势。</a:t>
            </a:r>
            <a:endParaRPr b="1">
              <a:latin typeface="+mj-lt"/>
              <a:ea typeface="+mj-ea"/>
              <a:cs typeface="+mj-cs"/>
              <a:sym typeface="Helvetica"/>
            </a:endParaRPr>
          </a:p>
          <a:p>
            <a:pPr>
              <a:defRPr b="1"/>
            </a:pPr>
            <a:r>
              <a:rPr>
                <a:latin typeface="+mj-lt"/>
                <a:ea typeface="+mj-ea"/>
                <a:cs typeface="+mj-cs"/>
                <a:sym typeface="Helvetica"/>
              </a:rPr>
              <a:t>一场</a:t>
            </a:r>
            <a:r>
              <a:t>i</a:t>
            </a:r>
            <a:r>
              <a:rPr>
                <a:latin typeface="+mj-lt"/>
                <a:ea typeface="+mj-ea"/>
                <a:cs typeface="+mj-cs"/>
                <a:sym typeface="Helvetica"/>
              </a:rPr>
              <a:t>线上聚会，从策划，邀约，到现场的讲师和内容，就是最好提升一个小团队们的策划，执行和发动能力。如果我们来经营这份事业，完全只想靠</a:t>
            </a:r>
            <a:r>
              <a:t>iTeam</a:t>
            </a:r>
            <a:r>
              <a:rPr>
                <a:latin typeface="+mj-lt"/>
                <a:ea typeface="+mj-ea"/>
                <a:cs typeface="+mj-cs"/>
                <a:sym typeface="Helvetica"/>
              </a:rPr>
              <a:t>团队的大活动来进人，非常被动的借力别人策划的活动和仅仅的只会扮演一些推广的角色，恐怕很快就会走到瓶颈，没有能力继续突破和做大。</a:t>
            </a:r>
            <a:endParaRPr>
              <a:latin typeface="+mj-lt"/>
              <a:ea typeface="+mj-ea"/>
              <a:cs typeface="+mj-cs"/>
              <a:sym typeface="Helvetica"/>
            </a:endParaRPr>
          </a:p>
          <a:p>
            <a:pPr>
              <a:defRPr b="1"/>
            </a:pPr>
            <a:r>
              <a:rPr>
                <a:latin typeface="+mj-lt"/>
                <a:ea typeface="+mj-ea"/>
                <a:cs typeface="+mj-cs"/>
                <a:sym typeface="Helvetica"/>
              </a:rPr>
              <a:t>由于一个小组一起学习承担一场线上聚会的人数和效果，理所当然会更积极的做邀约。最后还有一个重点，最好的方式让每位小组伙伴来配合每一场的聚会，就是我们得风衣无阻的在每个星期的哪几天和一样的时间点持续的办聚会，所以一定要锁定一样的时间点他们才会源源不断的邀约朋友参加。</a:t>
            </a:r>
          </a:p>
          <a:p>
            <a:pPr>
              <a:defRPr b="1"/>
            </a:pPr>
          </a:p>
          <a:p>
            <a:pPr>
              <a:defRPr b="1"/>
            </a:pPr>
            <a:r>
              <a:rPr>
                <a:latin typeface="+mj-lt"/>
                <a:ea typeface="+mj-ea"/>
                <a:cs typeface="+mj-cs"/>
                <a:sym typeface="Helvetica"/>
              </a:rPr>
              <a:t>我本身一开始经营这份事业时，上级们和</a:t>
            </a:r>
            <a:r>
              <a:t>iteam</a:t>
            </a:r>
            <a:r>
              <a:rPr>
                <a:latin typeface="+mj-lt"/>
                <a:ea typeface="+mj-ea"/>
                <a:cs typeface="+mj-cs"/>
                <a:sym typeface="Helvetica"/>
              </a:rPr>
              <a:t>团队都还不在新加坡运作，小组织发展都是靠家庭会议来开发，一直坚持到现在的</a:t>
            </a:r>
            <a:r>
              <a:t>i</a:t>
            </a:r>
            <a:r>
              <a:rPr>
                <a:latin typeface="+mj-lt"/>
                <a:ea typeface="+mj-ea"/>
                <a:cs typeface="+mj-cs"/>
                <a:sym typeface="Helvetica"/>
              </a:rPr>
              <a:t>线上聚会。当时虽然没有上级陪同作业或可以完全靠会场运作和进人，只能每个月到马来西亚参加大活动，可是每一次</a:t>
            </a:r>
            <a:r>
              <a:t>iTeam</a:t>
            </a:r>
            <a:r>
              <a:rPr>
                <a:latin typeface="+mj-lt"/>
                <a:ea typeface="+mj-ea"/>
                <a:cs typeface="+mj-cs"/>
                <a:sym typeface="Helvetica"/>
              </a:rPr>
              <a:t>领袖们轮流到新加坡帮助作战开家庭聚会时，我们都会立刻从旁学习然后立刻复制。所以我和几个小伙伴就是这样一起策划一起承担，把每一场家庭聚会做好。这绝对不是因为我个人的态度，观念，能力或方法好，真正的原因是商业模式的升级。一场一场的线下及</a:t>
            </a:r>
            <a:r>
              <a:t>i</a:t>
            </a:r>
            <a:r>
              <a:rPr>
                <a:latin typeface="+mj-lt"/>
                <a:ea typeface="+mj-ea"/>
                <a:cs typeface="+mj-cs"/>
                <a:sym typeface="Helvetica"/>
              </a:rPr>
              <a:t>线上聚会不只是锤炼了我本身的策划和发动能力，而这样的模式也间接的栽培了很多核心骨干和事业伙伴。</a:t>
            </a:r>
          </a:p>
          <a:p>
            <a:pPr>
              <a:defRPr b="1"/>
            </a:pPr>
          </a:p>
          <a:p>
            <a:pPr>
              <a:defRPr b="1"/>
            </a:pPr>
          </a:p>
          <a:p>
            <a:pPr>
              <a:defRPr b="1"/>
            </a:pPr>
            <a:r>
              <a:rPr>
                <a:latin typeface="+mj-lt"/>
                <a:ea typeface="+mj-ea"/>
                <a:cs typeface="+mj-cs"/>
                <a:sym typeface="Helvetica"/>
              </a:rPr>
              <a:t>那最后要提到的一个优势就是无国界，无区域限制</a:t>
            </a:r>
          </a:p>
          <a:p>
            <a:pPr>
              <a:defRPr b="1"/>
            </a:pPr>
            <a:r>
              <a:rPr>
                <a:latin typeface="+mj-lt"/>
                <a:ea typeface="+mj-ea"/>
                <a:cs typeface="+mj-cs"/>
                <a:sym typeface="Helvetica"/>
              </a:rPr>
              <a:t>虽然，还有许多伙伴比较喜欢线下的温度， 认为可以更有效的运作和缔结。可是，今天我们经营的是一份国际性的电子商务，这意味着我们将不断的开发组织到全世界。所以不管今天你的组织里是否有外地或国外的伙伴，我们都要先把</a:t>
            </a:r>
            <a:r>
              <a:t>i</a:t>
            </a:r>
            <a:r>
              <a:rPr>
                <a:latin typeface="+mj-lt"/>
                <a:ea typeface="+mj-ea"/>
                <a:cs typeface="+mj-cs"/>
                <a:sym typeface="Helvetica"/>
              </a:rPr>
              <a:t>线上聚会做好，将来才有能力资源这些外地和国外的伙伴，让他们可以同步成长和拓展。</a:t>
            </a:r>
          </a:p>
          <a:p>
            <a:pPr>
              <a:defRPr b="1">
                <a:solidFill>
                  <a:srgbClr val="FFFFFF"/>
                </a:solidFill>
              </a:defRPr>
            </a:pPr>
          </a:p>
          <a:p>
            <a:pPr>
              <a:defRPr b="1">
                <a:solidFill>
                  <a:srgbClr val="FFFFFF"/>
                </a:solidFill>
              </a:defRPr>
            </a:pPr>
            <a:r>
              <a:t>14</a:t>
            </a:r>
            <a:r>
              <a:rPr>
                <a:latin typeface="+mj-lt"/>
                <a:ea typeface="+mj-ea"/>
                <a:cs typeface="+mj-cs"/>
                <a:sym typeface="Helvetica"/>
              </a:rPr>
              <a:t>：</a:t>
            </a:r>
            <a:r>
              <a:t>13</a:t>
            </a:r>
          </a:p>
          <a:p>
            <a:pPr>
              <a:defRPr>
                <a:solidFill>
                  <a:srgbClr val="FFFFFF"/>
                </a:solidFill>
              </a:defRPr>
            </a:pPr>
          </a:p>
          <a:p>
            <a:pPr>
              <a:defRPr>
                <a:solidFill>
                  <a:srgbClr val="FFFFFF"/>
                </a:solidFill>
              </a:defRPr>
            </a:pPr>
          </a:p>
          <a:p>
            <a:pPr>
              <a:defRPr>
                <a:solidFill>
                  <a:srgbClr val="FFFFFF"/>
                </a:solidFill>
              </a:defRPr>
            </a:pPr>
          </a:p>
          <a:p>
            <a:pPr>
              <a:defRPr>
                <a:solidFill>
                  <a:srgbClr val="FFFFFF"/>
                </a:solidFill>
              </a:defRPr>
            </a:pPr>
          </a:p>
          <a:p>
            <a:pPr marL="285750" indent="-285750">
              <a:buSzPct val="100000"/>
              <a:buChar char="-"/>
              <a:defRPr>
                <a:solidFill>
                  <a:srgbClr val="FFFFFF"/>
                </a:solidFill>
              </a:defRPr>
            </a:pPr>
          </a:p>
          <a:p>
            <a:pPr marL="285750" indent="-285750">
              <a:buSzPct val="100000"/>
              <a:buChar char="-"/>
              <a:defRPr>
                <a:latin typeface="华文细黑"/>
                <a:ea typeface="华文细黑"/>
                <a:cs typeface="华文细黑"/>
                <a:sym typeface="华文细黑"/>
              </a:defRPr>
            </a:p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Shape 155"/>
          <p:cNvSpPr/>
          <p:nvPr>
            <p:ph type="sldImg"/>
          </p:nvPr>
        </p:nvSpPr>
        <p:spPr>
          <a:prstGeom prst="rect">
            <a:avLst/>
          </a:prstGeom>
        </p:spPr>
        <p:txBody>
          <a:bodyPr/>
          <a:lstStyle/>
          <a:p>
            <a:pPr/>
          </a:p>
        </p:txBody>
      </p:sp>
      <p:sp>
        <p:nvSpPr>
          <p:cNvPr id="156" name="Shape 156"/>
          <p:cNvSpPr/>
          <p:nvPr>
            <p:ph type="body" sz="quarter" idx="1"/>
          </p:nvPr>
        </p:nvSpPr>
        <p:spPr>
          <a:prstGeom prst="rect">
            <a:avLst/>
          </a:prstGeom>
        </p:spPr>
        <p:txBody>
          <a:bodyPr/>
          <a:lstStyle/>
          <a:p>
            <a:pPr>
              <a:defRPr>
                <a:latin typeface="华文细黑"/>
                <a:ea typeface="华文细黑"/>
                <a:cs typeface="华文细黑"/>
                <a:sym typeface="华文细黑"/>
              </a:defRPr>
            </a:pPr>
            <a:r>
              <a:t>14:14</a:t>
            </a:r>
          </a:p>
          <a:p>
            <a:pPr>
              <a:defRPr>
                <a:latin typeface="华文细黑"/>
                <a:ea typeface="华文细黑"/>
                <a:cs typeface="华文细黑"/>
                <a:sym typeface="华文细黑"/>
              </a:defRPr>
            </a:pPr>
          </a:p>
          <a:p>
            <a:pPr>
              <a:defRPr>
                <a:latin typeface="华文细黑"/>
                <a:ea typeface="华文细黑"/>
                <a:cs typeface="华文细黑"/>
                <a:sym typeface="华文细黑"/>
              </a:defRPr>
            </a:pPr>
            <a:r>
              <a:t>接下来，要和大家分享会前会有哪些运作动作</a:t>
            </a:r>
          </a:p>
          <a:p>
            <a:pPr>
              <a:defRPr>
                <a:latin typeface="华文细黑"/>
                <a:ea typeface="华文细黑"/>
                <a:cs typeface="华文细黑"/>
                <a:sym typeface="华文细黑"/>
              </a:defRPr>
            </a:pPr>
          </a:p>
          <a:p>
            <a:pPr>
              <a:defRPr>
                <a:latin typeface="华文细黑"/>
                <a:ea typeface="华文细黑"/>
                <a:cs typeface="华文细黑"/>
                <a:sym typeface="华文细黑"/>
              </a:defRPr>
            </a:pPr>
            <a:r>
              <a:t>第一，策划总监、主持人和讲师群须提早</a:t>
            </a:r>
            <a:r>
              <a:t>15</a:t>
            </a:r>
            <a:r>
              <a:t>分钟上线，做最后流程关键的沟通。</a:t>
            </a:r>
          </a:p>
          <a:p>
            <a:pPr>
              <a:defRPr>
                <a:latin typeface="华文细黑"/>
                <a:ea typeface="华文细黑"/>
                <a:cs typeface="华文细黑"/>
                <a:sym typeface="华文细黑"/>
              </a:defRPr>
            </a:pPr>
          </a:p>
          <a:p>
            <a:pPr>
              <a:defRPr>
                <a:latin typeface="华文细黑"/>
                <a:ea typeface="华文细黑"/>
                <a:cs typeface="华文细黑"/>
                <a:sym typeface="华文细黑"/>
              </a:defRPr>
            </a:pPr>
            <a:r>
              <a:t>第二，会议开始前，主持人务必要争取时间带动大家自我介绍和可以开一些话题来破冰。</a:t>
            </a:r>
          </a:p>
          <a:p>
            <a:pPr>
              <a:defRPr>
                <a:latin typeface="华文细黑"/>
                <a:ea typeface="华文细黑"/>
                <a:cs typeface="华文细黑"/>
                <a:sym typeface="华文细黑"/>
              </a:defRPr>
            </a:pPr>
            <a:r>
              <a:t>-</a:t>
            </a:r>
            <a:r>
              <a:t> 在聚会开始前五分享，可以先播放一些短片（如：教育性</a:t>
            </a:r>
            <a:r>
              <a:t>/</a:t>
            </a:r>
            <a:r>
              <a:t>产品</a:t>
            </a:r>
            <a:r>
              <a:t>/</a:t>
            </a:r>
            <a:r>
              <a:t>活动推广等等）</a:t>
            </a:r>
          </a:p>
          <a:p>
            <a:pPr>
              <a:defRPr>
                <a:latin typeface="华文细黑"/>
                <a:ea typeface="华文细黑"/>
                <a:cs typeface="华文细黑"/>
                <a:sym typeface="华文细黑"/>
              </a:defRPr>
            </a:pPr>
            <a:r>
              <a:t>-</a:t>
            </a:r>
            <a:r>
              <a:t> 也在会前会叮咛大家打开镜头才能确保大家都认真聆听与学习。同时提醒其他必须准守的条规。</a:t>
            </a:r>
          </a:p>
          <a:p>
            <a:pPr>
              <a:defRPr>
                <a:latin typeface="华文细黑"/>
                <a:ea typeface="华文细黑"/>
                <a:cs typeface="华文细黑"/>
                <a:sym typeface="华文细黑"/>
              </a:defRPr>
            </a:pPr>
            <a:r>
              <a:t>-</a:t>
            </a:r>
            <a:r>
              <a:t> 主持人要确保聚会准时开始。不要因为部分人迟到，而延迟开始。</a:t>
            </a:r>
          </a:p>
          <a:p>
            <a:pPr>
              <a:defRPr>
                <a:latin typeface="华文细黑"/>
                <a:ea typeface="华文细黑"/>
                <a:cs typeface="华文细黑"/>
                <a:sym typeface="华文细黑"/>
              </a:defRPr>
            </a:pPr>
          </a:p>
          <a:p>
            <a:pPr>
              <a:defRPr>
                <a:latin typeface="华文细黑"/>
                <a:ea typeface="华文细黑"/>
                <a:cs typeface="华文细黑"/>
                <a:sym typeface="华文细黑"/>
              </a:defRPr>
            </a:pPr>
          </a:p>
          <a:p>
            <a:pPr>
              <a:defRPr>
                <a:latin typeface="华文细黑"/>
                <a:ea typeface="华文细黑"/>
                <a:cs typeface="华文细黑"/>
                <a:sym typeface="华文细黑"/>
              </a:defRPr>
            </a:pPr>
            <a:r>
              <a:t>最后，</a:t>
            </a:r>
            <a:r>
              <a:rPr>
                <a:latin typeface="+mj-lt"/>
                <a:ea typeface="+mj-ea"/>
                <a:cs typeface="+mj-cs"/>
                <a:sym typeface="Helvetica"/>
              </a:rPr>
              <a:t>上级们需要先确定新朋友是否能顺利上线。</a:t>
            </a:r>
            <a:r>
              <a:rPr>
                <a:latin typeface="+mn-lt"/>
                <a:ea typeface="+mn-ea"/>
                <a:cs typeface="+mn-cs"/>
                <a:sym typeface="Calibri"/>
              </a:rPr>
              <a:t> </a:t>
            </a:r>
          </a:p>
          <a:p>
            <a:pPr>
              <a:defRPr>
                <a:latin typeface="华文细黑"/>
                <a:ea typeface="华文细黑"/>
                <a:cs typeface="华文细黑"/>
                <a:sym typeface="华文细黑"/>
              </a:defRPr>
            </a:pPr>
          </a:p>
          <a:p>
            <a:pPr>
              <a:defRPr>
                <a:latin typeface="华文细黑"/>
                <a:ea typeface="华文细黑"/>
                <a:cs typeface="华文细黑"/>
                <a:sym typeface="华文细黑"/>
              </a:defRPr>
            </a:pPr>
            <a:r>
              <a:t>————————————————</a:t>
            </a:r>
          </a:p>
          <a:p>
            <a:pPr>
              <a:defRPr>
                <a:latin typeface="华文细黑"/>
                <a:ea typeface="华文细黑"/>
                <a:cs typeface="华文细黑"/>
                <a:sym typeface="华文细黑"/>
              </a:defRPr>
            </a:pPr>
          </a:p>
          <a:p>
            <a:pPr>
              <a:defRPr>
                <a:latin typeface="华文细黑"/>
                <a:ea typeface="华文细黑"/>
                <a:cs typeface="华文细黑"/>
                <a:sym typeface="华文细黑"/>
              </a:defRPr>
            </a:pPr>
            <a:r>
              <a:t>15:13</a:t>
            </a:r>
          </a:p>
          <a:p>
            <a:pPr>
              <a:defRPr>
                <a:solidFill>
                  <a:srgbClr val="FFFFFF"/>
                </a:solidFill>
                <a:latin typeface="Yuanti TC Regular"/>
                <a:ea typeface="Yuanti TC Regular"/>
                <a:cs typeface="Yuanti TC Regular"/>
                <a:sym typeface="Yuanti TC Regular"/>
              </a:defRPr>
            </a:p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Shape 166"/>
          <p:cNvSpPr/>
          <p:nvPr>
            <p:ph type="sldImg"/>
          </p:nvPr>
        </p:nvSpPr>
        <p:spPr>
          <a:prstGeom prst="rect">
            <a:avLst/>
          </a:prstGeom>
        </p:spPr>
        <p:txBody>
          <a:bodyPr/>
          <a:lstStyle/>
          <a:p>
            <a:pPr/>
          </a:p>
        </p:txBody>
      </p:sp>
      <p:sp>
        <p:nvSpPr>
          <p:cNvPr id="167" name="Shape 167"/>
          <p:cNvSpPr/>
          <p:nvPr>
            <p:ph type="body" sz="quarter" idx="1"/>
          </p:nvPr>
        </p:nvSpPr>
        <p:spPr>
          <a:prstGeom prst="rect">
            <a:avLst/>
          </a:prstGeom>
        </p:spPr>
        <p:txBody>
          <a:bodyPr/>
          <a:lstStyle/>
          <a:p>
            <a:pPr>
              <a:defRPr>
                <a:latin typeface="华文细黑"/>
                <a:ea typeface="华文细黑"/>
                <a:cs typeface="华文细黑"/>
                <a:sym typeface="华文细黑"/>
              </a:defRPr>
            </a:pPr>
            <a:r>
              <a:t>15:14</a:t>
            </a:r>
          </a:p>
          <a:p>
            <a:pPr>
              <a:defRPr>
                <a:latin typeface="华文细黑"/>
                <a:ea typeface="华文细黑"/>
                <a:cs typeface="华文细黑"/>
                <a:sym typeface="华文细黑"/>
              </a:defRPr>
            </a:pPr>
          </a:p>
          <a:p>
            <a:pPr>
              <a:defRPr>
                <a:latin typeface="华文细黑"/>
                <a:ea typeface="华文细黑"/>
                <a:cs typeface="华文细黑"/>
                <a:sym typeface="华文细黑"/>
              </a:defRPr>
            </a:pPr>
            <a:r>
              <a:t>那会中会应如何铺陈：</a:t>
            </a:r>
          </a:p>
          <a:p>
            <a:pPr marL="285750" indent="-285750">
              <a:buSzPct val="100000"/>
              <a:buChar char="-"/>
              <a:defRPr>
                <a:latin typeface="华文细黑"/>
                <a:ea typeface="华文细黑"/>
                <a:cs typeface="华文细黑"/>
                <a:sym typeface="华文细黑"/>
              </a:defRPr>
            </a:pPr>
          </a:p>
          <a:p>
            <a:pPr marL="285750" indent="-285750">
              <a:buSzPct val="100000"/>
              <a:buChar char="-"/>
              <a:defRPr>
                <a:latin typeface="华文细黑"/>
                <a:ea typeface="华文细黑"/>
                <a:cs typeface="华文细黑"/>
                <a:sym typeface="华文细黑"/>
              </a:defRPr>
            </a:pPr>
          </a:p>
          <a:p>
            <a:pPr marL="285750" indent="-285750">
              <a:buSzPct val="100000"/>
              <a:buChar char="-"/>
              <a:defRPr>
                <a:latin typeface="华文细黑"/>
                <a:ea typeface="华文细黑"/>
                <a:cs typeface="华文细黑"/>
                <a:sym typeface="华文细黑"/>
              </a:defRPr>
            </a:pPr>
            <a:r>
              <a:t>聚会一开始就是主持人除了介绍讲师们，也要说明活动环节，以便新朋友更有耐心和做好心理准备期待每个环节。</a:t>
            </a:r>
          </a:p>
          <a:p>
            <a:pPr marL="285750" indent="-285750">
              <a:buSzPct val="100000"/>
              <a:buChar char="-"/>
              <a:defRPr>
                <a:latin typeface="华文细黑"/>
                <a:ea typeface="华文细黑"/>
                <a:cs typeface="华文细黑"/>
                <a:sym typeface="华文细黑"/>
              </a:defRPr>
            </a:pPr>
          </a:p>
          <a:p>
            <a:pPr marL="285750" indent="-285750">
              <a:buSzPct val="100000"/>
              <a:buChar char="-"/>
              <a:defRPr>
                <a:latin typeface="华文细黑"/>
                <a:ea typeface="华文细黑"/>
                <a:cs typeface="华文细黑"/>
                <a:sym typeface="华文细黑"/>
              </a:defRPr>
            </a:pPr>
            <a:r>
              <a:t>不管对内对外的聚会内容，一定要有趣、有料、有激励、有推广</a:t>
            </a:r>
          </a:p>
          <a:p>
            <a:pPr marL="285750" indent="-285750">
              <a:buSzPct val="100000"/>
              <a:buChar char="-"/>
              <a:defRPr>
                <a:latin typeface="华文细黑"/>
                <a:ea typeface="华文细黑"/>
                <a:cs typeface="华文细黑"/>
                <a:sym typeface="华文细黑"/>
              </a:defRPr>
            </a:pPr>
            <a:r>
              <a:t>1</a:t>
            </a:r>
            <a:r>
              <a:t>）所谓的有趣 就是生动有激情，可以吸引新人在线上的注意力 （图片，故事，视屏，新人小分享）</a:t>
            </a:r>
          </a:p>
          <a:p>
            <a:pPr marL="285750" indent="-285750">
              <a:buSzPct val="100000"/>
              <a:buChar char="-"/>
              <a:defRPr>
                <a:latin typeface="华文细黑"/>
                <a:ea typeface="华文细黑"/>
                <a:cs typeface="华文细黑"/>
                <a:sym typeface="华文细黑"/>
              </a:defRPr>
            </a:pPr>
            <a:r>
              <a:t>2</a:t>
            </a:r>
            <a:r>
              <a:t>）有料就是指 内容非常的充实，策划人和讲师团队需要用足够时间来做准备，不断地操练。一定要让每一个来参加的新朋友和新人觉得非常有收获，非常有感触，非常受启发。只有这样我们的</a:t>
            </a:r>
            <a:r>
              <a:t>i</a:t>
            </a:r>
            <a:r>
              <a:t>线上聚会才会成为一个无形的强大品牌，只要来了，一定有生产力、有收获，每个星期他们自然就会很期待这个聚会和主动出席聚会。</a:t>
            </a:r>
          </a:p>
          <a:p>
            <a:pPr marL="285750" indent="-285750">
              <a:buSzPct val="100000"/>
              <a:buChar char="-"/>
              <a:defRPr>
                <a:latin typeface="华文细黑"/>
                <a:ea typeface="华文细黑"/>
                <a:cs typeface="华文细黑"/>
                <a:sym typeface="华文细黑"/>
              </a:defRPr>
            </a:pPr>
            <a:r>
              <a:t>3</a:t>
            </a:r>
            <a:r>
              <a:t>）有激励就是 </a:t>
            </a:r>
            <a:r>
              <a:t>–</a:t>
            </a:r>
            <a:r>
              <a:t> 每次课程都要带有鼓励，让人家在充电的时候也有一股推动李去行动。只有靠传播知识，没有热诚，没有激情，就办法打动别人的。</a:t>
            </a:r>
          </a:p>
          <a:p>
            <a:pPr marL="285750" indent="-285750">
              <a:buSzPct val="100000"/>
              <a:buChar char="-"/>
              <a:defRPr>
                <a:latin typeface="华文细黑"/>
                <a:ea typeface="华文细黑"/>
                <a:cs typeface="华文细黑"/>
                <a:sym typeface="华文细黑"/>
              </a:defRPr>
            </a:pPr>
            <a:r>
              <a:t>就算我们平时是内向的，讲话是比较慢和斯文的，当我们身为主持人和讲师们都要学会用较大的声量和更多的肢体语言，让人家感受到你对这事业的信心和勇敢。身为一位领导，更是要有状态和激情。（这里有个小小贴士，如果你平时的声音比较低沉连自己也不够兴奋，可以在讲课时先跳动或做点热身运动，让自己热起来兴奋起来。）</a:t>
            </a:r>
          </a:p>
          <a:p>
            <a:pPr marL="285750" indent="-285750">
              <a:buSzPct val="100000"/>
              <a:buChar char="-"/>
              <a:defRPr>
                <a:latin typeface="华文细黑"/>
                <a:ea typeface="华文细黑"/>
                <a:cs typeface="华文细黑"/>
                <a:sym typeface="华文细黑"/>
              </a:defRPr>
            </a:pPr>
            <a:r>
              <a:t>4</a:t>
            </a:r>
            <a:r>
              <a:t>）那最后内容要有推广 </a:t>
            </a:r>
            <a:r>
              <a:t>–</a:t>
            </a:r>
            <a:r>
              <a:t> </a:t>
            </a:r>
            <a:r>
              <a:t>i</a:t>
            </a:r>
            <a:r>
              <a:t>线上聚会可能只是一个新朋友最初接触的层面，我们还需要让他通过更大更有实力的平台比如</a:t>
            </a:r>
            <a:r>
              <a:t>IBS</a:t>
            </a:r>
            <a:r>
              <a:t>，</a:t>
            </a:r>
            <a:r>
              <a:t>iTeam</a:t>
            </a:r>
            <a:r>
              <a:t>的线上及线上大活动，昭妃博士的课程，让他可以有更多的资源和工具，学习、成长甚至更快的专业化。 </a:t>
            </a:r>
          </a:p>
          <a:p>
            <a:pPr marL="285750" indent="-285750">
              <a:buSzPct val="100000"/>
              <a:buChar char="-"/>
              <a:defRPr>
                <a:latin typeface="华文细黑"/>
                <a:ea typeface="华文细黑"/>
                <a:cs typeface="华文细黑"/>
                <a:sym typeface="华文细黑"/>
              </a:defRPr>
            </a:pPr>
            <a:r>
              <a:t>所以记得内容要有趣、有料、有激有推广</a:t>
            </a:r>
          </a:p>
          <a:p>
            <a:pPr marL="285750" indent="-285750">
              <a:buSzPct val="100000"/>
              <a:buChar char="-"/>
              <a:defRPr>
                <a:latin typeface="华文细黑"/>
                <a:ea typeface="华文细黑"/>
                <a:cs typeface="华文细黑"/>
                <a:sym typeface="华文细黑"/>
              </a:defRPr>
            </a:pPr>
          </a:p>
          <a:p>
            <a:pPr marL="285750" indent="-285750">
              <a:buSzPct val="100000"/>
              <a:buChar char="-"/>
              <a:defRPr>
                <a:latin typeface="华文细黑"/>
                <a:ea typeface="华文细黑"/>
                <a:cs typeface="华文细黑"/>
                <a:sym typeface="华文细黑"/>
              </a:defRPr>
            </a:pPr>
            <a:r>
              <a:t>一个高效的聚会，一定要有互动性，参会者在过程中才会有思考和共鸣。</a:t>
            </a:r>
          </a:p>
          <a:p>
            <a:pPr marL="285750" indent="-285750">
              <a:buSzPct val="100000"/>
              <a:buChar char="-"/>
              <a:defRPr>
                <a:latin typeface="华文细黑"/>
                <a:ea typeface="华文细黑"/>
                <a:cs typeface="华文细黑"/>
                <a:sym typeface="华文细黑"/>
              </a:defRPr>
            </a:pPr>
          </a:p>
          <a:p>
            <a:pPr marL="285750" indent="-285750">
              <a:buSzPct val="100000"/>
              <a:buChar char="-"/>
              <a:defRPr>
                <a:latin typeface="华文细黑"/>
                <a:ea typeface="华文细黑"/>
                <a:cs typeface="华文细黑"/>
                <a:sym typeface="华文细黑"/>
              </a:defRPr>
            </a:pPr>
          </a:p>
          <a:p>
            <a:pPr marL="285750" indent="-285750">
              <a:buSzPct val="100000"/>
              <a:buChar char="-"/>
              <a:defRPr>
                <a:latin typeface="华文细黑"/>
                <a:ea typeface="华文细黑"/>
                <a:cs typeface="华文细黑"/>
                <a:sym typeface="华文细黑"/>
              </a:defRPr>
            </a:pPr>
            <a:r>
              <a:t>最后，时间掌控是非常重要的，尤其是对外的聚会。每一场聚会，应该有明确的会议流程，才能确保聚会在指定的时间内按照计划的方向发展。严重超时，会让参会者失去集中力，甚至错过了缔结和交流的时间。</a:t>
            </a:r>
          </a:p>
          <a:p>
            <a:pPr marL="285750" indent="-285750">
              <a:buSzPct val="100000"/>
              <a:buChar char="-"/>
              <a:defRPr>
                <a:latin typeface="华文细黑"/>
                <a:ea typeface="华文细黑"/>
                <a:cs typeface="华文细黑"/>
                <a:sym typeface="华文细黑"/>
              </a:defRPr>
            </a:pPr>
          </a:p>
          <a:p>
            <a:pPr>
              <a:defRPr>
                <a:latin typeface="华文细黑"/>
                <a:ea typeface="华文细黑"/>
                <a:cs typeface="华文细黑"/>
                <a:sym typeface="华文细黑"/>
              </a:defRPr>
            </a:pPr>
            <a:r>
              <a:t>18:23</a:t>
            </a:r>
          </a:p>
          <a:p>
            <a:pPr marL="285750" indent="-285750">
              <a:buSzPct val="100000"/>
              <a:buChar char="-"/>
              <a:defRPr>
                <a:latin typeface="华文细黑"/>
                <a:ea typeface="华文细黑"/>
                <a:cs typeface="华文细黑"/>
                <a:sym typeface="华文细黑"/>
              </a:defRPr>
            </a:pPr>
          </a:p>
          <a:p>
            <a:pPr>
              <a:defRPr>
                <a:latin typeface="华文细黑"/>
                <a:ea typeface="华文细黑"/>
                <a:cs typeface="华文细黑"/>
                <a:sym typeface="华文细黑"/>
              </a:defRPr>
            </a:pPr>
          </a:p>
          <a:p>
            <a:pPr marL="285750" indent="-285750">
              <a:buSzPct val="100000"/>
              <a:buChar char="-"/>
              <a:defRPr>
                <a:latin typeface="华文细黑"/>
                <a:ea typeface="华文细黑"/>
                <a:cs typeface="华文细黑"/>
                <a:sym typeface="华文细黑"/>
              </a:defRPr>
            </a:pPr>
          </a:p>
          <a:p>
            <a:pPr marL="285750" indent="-285750">
              <a:buSzPct val="100000"/>
              <a:buChar char="-"/>
              <a:defRPr>
                <a:latin typeface="华文细黑"/>
                <a:ea typeface="华文细黑"/>
                <a:cs typeface="华文细黑"/>
                <a:sym typeface="华文细黑"/>
              </a:defRPr>
            </a:pPr>
          </a:p>
          <a:p>
            <a:pPr marL="285750" indent="-285750">
              <a:buSzPct val="100000"/>
              <a:buChar char="-"/>
              <a:defRPr>
                <a:latin typeface="华文细黑"/>
                <a:ea typeface="华文细黑"/>
                <a:cs typeface="华文细黑"/>
                <a:sym typeface="华文细黑"/>
              </a:defRPr>
            </a:p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Shape 177"/>
          <p:cNvSpPr/>
          <p:nvPr>
            <p:ph type="sldImg"/>
          </p:nvPr>
        </p:nvSpPr>
        <p:spPr>
          <a:prstGeom prst="rect">
            <a:avLst/>
          </a:prstGeom>
        </p:spPr>
        <p:txBody>
          <a:bodyPr/>
          <a:lstStyle/>
          <a:p>
            <a:pPr/>
          </a:p>
        </p:txBody>
      </p:sp>
      <p:sp>
        <p:nvSpPr>
          <p:cNvPr id="178" name="Shape 178"/>
          <p:cNvSpPr/>
          <p:nvPr>
            <p:ph type="body" sz="quarter" idx="1"/>
          </p:nvPr>
        </p:nvSpPr>
        <p:spPr>
          <a:prstGeom prst="rect">
            <a:avLst/>
          </a:prstGeom>
        </p:spPr>
        <p:txBody>
          <a:bodyPr/>
          <a:lstStyle/>
          <a:p>
            <a:pPr>
              <a:defRPr>
                <a:latin typeface="华文细黑"/>
                <a:ea typeface="华文细黑"/>
                <a:cs typeface="华文细黑"/>
                <a:sym typeface="华文细黑"/>
              </a:defRPr>
            </a:pPr>
            <a:r>
              <a:t>18:24</a:t>
            </a:r>
          </a:p>
          <a:p>
            <a:pPr>
              <a:defRPr>
                <a:latin typeface="华文细黑"/>
                <a:ea typeface="华文细黑"/>
                <a:cs typeface="华文细黑"/>
                <a:sym typeface="华文细黑"/>
              </a:defRPr>
            </a:pPr>
          </a:p>
          <a:p>
            <a:pPr marL="285750" indent="-285750">
              <a:buSzPct val="100000"/>
              <a:buChar char="-"/>
              <a:defRPr>
                <a:latin typeface="华文细黑"/>
                <a:ea typeface="华文细黑"/>
                <a:cs typeface="华文细黑"/>
                <a:sym typeface="华文细黑"/>
              </a:defRPr>
            </a:pPr>
            <a:r>
              <a:t>如果我们说会前会是播种、会中会是灌溉施肥、那会后会就是收成！</a:t>
            </a:r>
          </a:p>
          <a:p>
            <a:pPr marL="285750" indent="-285750">
              <a:buSzPct val="100000"/>
              <a:buChar char="-"/>
              <a:defRPr>
                <a:latin typeface="华文细黑"/>
                <a:ea typeface="华文细黑"/>
                <a:cs typeface="华文细黑"/>
                <a:sym typeface="华文细黑"/>
              </a:defRPr>
            </a:pPr>
            <a:r>
              <a:t>所以会后会是不是很重要的一环？</a:t>
            </a:r>
          </a:p>
          <a:p>
            <a:pPr marL="285750" indent="-285750">
              <a:buSzPct val="100000"/>
              <a:buChar char="-"/>
              <a:defRPr>
                <a:latin typeface="华文细黑"/>
                <a:ea typeface="华文细黑"/>
                <a:cs typeface="华文细黑"/>
                <a:sym typeface="华文细黑"/>
              </a:defRPr>
            </a:pPr>
            <a:r>
              <a:t>会后会就是让我们</a:t>
            </a:r>
            <a:r>
              <a:rPr>
                <a:latin typeface="+mj-lt"/>
                <a:ea typeface="+mj-ea"/>
                <a:cs typeface="+mj-cs"/>
                <a:sym typeface="Helvetica"/>
              </a:rPr>
              <a:t>成功締結和跟进新朋友、解答疑惑和再次加強新朋友的信心及兴奋度</a:t>
            </a:r>
          </a:p>
          <a:p>
            <a:pPr marL="285750" indent="-285750">
              <a:buSzPct val="100000"/>
              <a:buChar char="-"/>
              <a:defRPr>
                <a:latin typeface="华文细黑"/>
                <a:ea typeface="华文细黑"/>
                <a:cs typeface="华文细黑"/>
                <a:sym typeface="华文细黑"/>
              </a:defRPr>
            </a:pPr>
            <a:r>
              <a:t>最后，也被忘了再发出即将来临的活动及海报</a:t>
            </a:r>
          </a:p>
          <a:p>
            <a:pPr marL="285750" indent="-285750">
              <a:buSzPct val="100000"/>
              <a:buChar char="-"/>
              <a:defRPr>
                <a:latin typeface="华文细黑"/>
                <a:ea typeface="华文细黑"/>
                <a:cs typeface="华文细黑"/>
                <a:sym typeface="华文细黑"/>
              </a:defRPr>
            </a:pPr>
            <a:r>
              <a:t>而领导，讲师群及聚会策划人在会后应该安排立刻进行检讨与回馈，这样才能够不断提升聚会的绩效。</a:t>
            </a:r>
          </a:p>
          <a:p>
            <a:pPr marL="285750" indent="-285750">
              <a:buSzPct val="100000"/>
              <a:buChar char="-"/>
              <a:defRPr>
                <a:latin typeface="华文细黑"/>
                <a:ea typeface="华文细黑"/>
                <a:cs typeface="华文细黑"/>
                <a:sym typeface="华文细黑"/>
              </a:defRPr>
            </a:pPr>
          </a:p>
          <a:p>
            <a:pPr>
              <a:defRPr>
                <a:latin typeface="华文细黑"/>
                <a:ea typeface="华文细黑"/>
                <a:cs typeface="华文细黑"/>
                <a:sym typeface="华文细黑"/>
              </a:defRPr>
            </a:pPr>
            <a:r>
              <a:t>19:06</a:t>
            </a:r>
          </a:p>
          <a:p>
            <a:pPr>
              <a:defRPr>
                <a:latin typeface="华文细黑"/>
                <a:ea typeface="华文细黑"/>
                <a:cs typeface="华文细黑"/>
                <a:sym typeface="华文细黑"/>
              </a:defRPr>
            </a:pPr>
          </a:p>
          <a:p>
            <a:pPr>
              <a:defRPr>
                <a:latin typeface="华文细黑"/>
                <a:ea typeface="华文细黑"/>
                <a:cs typeface="华文细黑"/>
                <a:sym typeface="华文细黑"/>
              </a:defRPr>
            </a:pPr>
          </a:p>
          <a:p>
            <a:pPr marL="285750" indent="-285750">
              <a:buSzPct val="100000"/>
              <a:buChar char="-"/>
              <a:defRPr>
                <a:latin typeface="华文细黑"/>
                <a:ea typeface="华文细黑"/>
                <a:cs typeface="华文细黑"/>
                <a:sym typeface="华文细黑"/>
              </a:defRPr>
            </a:pPr>
          </a:p>
          <a:p>
            <a:pPr>
              <a:defRPr>
                <a:latin typeface="华文细黑"/>
                <a:ea typeface="华文细黑"/>
                <a:cs typeface="华文细黑"/>
                <a:sym typeface="华文细黑"/>
              </a:defRPr>
            </a:pPr>
            <a:r>
              <a:t>19:07</a:t>
            </a:r>
          </a:p>
          <a:p>
            <a:pPr>
              <a:defRPr>
                <a:latin typeface="华文细黑"/>
                <a:ea typeface="华文细黑"/>
                <a:cs typeface="华文细黑"/>
                <a:sym typeface="华文细黑"/>
              </a:defRPr>
            </a:pPr>
          </a:p>
          <a:p>
            <a:pPr>
              <a:defRPr>
                <a:latin typeface="华文细黑"/>
                <a:ea typeface="华文细黑"/>
                <a:cs typeface="华文细黑"/>
                <a:sym typeface="华文细黑"/>
              </a:defRPr>
            </a:pPr>
            <a:r>
              <a:t>以上跟大家分享的就是</a:t>
            </a:r>
            <a:r>
              <a:t>i</a:t>
            </a:r>
            <a:r>
              <a:t>线上聚会的定位，功能，优势和如何运作。</a:t>
            </a:r>
          </a:p>
          <a:p>
            <a:pPr>
              <a:defRPr>
                <a:latin typeface="华文细黑"/>
                <a:ea typeface="华文细黑"/>
                <a:cs typeface="华文细黑"/>
                <a:sym typeface="华文细黑"/>
              </a:defRPr>
            </a:pPr>
            <a:r>
              <a:t>希望</a:t>
            </a:r>
            <a:r>
              <a:t>i</a:t>
            </a:r>
            <a:r>
              <a:t>线上聚会能够深入每个</a:t>
            </a:r>
            <a:r>
              <a:t>iteam</a:t>
            </a:r>
            <a:r>
              <a:t>伙伴的事业当中，成为我们事业稳固的根基，让我们事业一步一步，稳稳当当地成长，成为一位卓越的领导人，成为</a:t>
            </a:r>
            <a:r>
              <a:t>iteam</a:t>
            </a:r>
            <a:r>
              <a:t>事业的成功的典范！</a:t>
            </a:r>
          </a:p>
          <a:p>
            <a:pPr>
              <a:defRPr>
                <a:latin typeface="华文细黑"/>
                <a:ea typeface="华文细黑"/>
                <a:cs typeface="华文细黑"/>
                <a:sym typeface="华文细黑"/>
              </a:defRPr>
            </a:pPr>
          </a:p>
          <a:p>
            <a:pPr>
              <a:defRPr b="1"/>
            </a:pPr>
            <a:r>
              <a:rPr>
                <a:latin typeface="+mj-lt"/>
                <a:ea typeface="+mj-ea"/>
                <a:cs typeface="+mj-cs"/>
                <a:sym typeface="Helvetica"/>
              </a:rPr>
              <a:t>今天的課程就講到這裡</a:t>
            </a:r>
          </a:p>
          <a:p>
            <a:pPr>
              <a:defRPr b="1"/>
            </a:pPr>
            <a:r>
              <a:rPr>
                <a:latin typeface="+mj-lt"/>
                <a:ea typeface="+mj-ea"/>
                <a:cs typeface="+mj-cs"/>
                <a:sym typeface="Helvetica"/>
              </a:rPr>
              <a:t>感謝你们用心的學習</a:t>
            </a:r>
          </a:p>
          <a:p>
            <a:pPr>
              <a:defRPr b="1"/>
            </a:pPr>
            <a:r>
              <a:rPr>
                <a:latin typeface="+mj-lt"/>
                <a:ea typeface="+mj-ea"/>
                <a:cs typeface="+mj-cs"/>
                <a:sym typeface="Helvetica"/>
              </a:rPr>
              <a:t>感謝團隊給我機會与大家分享</a:t>
            </a:r>
          </a:p>
          <a:p>
            <a:pPr>
              <a:defRPr b="1"/>
            </a:pPr>
            <a:r>
              <a:rPr>
                <a:latin typeface="+mj-lt"/>
                <a:ea typeface="+mj-ea"/>
                <a:cs typeface="+mj-cs"/>
                <a:sym typeface="Helvetica"/>
              </a:rPr>
              <a:t>更感謝</a:t>
            </a:r>
            <a:r>
              <a:t>iTEAM</a:t>
            </a:r>
            <a:r>
              <a:rPr>
                <a:latin typeface="+mj-lt"/>
                <a:ea typeface="+mj-ea"/>
                <a:cs typeface="+mj-cs"/>
                <a:sym typeface="Helvetica"/>
              </a:rPr>
              <a:t>給了我們一個學習和成長的環境，一個成功的系統</a:t>
            </a:r>
          </a:p>
          <a:p>
            <a:pPr>
              <a:defRPr b="1"/>
            </a:pPr>
            <a:r>
              <a:rPr>
                <a:latin typeface="+mj-lt"/>
                <a:ea typeface="+mj-ea"/>
                <a:cs typeface="+mj-cs"/>
                <a:sym typeface="Helvetica"/>
              </a:rPr>
              <a:t>讓我們共同努力用三年換</a:t>
            </a:r>
            <a:r>
              <a:t>30</a:t>
            </a:r>
            <a:r>
              <a:rPr>
                <a:latin typeface="+mj-lt"/>
                <a:ea typeface="+mj-ea"/>
                <a:cs typeface="+mj-cs"/>
                <a:sym typeface="Helvetica"/>
              </a:rPr>
              <a:t>年成為一位成功的快樂工程师</a:t>
            </a:r>
          </a:p>
          <a:p>
            <a:pPr>
              <a:defRPr b="1"/>
            </a:pPr>
            <a:r>
              <a:t>yes I can yes we can</a:t>
            </a:r>
          </a:p>
          <a:p>
            <a:pPr>
              <a:defRPr b="1"/>
            </a:pPr>
          </a:p>
          <a:p>
            <a:pPr>
              <a:defRPr b="1"/>
            </a:pPr>
            <a:r>
              <a:t>19</a:t>
            </a:r>
            <a:r>
              <a:rPr>
                <a:latin typeface="+mj-lt"/>
                <a:ea typeface="+mj-ea"/>
                <a:cs typeface="+mj-cs"/>
                <a:sym typeface="Helvetica"/>
              </a:rPr>
              <a:t>：</a:t>
            </a:r>
            <a:r>
              <a:t>56</a:t>
            </a:r>
          </a:p>
          <a:p>
            <a:pPr>
              <a:defRPr>
                <a:latin typeface="华文细黑"/>
                <a:ea typeface="华文细黑"/>
                <a:cs typeface="华文细黑"/>
                <a:sym typeface="华文细黑"/>
              </a:defRPr>
            </a:pPr>
          </a:p>
          <a:p>
            <a:pPr>
              <a:defRPr>
                <a:latin typeface="华文细黑"/>
                <a:ea typeface="华文细黑"/>
                <a:cs typeface="华文细黑"/>
                <a:sym typeface="华文细黑"/>
              </a:defRPr>
            </a:pPr>
          </a:p>
          <a:p>
            <a:pPr>
              <a:defRPr>
                <a:latin typeface="华文细黑"/>
                <a:ea typeface="华文细黑"/>
                <a:cs typeface="华文细黑"/>
                <a:sym typeface="华文细黑"/>
              </a:defRPr>
            </a:pPr>
          </a:p>
          <a:p>
            <a:pPr>
              <a:defRPr>
                <a:latin typeface="华文细黑"/>
                <a:ea typeface="华文细黑"/>
                <a:cs typeface="华文细黑"/>
                <a:sym typeface="华文细黑"/>
              </a:defRPr>
            </a:pPr>
          </a:p>
          <a:p>
            <a:pPr marL="285750" indent="-285750">
              <a:buSzPct val="100000"/>
              <a:buChar char="-"/>
              <a:defRPr>
                <a:latin typeface="华文细黑"/>
                <a:ea typeface="华文细黑"/>
                <a:cs typeface="华文细黑"/>
                <a:sym typeface="华文细黑"/>
              </a:defRPr>
            </a:pPr>
          </a:p>
          <a:p>
            <a:pPr marL="285750" indent="-285750">
              <a:buSzPct val="100000"/>
              <a:buChar char="-"/>
              <a:defRPr>
                <a:latin typeface="华文细黑"/>
                <a:ea typeface="华文细黑"/>
                <a:cs typeface="华文细黑"/>
                <a:sym typeface="华文细黑"/>
              </a:defRPr>
            </a:pP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大標題文字"/>
          <p:cNvSpPr txBox="1"/>
          <p:nvPr>
            <p:ph type="title"/>
          </p:nvPr>
        </p:nvSpPr>
        <p:spPr>
          <a:xfrm>
            <a:off x="685800" y="1122362"/>
            <a:ext cx="7772400" cy="2387601"/>
          </a:xfrm>
          <a:prstGeom prst="rect">
            <a:avLst/>
          </a:prstGeom>
        </p:spPr>
        <p:txBody>
          <a:bodyPr anchor="b"/>
          <a:lstStyle>
            <a:lvl1pPr algn="ctr">
              <a:defRPr sz="6000"/>
            </a:lvl1pPr>
          </a:lstStyle>
          <a:p>
            <a:pPr/>
            <a:r>
              <a:t>大標題文字</a:t>
            </a:r>
          </a:p>
        </p:txBody>
      </p:sp>
      <p:sp>
        <p:nvSpPr>
          <p:cNvPr id="12" name="內文層級一…"/>
          <p:cNvSpPr txBox="1"/>
          <p:nvPr>
            <p:ph type="body" sz="quarter" idx="1"/>
          </p:nvPr>
        </p:nvSpPr>
        <p:spPr>
          <a:xfrm>
            <a:off x="1143000" y="3602037"/>
            <a:ext cx="6858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內文層級一</a:t>
            </a:r>
          </a:p>
          <a:p>
            <a:pPr lvl="1"/>
            <a:r>
              <a:t>內文層級二</a:t>
            </a:r>
          </a:p>
          <a:p>
            <a:pPr lvl="2"/>
            <a:r>
              <a:t>內文層級三</a:t>
            </a:r>
          </a:p>
          <a:p>
            <a:pPr lvl="3"/>
            <a:r>
              <a:t>內文層級四</a:t>
            </a:r>
          </a:p>
          <a:p>
            <a:pPr lvl="4"/>
            <a:r>
              <a:t>內文層級五</a:t>
            </a:r>
          </a:p>
        </p:txBody>
      </p:sp>
      <p:sp>
        <p:nvSpPr>
          <p:cNvPr id="13"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大標題文字"/>
          <p:cNvSpPr txBox="1"/>
          <p:nvPr>
            <p:ph type="title"/>
          </p:nvPr>
        </p:nvSpPr>
        <p:spPr>
          <a:prstGeom prst="rect">
            <a:avLst/>
          </a:prstGeom>
        </p:spPr>
        <p:txBody>
          <a:bodyPr/>
          <a:lstStyle/>
          <a:p>
            <a:pPr/>
            <a:r>
              <a:t>大標題文字</a:t>
            </a:r>
          </a:p>
        </p:txBody>
      </p:sp>
      <p:sp>
        <p:nvSpPr>
          <p:cNvPr id="21" name="內文層級一…"/>
          <p:cNvSpPr txBox="1"/>
          <p:nvPr>
            <p:ph type="body" idx="1"/>
          </p:nvPr>
        </p:nvSpPr>
        <p:spPr>
          <a:prstGeom prst="rect">
            <a:avLst/>
          </a:prstGeom>
        </p:spPr>
        <p:txBody>
          <a:bodyPr/>
          <a:lstStyle/>
          <a:p>
            <a:pPr/>
            <a:r>
              <a:t>內文層級一</a:t>
            </a:r>
          </a:p>
          <a:p>
            <a:pPr lvl="1"/>
            <a:r>
              <a:t>內文層級二</a:t>
            </a:r>
          </a:p>
          <a:p>
            <a:pPr lvl="2"/>
            <a:r>
              <a:t>內文層級三</a:t>
            </a:r>
          </a:p>
          <a:p>
            <a:pPr lvl="3"/>
            <a:r>
              <a:t>內文層級四</a:t>
            </a:r>
          </a:p>
          <a:p>
            <a:pPr lvl="4"/>
            <a:r>
              <a:t>內文層級五</a:t>
            </a:r>
          </a:p>
        </p:txBody>
      </p:sp>
      <p:sp>
        <p:nvSpPr>
          <p:cNvPr id="22"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大標題文字"/>
          <p:cNvSpPr txBox="1"/>
          <p:nvPr>
            <p:ph type="title"/>
          </p:nvPr>
        </p:nvSpPr>
        <p:spPr>
          <a:xfrm>
            <a:off x="623887" y="1709739"/>
            <a:ext cx="7886701" cy="2852737"/>
          </a:xfrm>
          <a:prstGeom prst="rect">
            <a:avLst/>
          </a:prstGeom>
        </p:spPr>
        <p:txBody>
          <a:bodyPr anchor="b"/>
          <a:lstStyle>
            <a:lvl1pPr>
              <a:defRPr sz="6000"/>
            </a:lvl1pPr>
          </a:lstStyle>
          <a:p>
            <a:pPr/>
            <a:r>
              <a:t>大標題文字</a:t>
            </a:r>
          </a:p>
        </p:txBody>
      </p:sp>
      <p:sp>
        <p:nvSpPr>
          <p:cNvPr id="30" name="內文層級一…"/>
          <p:cNvSpPr txBox="1"/>
          <p:nvPr>
            <p:ph type="body" sz="quarter" idx="1"/>
          </p:nvPr>
        </p:nvSpPr>
        <p:spPr>
          <a:xfrm>
            <a:off x="623887" y="4589464"/>
            <a:ext cx="7886701" cy="1500188"/>
          </a:xfrm>
          <a:prstGeom prst="rect">
            <a:avLst/>
          </a:prstGeom>
        </p:spPr>
        <p:txBody>
          <a:bodyPr/>
          <a:lstStyle>
            <a:lvl1pPr marL="0" indent="0">
              <a:buSzTx/>
              <a:buFontTx/>
              <a:buNone/>
              <a:defRPr sz="2400"/>
            </a:lvl1pPr>
            <a:lvl2pPr marL="0" indent="457200">
              <a:buSzTx/>
              <a:buFontTx/>
              <a:buNone/>
              <a:defRPr sz="2400"/>
            </a:lvl2pPr>
            <a:lvl3pPr marL="0" indent="914400">
              <a:buSzTx/>
              <a:buFontTx/>
              <a:buNone/>
              <a:defRPr sz="2400"/>
            </a:lvl3pPr>
            <a:lvl4pPr marL="0" indent="1371600">
              <a:buSzTx/>
              <a:buFontTx/>
              <a:buNone/>
              <a:defRPr sz="2400"/>
            </a:lvl4pPr>
            <a:lvl5pPr marL="0" indent="1828800">
              <a:buSzTx/>
              <a:buFontTx/>
              <a:buNone/>
              <a:defRPr sz="2400"/>
            </a:lvl5pPr>
          </a:lstStyle>
          <a:p>
            <a:pPr/>
            <a:r>
              <a:t>內文層級一</a:t>
            </a:r>
          </a:p>
          <a:p>
            <a:pPr lvl="1"/>
            <a:r>
              <a:t>內文層級二</a:t>
            </a:r>
          </a:p>
          <a:p>
            <a:pPr lvl="2"/>
            <a:r>
              <a:t>內文層級三</a:t>
            </a:r>
          </a:p>
          <a:p>
            <a:pPr lvl="3"/>
            <a:r>
              <a:t>內文層級四</a:t>
            </a:r>
          </a:p>
          <a:p>
            <a:pPr lvl="4"/>
            <a:r>
              <a:t>內文層級五</a:t>
            </a:r>
          </a:p>
        </p:txBody>
      </p:sp>
      <p:sp>
        <p:nvSpPr>
          <p:cNvPr id="31"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大標題文字"/>
          <p:cNvSpPr txBox="1"/>
          <p:nvPr>
            <p:ph type="title"/>
          </p:nvPr>
        </p:nvSpPr>
        <p:spPr>
          <a:prstGeom prst="rect">
            <a:avLst/>
          </a:prstGeom>
        </p:spPr>
        <p:txBody>
          <a:bodyPr/>
          <a:lstStyle/>
          <a:p>
            <a:pPr/>
            <a:r>
              <a:t>大標題文字</a:t>
            </a:r>
          </a:p>
        </p:txBody>
      </p:sp>
      <p:sp>
        <p:nvSpPr>
          <p:cNvPr id="39" name="內文層級一…"/>
          <p:cNvSpPr txBox="1"/>
          <p:nvPr>
            <p:ph type="body" sz="half" idx="1"/>
          </p:nvPr>
        </p:nvSpPr>
        <p:spPr>
          <a:xfrm>
            <a:off x="628650" y="1825625"/>
            <a:ext cx="3886200" cy="4351338"/>
          </a:xfrm>
          <a:prstGeom prst="rect">
            <a:avLst/>
          </a:prstGeom>
        </p:spPr>
        <p:txBody>
          <a:bodyPr/>
          <a:lstStyle/>
          <a:p>
            <a:pPr/>
            <a:r>
              <a:t>內文層級一</a:t>
            </a:r>
          </a:p>
          <a:p>
            <a:pPr lvl="1"/>
            <a:r>
              <a:t>內文層級二</a:t>
            </a:r>
          </a:p>
          <a:p>
            <a:pPr lvl="2"/>
            <a:r>
              <a:t>內文層級三</a:t>
            </a:r>
          </a:p>
          <a:p>
            <a:pPr lvl="3"/>
            <a:r>
              <a:t>內文層級四</a:t>
            </a:r>
          </a:p>
          <a:p>
            <a:pPr lvl="4"/>
            <a:r>
              <a:t>內文層級五</a:t>
            </a:r>
          </a:p>
        </p:txBody>
      </p:sp>
      <p:sp>
        <p:nvSpPr>
          <p:cNvPr id="40"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大標題文字"/>
          <p:cNvSpPr txBox="1"/>
          <p:nvPr>
            <p:ph type="title"/>
          </p:nvPr>
        </p:nvSpPr>
        <p:spPr>
          <a:xfrm>
            <a:off x="629841" y="365125"/>
            <a:ext cx="7886701" cy="1325564"/>
          </a:xfrm>
          <a:prstGeom prst="rect">
            <a:avLst/>
          </a:prstGeom>
        </p:spPr>
        <p:txBody>
          <a:bodyPr/>
          <a:lstStyle/>
          <a:p>
            <a:pPr/>
            <a:r>
              <a:t>大標題文字</a:t>
            </a:r>
          </a:p>
        </p:txBody>
      </p:sp>
      <p:sp>
        <p:nvSpPr>
          <p:cNvPr id="48" name="內文層級一…"/>
          <p:cNvSpPr txBox="1"/>
          <p:nvPr>
            <p:ph type="body" sz="quarter" idx="1"/>
          </p:nvPr>
        </p:nvSpPr>
        <p:spPr>
          <a:xfrm>
            <a:off x="629841" y="1681163"/>
            <a:ext cx="3868341"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內文層級一</a:t>
            </a:r>
          </a:p>
          <a:p>
            <a:pPr lvl="1"/>
            <a:r>
              <a:t>內文層級二</a:t>
            </a:r>
          </a:p>
          <a:p>
            <a:pPr lvl="2"/>
            <a:r>
              <a:t>內文層級三</a:t>
            </a:r>
          </a:p>
          <a:p>
            <a:pPr lvl="3"/>
            <a:r>
              <a:t>內文層級四</a:t>
            </a:r>
          </a:p>
          <a:p>
            <a:pPr lvl="4"/>
            <a:r>
              <a:t>內文層級五</a:t>
            </a:r>
          </a:p>
        </p:txBody>
      </p:sp>
      <p:sp>
        <p:nvSpPr>
          <p:cNvPr id="49" name="Text Placeholder 4"/>
          <p:cNvSpPr/>
          <p:nvPr>
            <p:ph type="body" sz="quarter" idx="21"/>
          </p:nvPr>
        </p:nvSpPr>
        <p:spPr>
          <a:xfrm>
            <a:off x="4629149" y="1681163"/>
            <a:ext cx="3887393" cy="823913"/>
          </a:xfrm>
          <a:prstGeom prst="rect">
            <a:avLst/>
          </a:prstGeom>
        </p:spPr>
        <p:txBody>
          <a:bodyPr anchor="b"/>
          <a:lstStyle/>
          <a:p>
            <a:pPr marL="0" indent="0">
              <a:buSzTx/>
              <a:buFontTx/>
              <a:buNone/>
              <a:defRPr b="1" sz="2400"/>
            </a:pPr>
          </a:p>
        </p:txBody>
      </p:sp>
      <p:sp>
        <p:nvSpPr>
          <p:cNvPr id="50"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大標題文字"/>
          <p:cNvSpPr txBox="1"/>
          <p:nvPr>
            <p:ph type="title"/>
          </p:nvPr>
        </p:nvSpPr>
        <p:spPr>
          <a:prstGeom prst="rect">
            <a:avLst/>
          </a:prstGeom>
        </p:spPr>
        <p:txBody>
          <a:bodyPr/>
          <a:lstStyle/>
          <a:p>
            <a:pPr/>
            <a:r>
              <a:t>大標題文字</a:t>
            </a:r>
          </a:p>
        </p:txBody>
      </p:sp>
      <p:sp>
        <p:nvSpPr>
          <p:cNvPr id="58"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大標題文字"/>
          <p:cNvSpPr txBox="1"/>
          <p:nvPr>
            <p:ph type="title"/>
          </p:nvPr>
        </p:nvSpPr>
        <p:spPr>
          <a:xfrm>
            <a:off x="629841" y="457200"/>
            <a:ext cx="2949178" cy="1600200"/>
          </a:xfrm>
          <a:prstGeom prst="rect">
            <a:avLst/>
          </a:prstGeom>
        </p:spPr>
        <p:txBody>
          <a:bodyPr anchor="b"/>
          <a:lstStyle>
            <a:lvl1pPr>
              <a:defRPr sz="3200"/>
            </a:lvl1pPr>
          </a:lstStyle>
          <a:p>
            <a:pPr/>
            <a:r>
              <a:t>大標題文字</a:t>
            </a:r>
          </a:p>
        </p:txBody>
      </p:sp>
      <p:sp>
        <p:nvSpPr>
          <p:cNvPr id="73" name="內文層級一…"/>
          <p:cNvSpPr txBox="1"/>
          <p:nvPr>
            <p:ph type="body" sz="half" idx="1"/>
          </p:nvPr>
        </p:nvSpPr>
        <p:spPr>
          <a:xfrm>
            <a:off x="3887391" y="987425"/>
            <a:ext cx="4629151" cy="4873626"/>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內文層級一</a:t>
            </a:r>
          </a:p>
          <a:p>
            <a:pPr lvl="1"/>
            <a:r>
              <a:t>內文層級二</a:t>
            </a:r>
          </a:p>
          <a:p>
            <a:pPr lvl="2"/>
            <a:r>
              <a:t>內文層級三</a:t>
            </a:r>
          </a:p>
          <a:p>
            <a:pPr lvl="3"/>
            <a:r>
              <a:t>內文層級四</a:t>
            </a:r>
          </a:p>
          <a:p>
            <a:pPr lvl="4"/>
            <a:r>
              <a:t>內文層級五</a:t>
            </a:r>
          </a:p>
        </p:txBody>
      </p:sp>
      <p:sp>
        <p:nvSpPr>
          <p:cNvPr id="74" name="Text Placeholder 3"/>
          <p:cNvSpPr/>
          <p:nvPr>
            <p:ph type="body" sz="quarter" idx="21"/>
          </p:nvPr>
        </p:nvSpPr>
        <p:spPr>
          <a:xfrm>
            <a:off x="629840" y="2057400"/>
            <a:ext cx="2949180" cy="3811588"/>
          </a:xfrm>
          <a:prstGeom prst="rect">
            <a:avLst/>
          </a:prstGeom>
        </p:spPr>
        <p:txBody>
          <a:bodyPr/>
          <a:lstStyle/>
          <a:p>
            <a:pPr marL="0" indent="0">
              <a:buSzTx/>
              <a:buFontTx/>
              <a:buNone/>
              <a:defRPr sz="1600"/>
            </a:pPr>
          </a:p>
        </p:txBody>
      </p:sp>
      <p:sp>
        <p:nvSpPr>
          <p:cNvPr id="75"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大標題文字"/>
          <p:cNvSpPr txBox="1"/>
          <p:nvPr>
            <p:ph type="title"/>
          </p:nvPr>
        </p:nvSpPr>
        <p:spPr>
          <a:xfrm>
            <a:off x="629841" y="457200"/>
            <a:ext cx="2949178" cy="1600200"/>
          </a:xfrm>
          <a:prstGeom prst="rect">
            <a:avLst/>
          </a:prstGeom>
        </p:spPr>
        <p:txBody>
          <a:bodyPr anchor="b"/>
          <a:lstStyle>
            <a:lvl1pPr>
              <a:defRPr sz="3200"/>
            </a:lvl1pPr>
          </a:lstStyle>
          <a:p>
            <a:pPr/>
            <a:r>
              <a:t>大標題文字</a:t>
            </a:r>
          </a:p>
        </p:txBody>
      </p:sp>
      <p:sp>
        <p:nvSpPr>
          <p:cNvPr id="83" name="Picture Placeholder 2"/>
          <p:cNvSpPr/>
          <p:nvPr>
            <p:ph type="pic" sz="half" idx="21"/>
          </p:nvPr>
        </p:nvSpPr>
        <p:spPr>
          <a:xfrm>
            <a:off x="3887391" y="987425"/>
            <a:ext cx="4629151" cy="4873626"/>
          </a:xfrm>
          <a:prstGeom prst="rect">
            <a:avLst/>
          </a:prstGeom>
        </p:spPr>
        <p:txBody>
          <a:bodyPr lIns="91439" rIns="91439">
            <a:noAutofit/>
          </a:bodyPr>
          <a:lstStyle/>
          <a:p>
            <a:pPr/>
          </a:p>
        </p:txBody>
      </p:sp>
      <p:sp>
        <p:nvSpPr>
          <p:cNvPr id="84" name="內文層級一…"/>
          <p:cNvSpPr txBox="1"/>
          <p:nvPr>
            <p:ph type="body" sz="quarter" idx="1"/>
          </p:nvPr>
        </p:nvSpPr>
        <p:spPr>
          <a:xfrm>
            <a:off x="629841" y="2057400"/>
            <a:ext cx="2949178"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內文層級一</a:t>
            </a:r>
          </a:p>
          <a:p>
            <a:pPr lvl="1"/>
            <a:r>
              <a:t>內文層級二</a:t>
            </a:r>
          </a:p>
          <a:p>
            <a:pPr lvl="2"/>
            <a:r>
              <a:t>內文層級三</a:t>
            </a:r>
          </a:p>
          <a:p>
            <a:pPr lvl="3"/>
            <a:r>
              <a:t>內文層級四</a:t>
            </a:r>
          </a:p>
          <a:p>
            <a:pPr lvl="4"/>
            <a:r>
              <a:t>內文層級五</a:t>
            </a:r>
          </a:p>
        </p:txBody>
      </p:sp>
      <p:sp>
        <p:nvSpPr>
          <p:cNvPr id="85"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大標題文字"/>
          <p:cNvSpPr txBox="1"/>
          <p:nvPr>
            <p:ph type="title"/>
          </p:nvPr>
        </p:nvSpPr>
        <p:spPr>
          <a:xfrm>
            <a:off x="628650" y="365125"/>
            <a:ext cx="7886700" cy="132556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大標題文字</a:t>
            </a:r>
          </a:p>
        </p:txBody>
      </p:sp>
      <p:sp>
        <p:nvSpPr>
          <p:cNvPr id="3" name="內文層級一…"/>
          <p:cNvSpPr txBox="1"/>
          <p:nvPr>
            <p:ph type="body" idx="1"/>
          </p:nvPr>
        </p:nvSpPr>
        <p:spPr>
          <a:xfrm>
            <a:off x="628650" y="1825625"/>
            <a:ext cx="78867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內文層級一</a:t>
            </a:r>
          </a:p>
          <a:p>
            <a:pPr lvl="1"/>
            <a:r>
              <a:t>內文層級二</a:t>
            </a:r>
          </a:p>
          <a:p>
            <a:pPr lvl="2"/>
            <a:r>
              <a:t>內文層級三</a:t>
            </a:r>
          </a:p>
          <a:p>
            <a:pPr lvl="3"/>
            <a:r>
              <a:t>內文層級四</a:t>
            </a:r>
          </a:p>
          <a:p>
            <a:pPr lvl="4"/>
            <a:r>
              <a:t>內文層級五</a:t>
            </a:r>
          </a:p>
        </p:txBody>
      </p:sp>
      <p:sp>
        <p:nvSpPr>
          <p:cNvPr id="4" name="幻燈片編號"/>
          <p:cNvSpPr txBox="1"/>
          <p:nvPr>
            <p:ph type="sldNum" sz="quarter" idx="2"/>
          </p:nvPr>
        </p:nvSpPr>
        <p:spPr>
          <a:xfrm>
            <a:off x="8256726" y="6414761"/>
            <a:ext cx="258624" cy="248306"/>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9pPr>
    </p:bodyStyle>
    <p:otherStyle>
      <a:lvl1pPr marL="0" marR="0" indent="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jpeg"/><Relationship Id="rId4" Type="http://schemas.openxmlformats.org/officeDocument/2006/relationships/image" Target="../media/image1.png"/><Relationship Id="rId5"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eg"/><Relationship Id="rId4" Type="http://schemas.openxmlformats.org/officeDocument/2006/relationships/image" Target="../media/image1.png"/><Relationship Id="rId5"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jpeg"/><Relationship Id="rId4" Type="http://schemas.openxmlformats.org/officeDocument/2006/relationships/image" Target="../media/image1.png"/><Relationship Id="rId5"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jpeg"/><Relationship Id="rId4" Type="http://schemas.openxmlformats.org/officeDocument/2006/relationships/image" Target="../media/image1.png"/><Relationship Id="rId5" Type="http://schemas.openxmlformats.org/officeDocument/2006/relationships/image" Target="../media/image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jpeg"/><Relationship Id="rId4" Type="http://schemas.openxmlformats.org/officeDocument/2006/relationships/image" Target="../media/image1.png"/><Relationship Id="rId5" Type="http://schemas.openxmlformats.org/officeDocument/2006/relationships/image" Target="../media/image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jpeg"/><Relationship Id="rId4" Type="http://schemas.openxmlformats.org/officeDocument/2006/relationships/image" Target="../media/image1.png"/><Relationship Id="rId5" Type="http://schemas.openxmlformats.org/officeDocument/2006/relationships/image" Target="../media/image2.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jpeg"/><Relationship Id="rId4" Type="http://schemas.openxmlformats.org/officeDocument/2006/relationships/image" Target="../media/image1.png"/><Relationship Id="rId5"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4" name="Picture 4" descr="Picture 4"/>
          <p:cNvPicPr>
            <a:picLocks noChangeAspect="1"/>
          </p:cNvPicPr>
          <p:nvPr/>
        </p:nvPicPr>
        <p:blipFill>
          <a:blip r:embed="rId2">
            <a:extLst/>
          </a:blip>
          <a:stretch>
            <a:fillRect/>
          </a:stretch>
        </p:blipFill>
        <p:spPr>
          <a:xfrm>
            <a:off x="0" y="0"/>
            <a:ext cx="9167000" cy="6345467"/>
          </a:xfrm>
          <a:prstGeom prst="rect">
            <a:avLst/>
          </a:prstGeom>
          <a:ln w="12700">
            <a:miter lim="400000"/>
          </a:ln>
        </p:spPr>
      </p:pic>
      <p:grpSp>
        <p:nvGrpSpPr>
          <p:cNvPr id="97" name="Group 1"/>
          <p:cNvGrpSpPr/>
          <p:nvPr/>
        </p:nvGrpSpPr>
        <p:grpSpPr>
          <a:xfrm>
            <a:off x="0" y="6027120"/>
            <a:ext cx="9167000" cy="868936"/>
            <a:chOff x="0" y="0"/>
            <a:chExt cx="9166999" cy="868935"/>
          </a:xfrm>
        </p:grpSpPr>
        <p:pic>
          <p:nvPicPr>
            <p:cNvPr id="95" name="Picture 2" descr="Picture 2"/>
            <p:cNvPicPr>
              <a:picLocks noChangeAspect="1"/>
            </p:cNvPicPr>
            <p:nvPr/>
          </p:nvPicPr>
          <p:blipFill>
            <a:blip r:embed="rId3">
              <a:extLst/>
            </a:blip>
            <a:stretch>
              <a:fillRect/>
            </a:stretch>
          </p:blipFill>
          <p:spPr>
            <a:xfrm>
              <a:off x="0" y="0"/>
              <a:ext cx="9167000" cy="868936"/>
            </a:xfrm>
            <a:prstGeom prst="rect">
              <a:avLst/>
            </a:prstGeom>
            <a:ln w="12700" cap="flat">
              <a:noFill/>
              <a:miter lim="400000"/>
            </a:ln>
            <a:effectLst/>
          </p:spPr>
        </p:pic>
        <p:sp>
          <p:nvSpPr>
            <p:cNvPr id="96" name="TextBox 16"/>
            <p:cNvSpPr txBox="1"/>
            <p:nvPr/>
          </p:nvSpPr>
          <p:spPr>
            <a:xfrm>
              <a:off x="6475615" y="456383"/>
              <a:ext cx="2346221" cy="320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r">
                <a:defRPr spc="300" sz="1300">
                  <a:solidFill>
                    <a:srgbClr val="2D2D2D"/>
                  </a:solidFill>
                  <a:latin typeface="Yuanti TC Regular"/>
                  <a:ea typeface="Yuanti TC Regular"/>
                  <a:cs typeface="Yuanti TC Regular"/>
                  <a:sym typeface="Yuanti TC Regular"/>
                </a:defRPr>
              </a:lvl1pPr>
            </a:lstStyle>
            <a:p>
              <a:pPr/>
              <a:r>
                <a:t>您最佳的網絡創業平台</a:t>
              </a:r>
            </a:p>
          </p:txBody>
        </p:sp>
      </p:grpSp>
      <p:pic>
        <p:nvPicPr>
          <p:cNvPr id="98" name="Picture 17" descr="Picture 17"/>
          <p:cNvPicPr>
            <a:picLocks noChangeAspect="1"/>
          </p:cNvPicPr>
          <p:nvPr/>
        </p:nvPicPr>
        <p:blipFill>
          <a:blip r:embed="rId4">
            <a:extLst/>
          </a:blip>
          <a:srcRect l="0" t="0" r="0" b="17228"/>
          <a:stretch>
            <a:fillRect/>
          </a:stretch>
        </p:blipFill>
        <p:spPr>
          <a:xfrm>
            <a:off x="7978966" y="325112"/>
            <a:ext cx="707769" cy="721283"/>
          </a:xfrm>
          <a:prstGeom prst="rect">
            <a:avLst/>
          </a:prstGeom>
          <a:ln w="12700">
            <a:miter lim="400000"/>
          </a:ln>
        </p:spPr>
      </p:pic>
      <p:sp>
        <p:nvSpPr>
          <p:cNvPr id="99" name="Rectangle 18"/>
          <p:cNvSpPr/>
          <p:nvPr/>
        </p:nvSpPr>
        <p:spPr>
          <a:xfrm>
            <a:off x="7795690" y="325112"/>
            <a:ext cx="45720" cy="721283"/>
          </a:xfrm>
          <a:prstGeom prst="rect">
            <a:avLst/>
          </a:prstGeom>
          <a:solidFill>
            <a:srgbClr val="FFDC00"/>
          </a:solidFill>
          <a:ln w="12700">
            <a:miter lim="400000"/>
          </a:ln>
        </p:spPr>
        <p:txBody>
          <a:bodyPr lIns="45719" rIns="45719" anchor="ctr"/>
          <a:lstStyle/>
          <a:p>
            <a:pPr algn="ctr">
              <a:defRPr>
                <a:solidFill>
                  <a:srgbClr val="FFFFFF"/>
                </a:solidFill>
              </a:defRPr>
            </a:pPr>
          </a:p>
        </p:txBody>
      </p:sp>
      <p:sp>
        <p:nvSpPr>
          <p:cNvPr id="100" name="矩形 7"/>
          <p:cNvSpPr txBox="1"/>
          <p:nvPr/>
        </p:nvSpPr>
        <p:spPr>
          <a:xfrm>
            <a:off x="3011368" y="2282805"/>
            <a:ext cx="6011714" cy="1361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spcBef>
                <a:spcPts val="600"/>
              </a:spcBef>
              <a:defRPr spc="900" sz="7200">
                <a:solidFill>
                  <a:srgbClr val="FFFFFF"/>
                </a:solidFill>
                <a:effectLst>
                  <a:outerShdw sx="100000" sy="100000" kx="0" ky="0" algn="b" rotWithShape="0" blurRad="127000" dist="0" dir="0">
                    <a:srgbClr val="000000">
                      <a:alpha val="26000"/>
                    </a:srgbClr>
                  </a:outerShdw>
                </a:effectLst>
                <a:latin typeface="Yuanti SC Bold"/>
                <a:ea typeface="Yuanti SC Bold"/>
                <a:cs typeface="Yuanti SC Bold"/>
                <a:sym typeface="Yuanti SC Bold"/>
              </a:defRPr>
            </a:pPr>
            <a:r>
              <a:t>i</a:t>
            </a:r>
            <a:r>
              <a:t>线上聚会</a:t>
            </a:r>
          </a:p>
        </p:txBody>
      </p:sp>
      <p:pic>
        <p:nvPicPr>
          <p:cNvPr id="101" name="Picture 14" descr="Picture 14"/>
          <p:cNvPicPr>
            <a:picLocks noChangeAspect="1"/>
          </p:cNvPicPr>
          <p:nvPr/>
        </p:nvPicPr>
        <p:blipFill>
          <a:blip r:embed="rId5">
            <a:extLst/>
          </a:blip>
          <a:stretch>
            <a:fillRect/>
          </a:stretch>
        </p:blipFill>
        <p:spPr>
          <a:xfrm>
            <a:off x="276203" y="587373"/>
            <a:ext cx="3804520" cy="3804519"/>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3" name="Picture 4" descr="Picture 4"/>
          <p:cNvPicPr>
            <a:picLocks noChangeAspect="1"/>
          </p:cNvPicPr>
          <p:nvPr/>
        </p:nvPicPr>
        <p:blipFill>
          <a:blip r:embed="rId3">
            <a:extLst/>
          </a:blip>
          <a:stretch>
            <a:fillRect/>
          </a:stretch>
        </p:blipFill>
        <p:spPr>
          <a:xfrm>
            <a:off x="0" y="0"/>
            <a:ext cx="9167000" cy="6345467"/>
          </a:xfrm>
          <a:prstGeom prst="rect">
            <a:avLst/>
          </a:prstGeom>
          <a:ln w="12700">
            <a:miter lim="400000"/>
          </a:ln>
        </p:spPr>
      </p:pic>
      <p:grpSp>
        <p:nvGrpSpPr>
          <p:cNvPr id="106" name="Group 1"/>
          <p:cNvGrpSpPr/>
          <p:nvPr/>
        </p:nvGrpSpPr>
        <p:grpSpPr>
          <a:xfrm>
            <a:off x="0" y="5994465"/>
            <a:ext cx="9167000" cy="868936"/>
            <a:chOff x="0" y="0"/>
            <a:chExt cx="9166999" cy="868935"/>
          </a:xfrm>
        </p:grpSpPr>
        <p:pic>
          <p:nvPicPr>
            <p:cNvPr id="104" name="Picture 2" descr="Picture 2"/>
            <p:cNvPicPr>
              <a:picLocks noChangeAspect="1"/>
            </p:cNvPicPr>
            <p:nvPr/>
          </p:nvPicPr>
          <p:blipFill>
            <a:blip r:embed="rId4">
              <a:extLst/>
            </a:blip>
            <a:stretch>
              <a:fillRect/>
            </a:stretch>
          </p:blipFill>
          <p:spPr>
            <a:xfrm>
              <a:off x="0" y="0"/>
              <a:ext cx="9167000" cy="868936"/>
            </a:xfrm>
            <a:prstGeom prst="rect">
              <a:avLst/>
            </a:prstGeom>
            <a:ln w="12700" cap="flat">
              <a:noFill/>
              <a:miter lim="400000"/>
            </a:ln>
            <a:effectLst/>
          </p:spPr>
        </p:pic>
        <p:sp>
          <p:nvSpPr>
            <p:cNvPr id="105" name="TextBox 16"/>
            <p:cNvSpPr txBox="1"/>
            <p:nvPr/>
          </p:nvSpPr>
          <p:spPr>
            <a:xfrm>
              <a:off x="6475615" y="456383"/>
              <a:ext cx="2346221" cy="320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r">
                <a:defRPr spc="300" sz="1300">
                  <a:solidFill>
                    <a:srgbClr val="2D2D2D"/>
                  </a:solidFill>
                  <a:latin typeface="Yuanti TC Regular"/>
                  <a:ea typeface="Yuanti TC Regular"/>
                  <a:cs typeface="Yuanti TC Regular"/>
                  <a:sym typeface="Yuanti TC Regular"/>
                </a:defRPr>
              </a:lvl1pPr>
            </a:lstStyle>
            <a:p>
              <a:pPr/>
              <a:r>
                <a:t>您最佳的網絡創業平台</a:t>
              </a:r>
            </a:p>
          </p:txBody>
        </p:sp>
      </p:grpSp>
      <p:pic>
        <p:nvPicPr>
          <p:cNvPr id="107" name="Picture 17" descr="Picture 17"/>
          <p:cNvPicPr>
            <a:picLocks noChangeAspect="1"/>
          </p:cNvPicPr>
          <p:nvPr/>
        </p:nvPicPr>
        <p:blipFill>
          <a:blip r:embed="rId5">
            <a:extLst/>
          </a:blip>
          <a:srcRect l="0" t="0" r="0" b="17228"/>
          <a:stretch>
            <a:fillRect/>
          </a:stretch>
        </p:blipFill>
        <p:spPr>
          <a:xfrm>
            <a:off x="7978966" y="325112"/>
            <a:ext cx="707769" cy="721283"/>
          </a:xfrm>
          <a:prstGeom prst="rect">
            <a:avLst/>
          </a:prstGeom>
          <a:ln w="12700">
            <a:miter lim="400000"/>
          </a:ln>
        </p:spPr>
      </p:pic>
      <p:sp>
        <p:nvSpPr>
          <p:cNvPr id="108" name="Rectangle 18"/>
          <p:cNvSpPr/>
          <p:nvPr/>
        </p:nvSpPr>
        <p:spPr>
          <a:xfrm>
            <a:off x="7795690" y="325112"/>
            <a:ext cx="45720" cy="721283"/>
          </a:xfrm>
          <a:prstGeom prst="rect">
            <a:avLst/>
          </a:prstGeom>
          <a:solidFill>
            <a:srgbClr val="FFDC00"/>
          </a:solidFill>
          <a:ln w="12700">
            <a:miter lim="400000"/>
          </a:ln>
        </p:spPr>
        <p:txBody>
          <a:bodyPr lIns="45719" rIns="45719" anchor="ctr"/>
          <a:lstStyle/>
          <a:p>
            <a:pPr algn="ctr">
              <a:defRPr>
                <a:solidFill>
                  <a:srgbClr val="FFFFFF"/>
                </a:solidFill>
              </a:defRPr>
            </a:pPr>
          </a:p>
        </p:txBody>
      </p:sp>
      <p:sp>
        <p:nvSpPr>
          <p:cNvPr id="109" name="TextBox 3"/>
          <p:cNvSpPr txBox="1"/>
          <p:nvPr/>
        </p:nvSpPr>
        <p:spPr>
          <a:xfrm>
            <a:off x="1021772" y="1859339"/>
            <a:ext cx="6835042" cy="449656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200000"/>
              </a:lnSpc>
              <a:defRPr sz="2400">
                <a:solidFill>
                  <a:srgbClr val="FFFFFF"/>
                </a:solidFill>
                <a:latin typeface="Yuanti TC Bold"/>
                <a:ea typeface="Yuanti TC Bold"/>
                <a:cs typeface="Yuanti TC Bold"/>
                <a:sym typeface="Yuanti TC Bold"/>
              </a:defRPr>
            </a:pPr>
            <a:r>
              <a:t>i</a:t>
            </a:r>
            <a:r>
              <a:t>线上聚会是新时代事业的核心生产力：</a:t>
            </a:r>
          </a:p>
          <a:p>
            <a:pPr marL="342900" indent="-342900">
              <a:lnSpc>
                <a:spcPct val="200000"/>
              </a:lnSpc>
              <a:buSzPct val="100000"/>
              <a:buFont typeface="Arial"/>
              <a:buChar char="•"/>
              <a:defRPr sz="2400">
                <a:solidFill>
                  <a:srgbClr val="FFFFFF"/>
                </a:solidFill>
                <a:latin typeface="Yuanti TC Bold"/>
                <a:ea typeface="Yuanti TC Bold"/>
                <a:cs typeface="Yuanti TC Bold"/>
                <a:sym typeface="Yuanti TC Bold"/>
              </a:defRPr>
            </a:pPr>
            <a:r>
              <a:t>是进人铺垫最重要的环节和商业模式</a:t>
            </a:r>
          </a:p>
          <a:p>
            <a:pPr marL="342900" indent="-342900">
              <a:lnSpc>
                <a:spcPct val="200000"/>
              </a:lnSpc>
              <a:buSzPct val="100000"/>
              <a:buFont typeface="Arial"/>
              <a:buChar char="•"/>
              <a:defRPr sz="2400">
                <a:solidFill>
                  <a:srgbClr val="FFFFFF"/>
                </a:solidFill>
                <a:latin typeface="Yuanti TC Bold"/>
                <a:ea typeface="Yuanti TC Bold"/>
                <a:cs typeface="Yuanti TC Bold"/>
                <a:sym typeface="Yuanti TC Bold"/>
              </a:defRPr>
            </a:pPr>
            <a:r>
              <a:t>尊定事业的根基</a:t>
            </a:r>
          </a:p>
          <a:p>
            <a:pPr marL="342900" indent="-342900">
              <a:lnSpc>
                <a:spcPct val="200000"/>
              </a:lnSpc>
              <a:buSzPct val="100000"/>
              <a:buFont typeface="Arial"/>
              <a:buChar char="•"/>
              <a:defRPr sz="2400">
                <a:solidFill>
                  <a:srgbClr val="FFFFFF"/>
                </a:solidFill>
                <a:latin typeface="Yuanti TC Bold"/>
                <a:ea typeface="Yuanti TC Bold"/>
                <a:cs typeface="Yuanti TC Bold"/>
                <a:sym typeface="Yuanti TC Bold"/>
              </a:defRPr>
            </a:pPr>
            <a:r>
              <a:t>小组能把 </a:t>
            </a:r>
            <a:r>
              <a:t>i</a:t>
            </a:r>
            <a:r>
              <a:t>线上聚会做好小组就能快速发展</a:t>
            </a:r>
          </a:p>
          <a:p>
            <a:pPr marL="342900" indent="-342900">
              <a:lnSpc>
                <a:spcPct val="150000"/>
              </a:lnSpc>
              <a:buSzPct val="100000"/>
              <a:buFont typeface="Arial"/>
              <a:buChar char="•"/>
              <a:defRPr sz="2400">
                <a:solidFill>
                  <a:srgbClr val="FFFFFF"/>
                </a:solidFill>
                <a:latin typeface="Yuanti TC Bold"/>
                <a:ea typeface="Yuanti TC Bold"/>
                <a:cs typeface="Yuanti TC Bold"/>
                <a:sym typeface="Yuanti TC Bold"/>
              </a:defRPr>
            </a:pPr>
            <a:r>
              <a:t>目的：</a:t>
            </a:r>
            <a:r>
              <a:rPr u="sng"/>
              <a:t>开发、拓展、教育 </a:t>
            </a:r>
            <a:r>
              <a:rPr u="sng"/>
              <a:t>&amp;</a:t>
            </a:r>
            <a:r>
              <a:rPr u="sng"/>
              <a:t> 联络感情</a:t>
            </a:r>
            <a:endParaRPr u="sng"/>
          </a:p>
        </p:txBody>
      </p:sp>
      <p:sp>
        <p:nvSpPr>
          <p:cNvPr id="110" name="Rectangle 9"/>
          <p:cNvSpPr txBox="1"/>
          <p:nvPr/>
        </p:nvSpPr>
        <p:spPr>
          <a:xfrm>
            <a:off x="1051280" y="729256"/>
            <a:ext cx="3451454" cy="942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pc="1200" sz="4800">
                <a:solidFill>
                  <a:srgbClr val="FFDC00"/>
                </a:solidFill>
                <a:effectLst>
                  <a:outerShdw sx="100000" sy="100000" kx="0" ky="0" algn="b" rotWithShape="0" blurRad="63500" dist="0" dir="0">
                    <a:srgbClr val="000000">
                      <a:alpha val="25000"/>
                    </a:srgbClr>
                  </a:outerShdw>
                </a:effectLst>
                <a:latin typeface="Yuanti SC Bold"/>
                <a:ea typeface="Yuanti SC Bold"/>
                <a:cs typeface="Yuanti SC Bold"/>
                <a:sym typeface="Yuanti SC Bold"/>
              </a:defRPr>
            </a:pPr>
            <a:r>
              <a:t>i</a:t>
            </a:r>
            <a:r>
              <a:t>线上聚会</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4" name="Picture 4" descr="Picture 4"/>
          <p:cNvPicPr>
            <a:picLocks noChangeAspect="1"/>
          </p:cNvPicPr>
          <p:nvPr/>
        </p:nvPicPr>
        <p:blipFill>
          <a:blip r:embed="rId3">
            <a:extLst/>
          </a:blip>
          <a:stretch>
            <a:fillRect/>
          </a:stretch>
        </p:blipFill>
        <p:spPr>
          <a:xfrm>
            <a:off x="0" y="7907"/>
            <a:ext cx="9167000" cy="6345468"/>
          </a:xfrm>
          <a:prstGeom prst="rect">
            <a:avLst/>
          </a:prstGeom>
          <a:ln w="12700">
            <a:miter lim="400000"/>
          </a:ln>
        </p:spPr>
      </p:pic>
      <p:grpSp>
        <p:nvGrpSpPr>
          <p:cNvPr id="117" name="Group 1"/>
          <p:cNvGrpSpPr/>
          <p:nvPr/>
        </p:nvGrpSpPr>
        <p:grpSpPr>
          <a:xfrm>
            <a:off x="0" y="5994465"/>
            <a:ext cx="9167000" cy="868936"/>
            <a:chOff x="0" y="0"/>
            <a:chExt cx="9166999" cy="868935"/>
          </a:xfrm>
        </p:grpSpPr>
        <p:pic>
          <p:nvPicPr>
            <p:cNvPr id="115" name="Picture 2" descr="Picture 2"/>
            <p:cNvPicPr>
              <a:picLocks noChangeAspect="1"/>
            </p:cNvPicPr>
            <p:nvPr/>
          </p:nvPicPr>
          <p:blipFill>
            <a:blip r:embed="rId4">
              <a:extLst/>
            </a:blip>
            <a:stretch>
              <a:fillRect/>
            </a:stretch>
          </p:blipFill>
          <p:spPr>
            <a:xfrm>
              <a:off x="0" y="0"/>
              <a:ext cx="9167000" cy="868936"/>
            </a:xfrm>
            <a:prstGeom prst="rect">
              <a:avLst/>
            </a:prstGeom>
            <a:ln w="12700" cap="flat">
              <a:noFill/>
              <a:miter lim="400000"/>
            </a:ln>
            <a:effectLst/>
          </p:spPr>
        </p:pic>
        <p:sp>
          <p:nvSpPr>
            <p:cNvPr id="116" name="TextBox 16"/>
            <p:cNvSpPr txBox="1"/>
            <p:nvPr/>
          </p:nvSpPr>
          <p:spPr>
            <a:xfrm>
              <a:off x="6475615" y="456383"/>
              <a:ext cx="2346221" cy="320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r">
                <a:defRPr spc="300" sz="1300">
                  <a:solidFill>
                    <a:srgbClr val="2D2D2D"/>
                  </a:solidFill>
                  <a:latin typeface="Yuanti TC Regular"/>
                  <a:ea typeface="Yuanti TC Regular"/>
                  <a:cs typeface="Yuanti TC Regular"/>
                  <a:sym typeface="Yuanti TC Regular"/>
                </a:defRPr>
              </a:lvl1pPr>
            </a:lstStyle>
            <a:p>
              <a:pPr/>
              <a:r>
                <a:t>您最佳的網絡創業平台</a:t>
              </a:r>
            </a:p>
          </p:txBody>
        </p:sp>
      </p:grpSp>
      <p:pic>
        <p:nvPicPr>
          <p:cNvPr id="118" name="Picture 17" descr="Picture 17"/>
          <p:cNvPicPr>
            <a:picLocks noChangeAspect="1"/>
          </p:cNvPicPr>
          <p:nvPr/>
        </p:nvPicPr>
        <p:blipFill>
          <a:blip r:embed="rId5">
            <a:extLst/>
          </a:blip>
          <a:srcRect l="0" t="0" r="0" b="17228"/>
          <a:stretch>
            <a:fillRect/>
          </a:stretch>
        </p:blipFill>
        <p:spPr>
          <a:xfrm>
            <a:off x="7978966" y="325112"/>
            <a:ext cx="707769" cy="721283"/>
          </a:xfrm>
          <a:prstGeom prst="rect">
            <a:avLst/>
          </a:prstGeom>
          <a:ln w="12700">
            <a:miter lim="400000"/>
          </a:ln>
        </p:spPr>
      </p:pic>
      <p:sp>
        <p:nvSpPr>
          <p:cNvPr id="119" name="Rectangle 18"/>
          <p:cNvSpPr/>
          <p:nvPr/>
        </p:nvSpPr>
        <p:spPr>
          <a:xfrm>
            <a:off x="7795690" y="325112"/>
            <a:ext cx="45720" cy="721283"/>
          </a:xfrm>
          <a:prstGeom prst="rect">
            <a:avLst/>
          </a:prstGeom>
          <a:solidFill>
            <a:srgbClr val="FFDC00"/>
          </a:solidFill>
          <a:ln w="12700">
            <a:miter lim="400000"/>
          </a:ln>
        </p:spPr>
        <p:txBody>
          <a:bodyPr lIns="45719" rIns="45719" anchor="ctr"/>
          <a:lstStyle/>
          <a:p>
            <a:pPr algn="ctr">
              <a:defRPr>
                <a:solidFill>
                  <a:srgbClr val="FFFFFF"/>
                </a:solidFill>
              </a:defRPr>
            </a:pPr>
          </a:p>
        </p:txBody>
      </p:sp>
      <p:sp>
        <p:nvSpPr>
          <p:cNvPr id="120" name="Rectangle 6"/>
          <p:cNvSpPr txBox="1"/>
          <p:nvPr/>
        </p:nvSpPr>
        <p:spPr>
          <a:xfrm>
            <a:off x="924256" y="384034"/>
            <a:ext cx="5737455" cy="942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pc="1200" sz="4800">
                <a:solidFill>
                  <a:srgbClr val="FFDC00"/>
                </a:solidFill>
                <a:effectLst>
                  <a:outerShdw sx="100000" sy="100000" kx="0" ky="0" algn="b" rotWithShape="0" blurRad="63500" dist="0" dir="0">
                    <a:srgbClr val="000000">
                      <a:alpha val="25000"/>
                    </a:srgbClr>
                  </a:outerShdw>
                </a:effectLst>
                <a:latin typeface="Yuanti SC Bold"/>
                <a:ea typeface="Yuanti SC Bold"/>
                <a:cs typeface="Yuanti SC Bold"/>
                <a:sym typeface="Yuanti SC Bold"/>
              </a:defRPr>
            </a:pPr>
            <a:r>
              <a:t>i</a:t>
            </a:r>
            <a:r>
              <a:t>线上聚会</a:t>
            </a:r>
            <a:r>
              <a:t>｜</a:t>
            </a:r>
            <a:r>
              <a:t>定位</a:t>
            </a:r>
          </a:p>
        </p:txBody>
      </p:sp>
      <p:graphicFrame>
        <p:nvGraphicFramePr>
          <p:cNvPr id="121" name="Table 8"/>
          <p:cNvGraphicFramePr/>
          <p:nvPr/>
        </p:nvGraphicFramePr>
        <p:xfrm>
          <a:off x="656955" y="1350295"/>
          <a:ext cx="7853087" cy="4007123"/>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2689416"/>
                <a:gridCol w="2761129"/>
                <a:gridCol w="2402542"/>
              </a:tblGrid>
              <a:tr h="520449">
                <a:tc>
                  <a:txBody>
                    <a:bodyPr/>
                    <a:lstStyle/>
                    <a:p>
                      <a:pPr algn="l" defTabSz="914400">
                        <a:defRPr b="0" sz="1800">
                          <a:solidFill>
                            <a:srgbClr val="000000"/>
                          </a:solidFill>
                        </a:defRPr>
                      </a:pPr>
                      <a:r>
                        <a:rPr>
                          <a:latin typeface="Yuanti TC Bold"/>
                          <a:ea typeface="Yuanti TC Bold"/>
                          <a:cs typeface="Yuanti TC Bold"/>
                          <a:sym typeface="Yuanti TC Bold"/>
                        </a:rPr>
                        <a:t>类别</a:t>
                      </a:r>
                    </a:p>
                  </a:txBody>
                  <a:tcPr marL="45720" marR="45720" marT="45720" marB="45720" anchor="ctr" anchorCtr="0" horzOverflow="overflow">
                    <a:solidFill>
                      <a:srgbClr val="FFD966"/>
                    </a:solidFill>
                  </a:tcPr>
                </a:tc>
                <a:tc>
                  <a:txBody>
                    <a:bodyPr/>
                    <a:lstStyle/>
                    <a:p>
                      <a:pPr algn="l" defTabSz="914400">
                        <a:defRPr b="0" sz="1800">
                          <a:solidFill>
                            <a:srgbClr val="000000"/>
                          </a:solidFill>
                        </a:defRPr>
                      </a:pPr>
                      <a:r>
                        <a:rPr>
                          <a:latin typeface="Yuanti TC Bold"/>
                          <a:ea typeface="Yuanti TC Bold"/>
                          <a:cs typeface="Yuanti TC Bold"/>
                          <a:sym typeface="Yuanti TC Bold"/>
                        </a:rPr>
                        <a:t>对象</a:t>
                      </a:r>
                    </a:p>
                  </a:txBody>
                  <a:tcPr marL="45720" marR="45720" marT="45720" marB="45720" anchor="ctr" anchorCtr="0" horzOverflow="overflow">
                    <a:solidFill>
                      <a:srgbClr val="FFD966"/>
                    </a:solidFill>
                  </a:tcPr>
                </a:tc>
                <a:tc>
                  <a:txBody>
                    <a:bodyPr/>
                    <a:lstStyle/>
                    <a:p>
                      <a:pPr algn="l" defTabSz="914400">
                        <a:defRPr b="0" sz="1800">
                          <a:solidFill>
                            <a:srgbClr val="000000"/>
                          </a:solidFill>
                        </a:defRPr>
                      </a:pPr>
                      <a:r>
                        <a:rPr>
                          <a:latin typeface="Yuanti TC Bold"/>
                          <a:ea typeface="Yuanti TC Bold"/>
                          <a:cs typeface="Yuanti TC Bold"/>
                          <a:sym typeface="Yuanti TC Bold"/>
                        </a:rPr>
                        <a:t>建议线上平台</a:t>
                      </a:r>
                    </a:p>
                  </a:txBody>
                  <a:tcPr marL="45720" marR="45720" marT="45720" marB="45720" anchor="ctr" anchorCtr="0" horzOverflow="overflow">
                    <a:solidFill>
                      <a:srgbClr val="FFD966"/>
                    </a:solidFill>
                  </a:tcPr>
                </a:tc>
              </a:tr>
              <a:tr h="519953">
                <a:tc gridSpan="3">
                  <a:txBody>
                    <a:bodyPr/>
                    <a:lstStyle/>
                    <a:p>
                      <a:pPr algn="l" defTabSz="914400">
                        <a:defRPr sz="1800"/>
                      </a:pPr>
                      <a:r>
                        <a:rPr sz="2400">
                          <a:latin typeface="Yuanti TC Bold"/>
                          <a:ea typeface="Yuanti TC Bold"/>
                          <a:cs typeface="Yuanti TC Bold"/>
                          <a:sym typeface="Yuanti TC Bold"/>
                        </a:rPr>
                        <a:t>开发（对外）</a:t>
                      </a:r>
                    </a:p>
                  </a:txBody>
                  <a:tcPr marL="45720" marR="45720" marT="45720" marB="45720" anchor="t" anchorCtr="0" horzOverflow="overflow">
                    <a:solidFill>
                      <a:srgbClr val="FFF2CC"/>
                    </a:solidFill>
                  </a:tcPr>
                </a:tc>
                <a:tc hMerge="1">
                  <a:tcPr/>
                </a:tc>
                <a:tc hMerge="1">
                  <a:tcPr/>
                </a:tc>
              </a:tr>
              <a:tr h="370840">
                <a:tc>
                  <a:txBody>
                    <a:bodyPr/>
                    <a:lstStyle/>
                    <a:p>
                      <a:pPr algn="l" defTabSz="914400">
                        <a:defRPr sz="1800">
                          <a:latin typeface="Yuanti TC Regular"/>
                          <a:ea typeface="Yuanti TC Regular"/>
                          <a:cs typeface="Yuanti TC Regular"/>
                          <a:sym typeface="Yuanti TC Regular"/>
                        </a:defRPr>
                      </a:pPr>
                      <a:r>
                        <a:t>i</a:t>
                      </a:r>
                      <a:r>
                        <a:t>健康及产品推广</a:t>
                      </a:r>
                    </a:p>
                  </a:txBody>
                  <a:tcPr marL="45720" marR="45720" marT="45720" marB="45720" anchor="t" anchorCtr="0" horzOverflow="overflow">
                    <a:solidFill>
                      <a:srgbClr val="FFF2CC"/>
                    </a:solidFill>
                  </a:tcPr>
                </a:tc>
                <a:tc>
                  <a:txBody>
                    <a:bodyPr/>
                    <a:lstStyle/>
                    <a:p>
                      <a:pPr algn="l" defTabSz="914400">
                        <a:defRPr sz="1800">
                          <a:latin typeface="Yuanti TC Regular"/>
                          <a:ea typeface="Yuanti TC Regular"/>
                          <a:cs typeface="Yuanti TC Regular"/>
                          <a:sym typeface="Yuanti TC Regular"/>
                        </a:defRPr>
                      </a:pPr>
                      <a:r>
                        <a:t>新朋友</a:t>
                      </a:r>
                      <a:r>
                        <a:t>及</a:t>
                      </a:r>
                      <a:r>
                        <a:t>消费群</a:t>
                      </a:r>
                      <a:r>
                        <a:t>（新）</a:t>
                      </a:r>
                    </a:p>
                  </a:txBody>
                  <a:tcPr marL="45720" marR="45720" marT="45720" marB="45720" anchor="t" anchorCtr="0" horzOverflow="overflow">
                    <a:solidFill>
                      <a:srgbClr val="FFF2CC"/>
                    </a:solidFill>
                  </a:tcPr>
                </a:tc>
                <a:tc>
                  <a:txBody>
                    <a:bodyPr/>
                    <a:lstStyle/>
                    <a:p>
                      <a:pPr algn="l" defTabSz="914400">
                        <a:defRPr sz="1800">
                          <a:latin typeface="Yuanti TC Regular"/>
                          <a:ea typeface="Yuanti TC Regular"/>
                          <a:cs typeface="Yuanti TC Regular"/>
                          <a:sym typeface="Yuanti TC Regular"/>
                        </a:defRPr>
                      </a:pPr>
                      <a:r>
                        <a:t>Zoom</a:t>
                      </a:r>
                      <a:r>
                        <a:t>，</a:t>
                      </a:r>
                      <a:r>
                        <a:t>WeChat</a:t>
                      </a:r>
                    </a:p>
                  </a:txBody>
                  <a:tcPr marL="45720" marR="45720" marT="45720" marB="45720" anchor="t" anchorCtr="0" horzOverflow="overflow">
                    <a:solidFill>
                      <a:srgbClr val="FFF2CC"/>
                    </a:solidFill>
                  </a:tcPr>
                </a:tc>
              </a:tr>
              <a:tr h="370840">
                <a:tc>
                  <a:txBody>
                    <a:bodyPr/>
                    <a:lstStyle/>
                    <a:p>
                      <a:pPr algn="l" defTabSz="914400">
                        <a:defRPr sz="1800">
                          <a:latin typeface="Yuanti TC Regular"/>
                          <a:ea typeface="Yuanti TC Regular"/>
                          <a:cs typeface="Yuanti TC Regular"/>
                          <a:sym typeface="Yuanti TC Regular"/>
                        </a:defRPr>
                      </a:pPr>
                      <a:r>
                        <a:t>i</a:t>
                      </a:r>
                      <a:r>
                        <a:t>见证大会</a:t>
                      </a:r>
                    </a:p>
                  </a:txBody>
                  <a:tcPr marL="45720" marR="45720" marT="45720" marB="45720" anchor="t" anchorCtr="0" horzOverflow="overflow">
                    <a:solidFill>
                      <a:srgbClr val="FFF2CC"/>
                    </a:solidFill>
                  </a:tcPr>
                </a:tc>
                <a:tc>
                  <a:txBody>
                    <a:bodyPr/>
                    <a:lstStyle/>
                    <a:p>
                      <a:pPr algn="l" defTabSz="914400">
                        <a:defRPr sz="1800">
                          <a:latin typeface="Yuanti TC Regular"/>
                          <a:ea typeface="Yuanti TC Regular"/>
                          <a:cs typeface="Yuanti TC Regular"/>
                          <a:sym typeface="Yuanti TC Regular"/>
                        </a:defRPr>
                      </a:pPr>
                      <a:r>
                        <a:t>消费群</a:t>
                      </a:r>
                      <a:r>
                        <a:t>（转型）</a:t>
                      </a:r>
                    </a:p>
                  </a:txBody>
                  <a:tcPr marL="45720" marR="45720" marT="45720" marB="45720" anchor="t" anchorCtr="0" horzOverflow="overflow">
                    <a:solidFill>
                      <a:srgbClr val="FFF2CC"/>
                    </a:solidFill>
                  </a:tcPr>
                </a:tc>
                <a:tc>
                  <a:txBody>
                    <a:bodyPr/>
                    <a:lstStyle/>
                    <a:p>
                      <a:pPr algn="l" defTabSz="914400">
                        <a:defRPr sz="1800">
                          <a:latin typeface="Yuanti TC Regular"/>
                          <a:ea typeface="Yuanti TC Regular"/>
                          <a:cs typeface="Yuanti TC Regular"/>
                          <a:sym typeface="Yuanti TC Regular"/>
                        </a:defRPr>
                      </a:pPr>
                      <a:r>
                        <a:t>Zoom</a:t>
                      </a:r>
                      <a:r>
                        <a:t>，</a:t>
                      </a:r>
                      <a:r>
                        <a:t>WeChat</a:t>
                      </a:r>
                    </a:p>
                  </a:txBody>
                  <a:tcPr marL="45720" marR="45720" marT="45720" marB="45720" anchor="t" anchorCtr="0" horzOverflow="overflow">
                    <a:solidFill>
                      <a:srgbClr val="FFF2CC"/>
                    </a:solidFill>
                  </a:tcPr>
                </a:tc>
              </a:tr>
              <a:tr h="370840">
                <a:tc>
                  <a:txBody>
                    <a:bodyPr/>
                    <a:lstStyle/>
                    <a:p>
                      <a:pPr algn="l" defTabSz="914400">
                        <a:defRPr sz="1800"/>
                      </a:pPr>
                      <a:r>
                        <a:rPr>
                          <a:latin typeface="Yuanti TC Regular"/>
                          <a:ea typeface="Yuanti TC Regular"/>
                          <a:cs typeface="Yuanti TC Regular"/>
                          <a:sym typeface="Yuanti TC Regular"/>
                        </a:rPr>
                        <a:t>i招商会</a:t>
                      </a:r>
                    </a:p>
                  </a:txBody>
                  <a:tcPr marL="45720" marR="45720" marT="45720" marB="45720" anchor="t" anchorCtr="0" horzOverflow="overflow">
                    <a:solidFill>
                      <a:srgbClr val="FFF2CC"/>
                    </a:solidFill>
                  </a:tcPr>
                </a:tc>
                <a:tc>
                  <a:txBody>
                    <a:bodyPr/>
                    <a:lstStyle/>
                    <a:p>
                      <a:pPr algn="l" defTabSz="914400">
                        <a:defRPr sz="1800">
                          <a:latin typeface="Yuanti TC Regular"/>
                          <a:ea typeface="Yuanti TC Regular"/>
                          <a:cs typeface="Yuanti TC Regular"/>
                          <a:sym typeface="Yuanti TC Regular"/>
                        </a:defRPr>
                      </a:pPr>
                      <a:r>
                        <a:t>新朋友</a:t>
                      </a:r>
                      <a:r>
                        <a:t>及</a:t>
                      </a:r>
                      <a:r>
                        <a:t>消费群</a:t>
                      </a:r>
                    </a:p>
                  </a:txBody>
                  <a:tcPr marL="45720" marR="45720" marT="45720" marB="45720" anchor="t" anchorCtr="0" horzOverflow="overflow">
                    <a:solidFill>
                      <a:srgbClr val="FFF2CC"/>
                    </a:solidFill>
                  </a:tcPr>
                </a:tc>
                <a:tc>
                  <a:txBody>
                    <a:bodyPr/>
                    <a:lstStyle/>
                    <a:p>
                      <a:pPr algn="l" defTabSz="914400">
                        <a:defRPr sz="1800"/>
                      </a:pPr>
                      <a:r>
                        <a:rPr>
                          <a:latin typeface="Yuanti TC Regular"/>
                          <a:ea typeface="Yuanti TC Regular"/>
                          <a:cs typeface="Yuanti TC Regular"/>
                          <a:sym typeface="Yuanti TC Regular"/>
                        </a:rPr>
                        <a:t>Zoom</a:t>
                      </a:r>
                    </a:p>
                  </a:txBody>
                  <a:tcPr marL="45720" marR="45720" marT="45720" marB="45720" anchor="t" anchorCtr="0" horzOverflow="overflow">
                    <a:solidFill>
                      <a:srgbClr val="FFF2CC"/>
                    </a:solidFill>
                  </a:tcPr>
                </a:tc>
              </a:tr>
              <a:tr h="50800">
                <a:tc>
                  <a:txBody>
                    <a:bodyPr/>
                    <a:lstStyle/>
                    <a:p>
                      <a:pPr algn="l" defTabSz="914400">
                        <a:defRPr sz="1800">
                          <a:latin typeface="Yuanti TC Regular"/>
                          <a:ea typeface="Yuanti TC Regular"/>
                          <a:cs typeface="Yuanti TC Regular"/>
                          <a:sym typeface="Yuanti TC Regular"/>
                        </a:defRPr>
                      </a:pPr>
                    </a:p>
                  </a:txBody>
                  <a:tcPr marL="45720" marR="45720" marT="45720" marB="45720" anchor="t" anchorCtr="0" horzOverflow="overflow">
                    <a:solidFill>
                      <a:srgbClr val="FFF2CC"/>
                    </a:solidFill>
                  </a:tcPr>
                </a:tc>
                <a:tc>
                  <a:txBody>
                    <a:bodyPr/>
                    <a:lstStyle/>
                    <a:p>
                      <a:pPr algn="l" defTabSz="914400">
                        <a:defRPr sz="1800">
                          <a:latin typeface="Yuanti TC Regular"/>
                          <a:ea typeface="Yuanti TC Regular"/>
                          <a:cs typeface="Yuanti TC Regular"/>
                          <a:sym typeface="Yuanti TC Regular"/>
                        </a:defRPr>
                      </a:pPr>
                    </a:p>
                  </a:txBody>
                  <a:tcPr marL="45720" marR="45720" marT="45720" marB="45720" anchor="t" anchorCtr="0" horzOverflow="overflow">
                    <a:solidFill>
                      <a:srgbClr val="FFF2CC"/>
                    </a:solidFill>
                  </a:tcPr>
                </a:tc>
                <a:tc>
                  <a:txBody>
                    <a:bodyPr/>
                    <a:lstStyle/>
                    <a:p>
                      <a:pPr algn="l" defTabSz="914400">
                        <a:defRPr sz="1800">
                          <a:latin typeface="Yuanti TC Regular"/>
                          <a:ea typeface="Yuanti TC Regular"/>
                          <a:cs typeface="Yuanti TC Regular"/>
                          <a:sym typeface="Yuanti TC Regular"/>
                        </a:defRPr>
                      </a:pPr>
                    </a:p>
                  </a:txBody>
                  <a:tcPr marL="45720" marR="45720" marT="45720" marB="45720" anchor="t" anchorCtr="0" horzOverflow="overflow">
                    <a:solidFill>
                      <a:srgbClr val="FFF2CC"/>
                    </a:solidFill>
                  </a:tcPr>
                </a:tc>
              </a:tr>
              <a:tr h="370840">
                <a:tc gridSpan="3">
                  <a:txBody>
                    <a:bodyPr/>
                    <a:lstStyle/>
                    <a:p>
                      <a:pPr algn="l" defTabSz="914400">
                        <a:defRPr sz="2400">
                          <a:latin typeface="Yuanti TC Bold"/>
                          <a:ea typeface="Yuanti TC Bold"/>
                          <a:cs typeface="Yuanti TC Bold"/>
                          <a:sym typeface="Yuanti TC Bold"/>
                        </a:defRPr>
                      </a:pPr>
                      <a:r>
                        <a:t>拓展 </a:t>
                      </a:r>
                      <a:r>
                        <a:t>&amp;</a:t>
                      </a:r>
                      <a:r>
                        <a:t> 教育 （对内）：</a:t>
                      </a:r>
                    </a:p>
                  </a:txBody>
                  <a:tcPr marL="45720" marR="45720" marT="45720" marB="45720" anchor="t" anchorCtr="0" horzOverflow="overflow">
                    <a:solidFill>
                      <a:srgbClr val="FFF2CC"/>
                    </a:solidFill>
                  </a:tcPr>
                </a:tc>
                <a:tc hMerge="1">
                  <a:tcPr/>
                </a:tc>
                <a:tc hMerge="1">
                  <a:tcPr/>
                </a:tc>
              </a:tr>
              <a:tr h="370840">
                <a:tc>
                  <a:txBody>
                    <a:bodyPr/>
                    <a:lstStyle/>
                    <a:p>
                      <a:pPr algn="l" defTabSz="914400">
                        <a:defRPr sz="1800">
                          <a:latin typeface="Yuanti TC Regular"/>
                          <a:ea typeface="Yuanti TC Regular"/>
                          <a:cs typeface="Yuanti TC Regular"/>
                          <a:sym typeface="Yuanti TC Regular"/>
                        </a:defRPr>
                      </a:pPr>
                      <a:r>
                        <a:t>i</a:t>
                      </a:r>
                      <a:r>
                        <a:t>学习会</a:t>
                      </a:r>
                    </a:p>
                  </a:txBody>
                  <a:tcPr marL="45720" marR="45720" marT="45720" marB="45720" anchor="t" anchorCtr="0" horzOverflow="overflow">
                    <a:solidFill>
                      <a:srgbClr val="FFF2CC"/>
                    </a:solidFill>
                  </a:tcPr>
                </a:tc>
                <a:tc>
                  <a:txBody>
                    <a:bodyPr/>
                    <a:lstStyle/>
                    <a:p>
                      <a:pPr algn="l" defTabSz="914400">
                        <a:defRPr sz="1800">
                          <a:latin typeface="Yuanti TC Regular"/>
                          <a:ea typeface="Yuanti TC Regular"/>
                          <a:cs typeface="Yuanti TC Regular"/>
                          <a:sym typeface="Yuanti TC Regular"/>
                        </a:defRPr>
                      </a:pPr>
                      <a:r>
                        <a:t>消费商</a:t>
                      </a:r>
                      <a:r>
                        <a:t>、创业家</a:t>
                      </a:r>
                    </a:p>
                  </a:txBody>
                  <a:tcPr marL="45720" marR="45720" marT="45720" marB="45720" anchor="t" anchorCtr="0" horzOverflow="overflow">
                    <a:solidFill>
                      <a:srgbClr val="FFF2CC"/>
                    </a:solidFill>
                  </a:tcPr>
                </a:tc>
                <a:tc>
                  <a:txBody>
                    <a:bodyPr/>
                    <a:lstStyle/>
                    <a:p>
                      <a:pPr algn="l" defTabSz="914400">
                        <a:defRPr sz="1800"/>
                      </a:pPr>
                      <a:r>
                        <a:rPr>
                          <a:latin typeface="Yuanti TC Regular"/>
                          <a:ea typeface="Yuanti TC Regular"/>
                          <a:cs typeface="Yuanti TC Regular"/>
                          <a:sym typeface="Yuanti TC Regular"/>
                        </a:rPr>
                        <a:t>Zoom</a:t>
                      </a:r>
                    </a:p>
                  </a:txBody>
                  <a:tcPr marL="45720" marR="45720" marT="45720" marB="45720" anchor="t" anchorCtr="0" horzOverflow="overflow">
                    <a:solidFill>
                      <a:srgbClr val="FFF2CC"/>
                    </a:solidFill>
                  </a:tcPr>
                </a:tc>
              </a:tr>
              <a:tr h="370840">
                <a:tc>
                  <a:txBody>
                    <a:bodyPr/>
                    <a:lstStyle/>
                    <a:p>
                      <a:pPr algn="l" defTabSz="914400">
                        <a:defRPr sz="1800"/>
                      </a:pPr>
                      <a:r>
                        <a:rPr>
                          <a:latin typeface="Yuanti TC Regular"/>
                          <a:ea typeface="Yuanti TC Regular"/>
                          <a:cs typeface="Yuanti TC Regular"/>
                          <a:sym typeface="Yuanti TC Regular"/>
                        </a:rPr>
                        <a:t>i读书会</a:t>
                      </a:r>
                    </a:p>
                  </a:txBody>
                  <a:tcPr marL="45720" marR="45720" marT="45720" marB="45720" anchor="t" anchorCtr="0" horzOverflow="overflow">
                    <a:solidFill>
                      <a:srgbClr val="FFF2CC"/>
                    </a:solidFill>
                  </a:tcPr>
                </a:tc>
                <a:tc>
                  <a:txBody>
                    <a:bodyPr/>
                    <a:lstStyle/>
                    <a:p>
                      <a:pPr algn="l" defTabSz="914400">
                        <a:defRPr sz="1800">
                          <a:latin typeface="Yuanti TC Regular"/>
                          <a:ea typeface="Yuanti TC Regular"/>
                          <a:cs typeface="Yuanti TC Regular"/>
                          <a:sym typeface="Yuanti TC Regular"/>
                        </a:defRPr>
                      </a:pPr>
                      <a:r>
                        <a:t>消费商</a:t>
                      </a:r>
                      <a:r>
                        <a:t>、创业家</a:t>
                      </a:r>
                    </a:p>
                  </a:txBody>
                  <a:tcPr marL="45720" marR="45720" marT="45720" marB="45720" anchor="t" anchorCtr="0" horzOverflow="overflow">
                    <a:solidFill>
                      <a:srgbClr val="FFF2CC"/>
                    </a:solidFill>
                  </a:tcPr>
                </a:tc>
                <a:tc>
                  <a:txBody>
                    <a:bodyPr/>
                    <a:lstStyle/>
                    <a:p>
                      <a:pPr algn="l" defTabSz="914400">
                        <a:defRPr sz="1800"/>
                      </a:pPr>
                      <a:r>
                        <a:rPr>
                          <a:latin typeface="Yuanti TC Regular"/>
                          <a:ea typeface="Yuanti TC Regular"/>
                          <a:cs typeface="Yuanti TC Regular"/>
                          <a:sym typeface="Yuanti TC Regular"/>
                        </a:rPr>
                        <a:t>Zoom</a:t>
                      </a:r>
                    </a:p>
                  </a:txBody>
                  <a:tcPr marL="45720" marR="45720" marT="45720" marB="45720" anchor="t" anchorCtr="0" horzOverflow="overflow">
                    <a:solidFill>
                      <a:srgbClr val="FFF2CC"/>
                    </a:solidFill>
                  </a:tcPr>
                </a:tc>
              </a:tr>
              <a:tr h="370840">
                <a:tc>
                  <a:txBody>
                    <a:bodyPr/>
                    <a:lstStyle/>
                    <a:p>
                      <a:pPr algn="l" defTabSz="914400">
                        <a:defRPr sz="1800">
                          <a:latin typeface="Yuanti TC Regular"/>
                          <a:ea typeface="Yuanti TC Regular"/>
                          <a:cs typeface="Yuanti TC Regular"/>
                          <a:sym typeface="Yuanti TC Regular"/>
                        </a:defRPr>
                      </a:pPr>
                      <a:r>
                        <a:t>i</a:t>
                      </a:r>
                      <a:r>
                        <a:t>培训会</a:t>
                      </a:r>
                      <a:r>
                        <a:t>/</a:t>
                      </a:r>
                      <a:r>
                        <a:t>工作坊</a:t>
                      </a:r>
                    </a:p>
                  </a:txBody>
                  <a:tcPr marL="45720" marR="45720" marT="45720" marB="45720" anchor="t" anchorCtr="0" horzOverflow="overflow">
                    <a:solidFill>
                      <a:srgbClr val="FFF2CC"/>
                    </a:solidFill>
                  </a:tcPr>
                </a:tc>
                <a:tc>
                  <a:txBody>
                    <a:bodyPr/>
                    <a:lstStyle/>
                    <a:p>
                      <a:pPr algn="l" defTabSz="914400">
                        <a:defRPr sz="1800"/>
                      </a:pPr>
                      <a:r>
                        <a:rPr>
                          <a:latin typeface="Yuanti TC Regular"/>
                          <a:ea typeface="Yuanti TC Regular"/>
                          <a:cs typeface="Yuanti TC Regular"/>
                          <a:sym typeface="Yuanti TC Regular"/>
                        </a:rPr>
                        <a:t>创业家</a:t>
                      </a:r>
                    </a:p>
                  </a:txBody>
                  <a:tcPr marL="45720" marR="45720" marT="45720" marB="45720" anchor="t" anchorCtr="0" horzOverflow="overflow">
                    <a:solidFill>
                      <a:srgbClr val="FFF2CC"/>
                    </a:solidFill>
                  </a:tcPr>
                </a:tc>
                <a:tc>
                  <a:txBody>
                    <a:bodyPr/>
                    <a:lstStyle/>
                    <a:p>
                      <a:pPr algn="l" defTabSz="914400">
                        <a:defRPr sz="1800"/>
                      </a:pPr>
                      <a:r>
                        <a:rPr>
                          <a:latin typeface="Yuanti TC Regular"/>
                          <a:ea typeface="Yuanti TC Regular"/>
                          <a:cs typeface="Yuanti TC Regular"/>
                          <a:sym typeface="Yuanti TC Regular"/>
                        </a:rPr>
                        <a:t>Zoom</a:t>
                      </a:r>
                    </a:p>
                  </a:txBody>
                  <a:tcPr marL="45720" marR="45720" marT="45720" marB="45720" anchor="t" anchorCtr="0" horzOverflow="overflow">
                    <a:solidFill>
                      <a:srgbClr val="FFF2CC"/>
                    </a:solidFill>
                  </a:tcPr>
                </a:tc>
              </a:tr>
              <a:tr h="370840">
                <a:tc>
                  <a:txBody>
                    <a:bodyPr/>
                    <a:lstStyle/>
                    <a:p>
                      <a:pPr algn="l" defTabSz="914400">
                        <a:defRPr sz="1800">
                          <a:latin typeface="Yuanti TC Regular"/>
                          <a:ea typeface="Yuanti TC Regular"/>
                          <a:cs typeface="Yuanti TC Regular"/>
                          <a:sym typeface="Yuanti TC Regular"/>
                        </a:defRPr>
                      </a:pPr>
                      <a:r>
                        <a:t>i</a:t>
                      </a:r>
                      <a:r>
                        <a:t>早会</a:t>
                      </a:r>
                    </a:p>
                  </a:txBody>
                  <a:tcPr marL="45720" marR="45720" marT="45720" marB="45720" anchor="t" anchorCtr="0" horzOverflow="overflow">
                    <a:solidFill>
                      <a:srgbClr val="FFF2CC"/>
                    </a:solidFill>
                  </a:tcPr>
                </a:tc>
                <a:tc>
                  <a:txBody>
                    <a:bodyPr/>
                    <a:lstStyle/>
                    <a:p>
                      <a:pPr algn="l" defTabSz="914400">
                        <a:defRPr sz="1800"/>
                      </a:pPr>
                      <a:r>
                        <a:rPr>
                          <a:latin typeface="Yuanti TC Regular"/>
                          <a:ea typeface="Yuanti TC Regular"/>
                          <a:cs typeface="Yuanti TC Regular"/>
                          <a:sym typeface="Yuanti TC Regular"/>
                        </a:rPr>
                        <a:t>全职经营者</a:t>
                      </a:r>
                    </a:p>
                  </a:txBody>
                  <a:tcPr marL="45720" marR="45720" marT="45720" marB="45720" anchor="t" anchorCtr="0" horzOverflow="overflow">
                    <a:solidFill>
                      <a:srgbClr val="FFF2CC"/>
                    </a:solidFill>
                  </a:tcPr>
                </a:tc>
                <a:tc>
                  <a:txBody>
                    <a:bodyPr/>
                    <a:lstStyle/>
                    <a:p>
                      <a:pPr algn="l" defTabSz="914400">
                        <a:defRPr sz="1800"/>
                      </a:pPr>
                      <a:r>
                        <a:rPr>
                          <a:latin typeface="Yuanti TC Regular"/>
                          <a:ea typeface="Yuanti TC Regular"/>
                          <a:cs typeface="Yuanti TC Regular"/>
                          <a:sym typeface="Yuanti TC Regular"/>
                        </a:rPr>
                        <a:t>Zoom</a:t>
                      </a:r>
                    </a:p>
                  </a:txBody>
                  <a:tcPr marL="45720" marR="45720" marT="45720" marB="45720" anchor="t" anchorCtr="0" horzOverflow="overflow">
                    <a:solidFill>
                      <a:srgbClr val="FFF2CC"/>
                    </a:solidFill>
                  </a:tcPr>
                </a:tc>
              </a:tr>
            </a:tbl>
          </a:graphicData>
        </a:graphic>
      </p:graphicFrame>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5" name="Picture 4" descr="Picture 4"/>
          <p:cNvPicPr>
            <a:picLocks noChangeAspect="1"/>
          </p:cNvPicPr>
          <p:nvPr/>
        </p:nvPicPr>
        <p:blipFill>
          <a:blip r:embed="rId3">
            <a:extLst/>
          </a:blip>
          <a:stretch>
            <a:fillRect/>
          </a:stretch>
        </p:blipFill>
        <p:spPr>
          <a:xfrm>
            <a:off x="0" y="0"/>
            <a:ext cx="9167000" cy="6345467"/>
          </a:xfrm>
          <a:prstGeom prst="rect">
            <a:avLst/>
          </a:prstGeom>
          <a:ln w="12700">
            <a:miter lim="400000"/>
          </a:ln>
        </p:spPr>
      </p:pic>
      <p:grpSp>
        <p:nvGrpSpPr>
          <p:cNvPr id="128" name="Group 1"/>
          <p:cNvGrpSpPr/>
          <p:nvPr/>
        </p:nvGrpSpPr>
        <p:grpSpPr>
          <a:xfrm>
            <a:off x="0" y="5994465"/>
            <a:ext cx="9167000" cy="868936"/>
            <a:chOff x="0" y="0"/>
            <a:chExt cx="9166999" cy="868935"/>
          </a:xfrm>
        </p:grpSpPr>
        <p:pic>
          <p:nvPicPr>
            <p:cNvPr id="126" name="Picture 2" descr="Picture 2"/>
            <p:cNvPicPr>
              <a:picLocks noChangeAspect="1"/>
            </p:cNvPicPr>
            <p:nvPr/>
          </p:nvPicPr>
          <p:blipFill>
            <a:blip r:embed="rId4">
              <a:extLst/>
            </a:blip>
            <a:stretch>
              <a:fillRect/>
            </a:stretch>
          </p:blipFill>
          <p:spPr>
            <a:xfrm>
              <a:off x="0" y="0"/>
              <a:ext cx="9167000" cy="868936"/>
            </a:xfrm>
            <a:prstGeom prst="rect">
              <a:avLst/>
            </a:prstGeom>
            <a:ln w="12700" cap="flat">
              <a:noFill/>
              <a:miter lim="400000"/>
            </a:ln>
            <a:effectLst/>
          </p:spPr>
        </p:pic>
        <p:sp>
          <p:nvSpPr>
            <p:cNvPr id="127" name="TextBox 16"/>
            <p:cNvSpPr txBox="1"/>
            <p:nvPr/>
          </p:nvSpPr>
          <p:spPr>
            <a:xfrm>
              <a:off x="6475615" y="456383"/>
              <a:ext cx="2346221" cy="320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r">
                <a:defRPr spc="300" sz="1300">
                  <a:solidFill>
                    <a:srgbClr val="2D2D2D"/>
                  </a:solidFill>
                  <a:latin typeface="Yuanti TC Regular"/>
                  <a:ea typeface="Yuanti TC Regular"/>
                  <a:cs typeface="Yuanti TC Regular"/>
                  <a:sym typeface="Yuanti TC Regular"/>
                </a:defRPr>
              </a:lvl1pPr>
            </a:lstStyle>
            <a:p>
              <a:pPr/>
              <a:r>
                <a:t>您最佳的網絡創業平台</a:t>
              </a:r>
            </a:p>
          </p:txBody>
        </p:sp>
      </p:grpSp>
      <p:pic>
        <p:nvPicPr>
          <p:cNvPr id="129" name="Picture 17" descr="Picture 17"/>
          <p:cNvPicPr>
            <a:picLocks noChangeAspect="1"/>
          </p:cNvPicPr>
          <p:nvPr/>
        </p:nvPicPr>
        <p:blipFill>
          <a:blip r:embed="rId5">
            <a:extLst/>
          </a:blip>
          <a:srcRect l="0" t="0" r="0" b="17228"/>
          <a:stretch>
            <a:fillRect/>
          </a:stretch>
        </p:blipFill>
        <p:spPr>
          <a:xfrm>
            <a:off x="7978966" y="325112"/>
            <a:ext cx="707769" cy="721283"/>
          </a:xfrm>
          <a:prstGeom prst="rect">
            <a:avLst/>
          </a:prstGeom>
          <a:ln w="12700">
            <a:miter lim="400000"/>
          </a:ln>
        </p:spPr>
      </p:pic>
      <p:sp>
        <p:nvSpPr>
          <p:cNvPr id="130" name="Rectangle 18"/>
          <p:cNvSpPr/>
          <p:nvPr/>
        </p:nvSpPr>
        <p:spPr>
          <a:xfrm>
            <a:off x="7795690" y="325112"/>
            <a:ext cx="45720" cy="721283"/>
          </a:xfrm>
          <a:prstGeom prst="rect">
            <a:avLst/>
          </a:prstGeom>
          <a:solidFill>
            <a:srgbClr val="FFDC00"/>
          </a:solidFill>
          <a:ln w="12700">
            <a:miter lim="400000"/>
          </a:ln>
        </p:spPr>
        <p:txBody>
          <a:bodyPr lIns="45719" rIns="45719" anchor="ctr"/>
          <a:lstStyle/>
          <a:p>
            <a:pPr algn="ctr">
              <a:defRPr>
                <a:solidFill>
                  <a:srgbClr val="FFFFFF"/>
                </a:solidFill>
              </a:defRPr>
            </a:pPr>
          </a:p>
        </p:txBody>
      </p:sp>
      <p:sp>
        <p:nvSpPr>
          <p:cNvPr id="131" name="Rectangle 9"/>
          <p:cNvSpPr txBox="1"/>
          <p:nvPr/>
        </p:nvSpPr>
        <p:spPr>
          <a:xfrm>
            <a:off x="1051280" y="729256"/>
            <a:ext cx="5737454" cy="942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pc="1200" sz="4800">
                <a:solidFill>
                  <a:srgbClr val="FFDC00"/>
                </a:solidFill>
                <a:effectLst>
                  <a:outerShdw sx="100000" sy="100000" kx="0" ky="0" algn="b" rotWithShape="0" blurRad="63500" dist="0" dir="0">
                    <a:srgbClr val="000000">
                      <a:alpha val="25000"/>
                    </a:srgbClr>
                  </a:outerShdw>
                </a:effectLst>
                <a:latin typeface="Yuanti SC Bold"/>
                <a:ea typeface="Yuanti SC Bold"/>
                <a:cs typeface="Yuanti SC Bold"/>
                <a:sym typeface="Yuanti SC Bold"/>
              </a:defRPr>
            </a:pPr>
            <a:r>
              <a:t>i</a:t>
            </a:r>
            <a:r>
              <a:t>线上聚会</a:t>
            </a:r>
            <a:r>
              <a:t>｜功能</a:t>
            </a:r>
          </a:p>
        </p:txBody>
      </p:sp>
      <p:sp>
        <p:nvSpPr>
          <p:cNvPr id="132" name="TextBox 10"/>
          <p:cNvSpPr txBox="1"/>
          <p:nvPr/>
        </p:nvSpPr>
        <p:spPr>
          <a:xfrm>
            <a:off x="1021772" y="1859338"/>
            <a:ext cx="6835042" cy="616839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457200" indent="-457200">
              <a:lnSpc>
                <a:spcPct val="150000"/>
              </a:lnSpc>
              <a:buSzPct val="100000"/>
              <a:buAutoNum type="arabicParenR" startAt="1"/>
              <a:defRPr sz="2400">
                <a:solidFill>
                  <a:srgbClr val="FFFFFF"/>
                </a:solidFill>
                <a:latin typeface="Yuanti TC Regular"/>
                <a:ea typeface="Yuanti TC Regular"/>
                <a:cs typeface="Yuanti TC Regular"/>
                <a:sym typeface="Yuanti TC Regular"/>
              </a:defRPr>
            </a:pPr>
            <a:r>
              <a:t>零售与推荐</a:t>
            </a:r>
          </a:p>
          <a:p>
            <a:pPr marL="457200" indent="-457200">
              <a:lnSpc>
                <a:spcPct val="150000"/>
              </a:lnSpc>
              <a:buSzPct val="100000"/>
              <a:buAutoNum type="arabicParenR" startAt="1"/>
              <a:defRPr sz="2400">
                <a:solidFill>
                  <a:srgbClr val="FFFFFF"/>
                </a:solidFill>
                <a:latin typeface="Yuanti TC Regular"/>
                <a:ea typeface="Yuanti TC Regular"/>
                <a:cs typeface="Yuanti TC Regular"/>
                <a:sym typeface="Yuanti TC Regular"/>
              </a:defRPr>
            </a:pPr>
            <a:r>
              <a:t>推广</a:t>
            </a:r>
          </a:p>
          <a:p>
            <a:pPr marL="457200" indent="-457200">
              <a:lnSpc>
                <a:spcPct val="150000"/>
              </a:lnSpc>
              <a:buSzPct val="100000"/>
              <a:buAutoNum type="arabicParenR" startAt="1"/>
              <a:defRPr sz="2400">
                <a:solidFill>
                  <a:srgbClr val="FFFFFF"/>
                </a:solidFill>
                <a:latin typeface="Yuanti TC Regular"/>
                <a:ea typeface="Yuanti TC Regular"/>
                <a:cs typeface="Yuanti TC Regular"/>
                <a:sym typeface="Yuanti TC Regular"/>
              </a:defRPr>
            </a:pPr>
            <a:r>
              <a:t>建立稳定客户</a:t>
            </a:r>
          </a:p>
          <a:p>
            <a:pPr marL="457200" indent="-457200">
              <a:lnSpc>
                <a:spcPct val="150000"/>
              </a:lnSpc>
              <a:buSzPct val="100000"/>
              <a:buAutoNum type="arabicParenR" startAt="1"/>
              <a:defRPr sz="2400">
                <a:solidFill>
                  <a:srgbClr val="FFFFFF"/>
                </a:solidFill>
                <a:latin typeface="Yuanti TC Regular"/>
                <a:ea typeface="Yuanti TC Regular"/>
                <a:cs typeface="Yuanti TC Regular"/>
                <a:sym typeface="Yuanti TC Regular"/>
              </a:defRPr>
            </a:pPr>
            <a:r>
              <a:t>增进小组的活力</a:t>
            </a:r>
          </a:p>
          <a:p>
            <a:pPr marL="457200" indent="-457200">
              <a:lnSpc>
                <a:spcPct val="150000"/>
              </a:lnSpc>
              <a:buSzPct val="100000"/>
              <a:buAutoNum type="arabicParenR" startAt="1"/>
              <a:defRPr sz="2400">
                <a:solidFill>
                  <a:srgbClr val="FFFFFF"/>
                </a:solidFill>
                <a:latin typeface="Yuanti TC Regular"/>
                <a:ea typeface="Yuanti TC Regular"/>
                <a:cs typeface="Yuanti TC Regular"/>
                <a:sym typeface="Yuanti TC Regular"/>
              </a:defRPr>
            </a:pPr>
            <a:r>
              <a:t>标准化、复制、传承</a:t>
            </a:r>
          </a:p>
          <a:p>
            <a:pPr marL="457200" indent="-457200">
              <a:lnSpc>
                <a:spcPct val="150000"/>
              </a:lnSpc>
              <a:buSzPct val="100000"/>
              <a:buAutoNum type="arabicParenR" startAt="1"/>
              <a:defRPr sz="2400">
                <a:solidFill>
                  <a:srgbClr val="FFFFFF"/>
                </a:solidFill>
                <a:latin typeface="Yuanti TC Regular"/>
                <a:ea typeface="Yuanti TC Regular"/>
                <a:cs typeface="Yuanti TC Regular"/>
                <a:sym typeface="Yuanti TC Regular"/>
              </a:defRPr>
            </a:pPr>
            <a:r>
              <a:t>人才培养</a:t>
            </a:r>
          </a:p>
          <a:p>
            <a:pPr>
              <a:lnSpc>
                <a:spcPct val="150000"/>
              </a:lnSpc>
              <a:defRPr sz="2400">
                <a:solidFill>
                  <a:srgbClr val="FFFFFF"/>
                </a:solidFill>
                <a:latin typeface="Yuanti TC Regular"/>
                <a:ea typeface="Yuanti TC Regular"/>
                <a:cs typeface="Yuanti TC Regular"/>
                <a:sym typeface="Yuanti TC Regular"/>
              </a:defRPr>
            </a:pPr>
          </a:p>
          <a:p>
            <a:pPr>
              <a:lnSpc>
                <a:spcPct val="150000"/>
              </a:lnSpc>
              <a:defRPr sz="2400">
                <a:solidFill>
                  <a:srgbClr val="FFFFFF"/>
                </a:solidFill>
                <a:latin typeface="Yuanti TC Regular"/>
                <a:ea typeface="Yuanti TC Regular"/>
                <a:cs typeface="Yuanti TC Regular"/>
                <a:sym typeface="Yuanti TC Regular"/>
              </a:defRPr>
            </a:pPr>
          </a:p>
          <a:p>
            <a:pPr>
              <a:lnSpc>
                <a:spcPct val="150000"/>
              </a:lnSpc>
              <a:defRPr sz="2400">
                <a:solidFill>
                  <a:srgbClr val="FFFFFF"/>
                </a:solidFill>
                <a:latin typeface="Yuanti TC Regular"/>
                <a:ea typeface="Yuanti TC Regular"/>
                <a:cs typeface="Yuanti TC Regular"/>
                <a:sym typeface="Yuanti TC Regular"/>
              </a:defRPr>
            </a:pP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6" name="Picture 4" descr="Picture 4"/>
          <p:cNvPicPr>
            <a:picLocks noChangeAspect="1"/>
          </p:cNvPicPr>
          <p:nvPr/>
        </p:nvPicPr>
        <p:blipFill>
          <a:blip r:embed="rId3">
            <a:extLst/>
          </a:blip>
          <a:stretch>
            <a:fillRect/>
          </a:stretch>
        </p:blipFill>
        <p:spPr>
          <a:xfrm>
            <a:off x="0" y="-14784"/>
            <a:ext cx="9167000" cy="6345468"/>
          </a:xfrm>
          <a:prstGeom prst="rect">
            <a:avLst/>
          </a:prstGeom>
          <a:ln w="12700">
            <a:miter lim="400000"/>
          </a:ln>
        </p:spPr>
      </p:pic>
      <p:grpSp>
        <p:nvGrpSpPr>
          <p:cNvPr id="139" name="Group 1"/>
          <p:cNvGrpSpPr/>
          <p:nvPr/>
        </p:nvGrpSpPr>
        <p:grpSpPr>
          <a:xfrm>
            <a:off x="0" y="5994465"/>
            <a:ext cx="9167000" cy="868936"/>
            <a:chOff x="0" y="0"/>
            <a:chExt cx="9166999" cy="868935"/>
          </a:xfrm>
        </p:grpSpPr>
        <p:pic>
          <p:nvPicPr>
            <p:cNvPr id="137" name="Picture 2" descr="Picture 2"/>
            <p:cNvPicPr>
              <a:picLocks noChangeAspect="1"/>
            </p:cNvPicPr>
            <p:nvPr/>
          </p:nvPicPr>
          <p:blipFill>
            <a:blip r:embed="rId4">
              <a:extLst/>
            </a:blip>
            <a:stretch>
              <a:fillRect/>
            </a:stretch>
          </p:blipFill>
          <p:spPr>
            <a:xfrm>
              <a:off x="0" y="0"/>
              <a:ext cx="9167000" cy="868936"/>
            </a:xfrm>
            <a:prstGeom prst="rect">
              <a:avLst/>
            </a:prstGeom>
            <a:ln w="12700" cap="flat">
              <a:noFill/>
              <a:miter lim="400000"/>
            </a:ln>
            <a:effectLst/>
          </p:spPr>
        </p:pic>
        <p:sp>
          <p:nvSpPr>
            <p:cNvPr id="138" name="TextBox 16"/>
            <p:cNvSpPr txBox="1"/>
            <p:nvPr/>
          </p:nvSpPr>
          <p:spPr>
            <a:xfrm>
              <a:off x="6475615" y="456383"/>
              <a:ext cx="2346221" cy="320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r">
                <a:defRPr spc="300" sz="1300">
                  <a:solidFill>
                    <a:srgbClr val="2D2D2D"/>
                  </a:solidFill>
                  <a:latin typeface="Yuanti TC Regular"/>
                  <a:ea typeface="Yuanti TC Regular"/>
                  <a:cs typeface="Yuanti TC Regular"/>
                  <a:sym typeface="Yuanti TC Regular"/>
                </a:defRPr>
              </a:lvl1pPr>
            </a:lstStyle>
            <a:p>
              <a:pPr/>
              <a:r>
                <a:t>您最佳的網絡創業平台</a:t>
              </a:r>
            </a:p>
          </p:txBody>
        </p:sp>
      </p:grpSp>
      <p:pic>
        <p:nvPicPr>
          <p:cNvPr id="140" name="Picture 17" descr="Picture 17"/>
          <p:cNvPicPr>
            <a:picLocks noChangeAspect="1"/>
          </p:cNvPicPr>
          <p:nvPr/>
        </p:nvPicPr>
        <p:blipFill>
          <a:blip r:embed="rId5">
            <a:extLst/>
          </a:blip>
          <a:srcRect l="0" t="0" r="0" b="17228"/>
          <a:stretch>
            <a:fillRect/>
          </a:stretch>
        </p:blipFill>
        <p:spPr>
          <a:xfrm>
            <a:off x="7978966" y="325112"/>
            <a:ext cx="707769" cy="721283"/>
          </a:xfrm>
          <a:prstGeom prst="rect">
            <a:avLst/>
          </a:prstGeom>
          <a:ln w="12700">
            <a:miter lim="400000"/>
          </a:ln>
        </p:spPr>
      </p:pic>
      <p:sp>
        <p:nvSpPr>
          <p:cNvPr id="141" name="Rectangle 18"/>
          <p:cNvSpPr/>
          <p:nvPr/>
        </p:nvSpPr>
        <p:spPr>
          <a:xfrm>
            <a:off x="7795690" y="325112"/>
            <a:ext cx="45720" cy="721283"/>
          </a:xfrm>
          <a:prstGeom prst="rect">
            <a:avLst/>
          </a:prstGeom>
          <a:solidFill>
            <a:srgbClr val="FFDC00"/>
          </a:solidFill>
          <a:ln w="12700">
            <a:miter lim="400000"/>
          </a:ln>
        </p:spPr>
        <p:txBody>
          <a:bodyPr lIns="45719" rIns="45719" anchor="ctr"/>
          <a:lstStyle/>
          <a:p>
            <a:pPr algn="ctr">
              <a:defRPr>
                <a:solidFill>
                  <a:srgbClr val="FFFFFF"/>
                </a:solidFill>
              </a:defRPr>
            </a:pPr>
          </a:p>
        </p:txBody>
      </p:sp>
      <p:sp>
        <p:nvSpPr>
          <p:cNvPr id="142" name="TextBox 3"/>
          <p:cNvSpPr txBox="1"/>
          <p:nvPr/>
        </p:nvSpPr>
        <p:spPr>
          <a:xfrm>
            <a:off x="1021771" y="1275908"/>
            <a:ext cx="6541657" cy="679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457200" indent="-457200">
              <a:lnSpc>
                <a:spcPct val="150000"/>
              </a:lnSpc>
              <a:buSzPct val="100000"/>
              <a:buAutoNum type="arabicParenR" startAt="1"/>
              <a:defRPr sz="2400">
                <a:solidFill>
                  <a:srgbClr val="FFFFFF"/>
                </a:solidFill>
                <a:latin typeface="Yuanti TC Regular"/>
                <a:ea typeface="Yuanti TC Regular"/>
                <a:cs typeface="Yuanti TC Regular"/>
                <a:sym typeface="Yuanti TC Regular"/>
              </a:defRPr>
            </a:pPr>
          </a:p>
          <a:p>
            <a:pPr marL="457200" indent="-457200">
              <a:lnSpc>
                <a:spcPct val="150000"/>
              </a:lnSpc>
              <a:buSzPct val="100000"/>
              <a:buAutoNum type="arabicParenR" startAt="1"/>
              <a:defRPr sz="2400">
                <a:solidFill>
                  <a:srgbClr val="FFFFFF"/>
                </a:solidFill>
                <a:latin typeface="Yuanti TC Regular"/>
                <a:ea typeface="Yuanti TC Regular"/>
                <a:cs typeface="Yuanti TC Regular"/>
                <a:sym typeface="Yuanti TC Regular"/>
              </a:defRPr>
            </a:pPr>
            <a:r>
              <a:t>低成本</a:t>
            </a:r>
          </a:p>
          <a:p>
            <a:pPr marL="457200" indent="-457200">
              <a:lnSpc>
                <a:spcPct val="150000"/>
              </a:lnSpc>
              <a:buSzPct val="100000"/>
              <a:buAutoNum type="arabicParenR" startAt="1"/>
              <a:defRPr sz="2400">
                <a:solidFill>
                  <a:srgbClr val="FFFFFF"/>
                </a:solidFill>
                <a:latin typeface="Yuanti TC Regular"/>
                <a:ea typeface="Yuanti TC Regular"/>
                <a:cs typeface="Yuanti TC Regular"/>
                <a:sym typeface="Yuanti TC Regular"/>
              </a:defRPr>
            </a:pPr>
            <a:r>
              <a:t>事半功倍</a:t>
            </a:r>
          </a:p>
          <a:p>
            <a:pPr marL="457200" indent="-457200">
              <a:lnSpc>
                <a:spcPct val="150000"/>
              </a:lnSpc>
              <a:buSzPct val="100000"/>
              <a:buAutoNum type="arabicParenR" startAt="1"/>
              <a:defRPr sz="2400">
                <a:solidFill>
                  <a:srgbClr val="FFFFFF"/>
                </a:solidFill>
                <a:latin typeface="Yuanti TC Regular"/>
                <a:ea typeface="Yuanti TC Regular"/>
                <a:cs typeface="Yuanti TC Regular"/>
                <a:sym typeface="Yuanti TC Regular"/>
              </a:defRPr>
            </a:pPr>
            <a:r>
              <a:t>互动性强</a:t>
            </a:r>
          </a:p>
          <a:p>
            <a:pPr marL="457200" indent="-457200">
              <a:lnSpc>
                <a:spcPct val="150000"/>
              </a:lnSpc>
              <a:buSzPct val="100000"/>
              <a:buAutoNum type="arabicParenR" startAt="1"/>
              <a:defRPr sz="2400">
                <a:solidFill>
                  <a:srgbClr val="FFFFFF"/>
                </a:solidFill>
                <a:latin typeface="Yuanti TC Regular"/>
                <a:ea typeface="Yuanti TC Regular"/>
                <a:cs typeface="Yuanti TC Regular"/>
                <a:sym typeface="Yuanti TC Regular"/>
              </a:defRPr>
            </a:pPr>
            <a:r>
              <a:t>针对性强</a:t>
            </a:r>
          </a:p>
          <a:p>
            <a:pPr marL="457200" indent="-457200">
              <a:lnSpc>
                <a:spcPct val="150000"/>
              </a:lnSpc>
              <a:buSzPct val="100000"/>
              <a:buAutoNum type="arabicParenR" startAt="1"/>
              <a:defRPr sz="2400">
                <a:solidFill>
                  <a:srgbClr val="FFFFFF"/>
                </a:solidFill>
                <a:latin typeface="Yuanti TC Regular"/>
                <a:ea typeface="Yuanti TC Regular"/>
                <a:cs typeface="Yuanti TC Regular"/>
                <a:sym typeface="Yuanti TC Regular"/>
              </a:defRPr>
            </a:pPr>
            <a:r>
              <a:t>全面的能力成长</a:t>
            </a:r>
          </a:p>
          <a:p>
            <a:pPr marL="457200" indent="-457200">
              <a:lnSpc>
                <a:spcPct val="150000"/>
              </a:lnSpc>
              <a:buSzPct val="100000"/>
              <a:buAutoNum type="arabicParenR" startAt="1"/>
              <a:defRPr sz="2400">
                <a:solidFill>
                  <a:srgbClr val="FFFFFF"/>
                </a:solidFill>
                <a:latin typeface="Yuanti TC Regular"/>
                <a:ea typeface="Yuanti TC Regular"/>
                <a:cs typeface="Yuanti TC Regular"/>
                <a:sym typeface="Yuanti TC Regular"/>
              </a:defRPr>
            </a:pPr>
            <a:r>
              <a:t>锤炼小组的策划和发动能力</a:t>
            </a:r>
          </a:p>
          <a:p>
            <a:pPr marL="457200" indent="-457200">
              <a:lnSpc>
                <a:spcPct val="150000"/>
              </a:lnSpc>
              <a:buSzPct val="100000"/>
              <a:buAutoNum type="arabicParenR" startAt="1"/>
              <a:defRPr sz="2400">
                <a:solidFill>
                  <a:srgbClr val="FFFFFF"/>
                </a:solidFill>
                <a:latin typeface="Yuanti TC Regular"/>
                <a:ea typeface="Yuanti TC Regular"/>
                <a:cs typeface="Yuanti TC Regular"/>
                <a:sym typeface="Yuanti TC Regular"/>
              </a:defRPr>
            </a:pPr>
            <a:r>
              <a:t>无国界，无区域限制</a:t>
            </a:r>
          </a:p>
          <a:p>
            <a:pPr marL="457200" indent="-457200">
              <a:lnSpc>
                <a:spcPct val="150000"/>
              </a:lnSpc>
              <a:buSzPct val="100000"/>
              <a:buAutoNum type="arabicParenR" startAt="1"/>
              <a:defRPr sz="2400">
                <a:solidFill>
                  <a:srgbClr val="FFFFFF"/>
                </a:solidFill>
                <a:latin typeface="Yuanti TC Regular"/>
                <a:ea typeface="Yuanti TC Regular"/>
                <a:cs typeface="Yuanti TC Regular"/>
                <a:sym typeface="Yuanti TC Regular"/>
              </a:defRPr>
            </a:pPr>
          </a:p>
          <a:p>
            <a:pPr marL="457200" indent="-457200">
              <a:lnSpc>
                <a:spcPct val="150000"/>
              </a:lnSpc>
              <a:buSzPct val="100000"/>
              <a:buAutoNum type="arabicParenR" startAt="9"/>
              <a:defRPr sz="2400">
                <a:solidFill>
                  <a:srgbClr val="FFFFFF"/>
                </a:solidFill>
                <a:latin typeface="Yuanti TC Regular"/>
                <a:ea typeface="Yuanti TC Regular"/>
                <a:cs typeface="Yuanti TC Regular"/>
                <a:sym typeface="Yuanti TC Regular"/>
              </a:defRPr>
            </a:pPr>
          </a:p>
        </p:txBody>
      </p:sp>
      <p:sp>
        <p:nvSpPr>
          <p:cNvPr id="143" name="Rectangle 9"/>
          <p:cNvSpPr txBox="1"/>
          <p:nvPr/>
        </p:nvSpPr>
        <p:spPr>
          <a:xfrm>
            <a:off x="1061349" y="696179"/>
            <a:ext cx="5737455" cy="942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pc="1200" sz="4800">
                <a:solidFill>
                  <a:srgbClr val="FFDC00"/>
                </a:solidFill>
                <a:effectLst>
                  <a:outerShdw sx="100000" sy="100000" kx="0" ky="0" algn="b" rotWithShape="0" blurRad="63500" dist="0" dir="0">
                    <a:srgbClr val="000000">
                      <a:alpha val="25000"/>
                    </a:srgbClr>
                  </a:outerShdw>
                </a:effectLst>
                <a:latin typeface="Yuanti SC Bold"/>
                <a:ea typeface="Yuanti SC Bold"/>
                <a:cs typeface="Yuanti SC Bold"/>
                <a:sym typeface="Yuanti SC Bold"/>
              </a:defRPr>
            </a:pPr>
            <a:r>
              <a:t>i</a:t>
            </a:r>
            <a:r>
              <a:t>线上聚会</a:t>
            </a:r>
            <a:r>
              <a:t>｜优势</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7" name="Picture 4" descr="Picture 4"/>
          <p:cNvPicPr>
            <a:picLocks noChangeAspect="1"/>
          </p:cNvPicPr>
          <p:nvPr/>
        </p:nvPicPr>
        <p:blipFill>
          <a:blip r:embed="rId3">
            <a:extLst/>
          </a:blip>
          <a:stretch>
            <a:fillRect/>
          </a:stretch>
        </p:blipFill>
        <p:spPr>
          <a:xfrm>
            <a:off x="-23000" y="17873"/>
            <a:ext cx="9167001" cy="6345467"/>
          </a:xfrm>
          <a:prstGeom prst="rect">
            <a:avLst/>
          </a:prstGeom>
          <a:ln w="12700">
            <a:miter lim="400000"/>
          </a:ln>
        </p:spPr>
      </p:pic>
      <p:grpSp>
        <p:nvGrpSpPr>
          <p:cNvPr id="150" name="Group 1"/>
          <p:cNvGrpSpPr/>
          <p:nvPr/>
        </p:nvGrpSpPr>
        <p:grpSpPr>
          <a:xfrm>
            <a:off x="0" y="6027120"/>
            <a:ext cx="9167000" cy="868936"/>
            <a:chOff x="0" y="0"/>
            <a:chExt cx="9166999" cy="868935"/>
          </a:xfrm>
        </p:grpSpPr>
        <p:pic>
          <p:nvPicPr>
            <p:cNvPr id="148" name="Picture 2" descr="Picture 2"/>
            <p:cNvPicPr>
              <a:picLocks noChangeAspect="1"/>
            </p:cNvPicPr>
            <p:nvPr/>
          </p:nvPicPr>
          <p:blipFill>
            <a:blip r:embed="rId4">
              <a:extLst/>
            </a:blip>
            <a:stretch>
              <a:fillRect/>
            </a:stretch>
          </p:blipFill>
          <p:spPr>
            <a:xfrm>
              <a:off x="0" y="0"/>
              <a:ext cx="9167000" cy="868936"/>
            </a:xfrm>
            <a:prstGeom prst="rect">
              <a:avLst/>
            </a:prstGeom>
            <a:ln w="12700" cap="flat">
              <a:noFill/>
              <a:miter lim="400000"/>
            </a:ln>
            <a:effectLst/>
          </p:spPr>
        </p:pic>
        <p:sp>
          <p:nvSpPr>
            <p:cNvPr id="149" name="TextBox 16"/>
            <p:cNvSpPr txBox="1"/>
            <p:nvPr/>
          </p:nvSpPr>
          <p:spPr>
            <a:xfrm>
              <a:off x="6475615" y="456383"/>
              <a:ext cx="2346221" cy="320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r">
                <a:defRPr spc="300" sz="1300">
                  <a:solidFill>
                    <a:srgbClr val="2D2D2D"/>
                  </a:solidFill>
                  <a:latin typeface="Yuanti TC Regular"/>
                  <a:ea typeface="Yuanti TC Regular"/>
                  <a:cs typeface="Yuanti TC Regular"/>
                  <a:sym typeface="Yuanti TC Regular"/>
                </a:defRPr>
              </a:lvl1pPr>
            </a:lstStyle>
            <a:p>
              <a:pPr/>
              <a:r>
                <a:t>您最佳的網絡創業平台</a:t>
              </a:r>
            </a:p>
          </p:txBody>
        </p:sp>
      </p:grpSp>
      <p:pic>
        <p:nvPicPr>
          <p:cNvPr id="151" name="Picture 17" descr="Picture 17"/>
          <p:cNvPicPr>
            <a:picLocks noChangeAspect="1"/>
          </p:cNvPicPr>
          <p:nvPr/>
        </p:nvPicPr>
        <p:blipFill>
          <a:blip r:embed="rId5">
            <a:extLst/>
          </a:blip>
          <a:srcRect l="0" t="0" r="0" b="17228"/>
          <a:stretch>
            <a:fillRect/>
          </a:stretch>
        </p:blipFill>
        <p:spPr>
          <a:xfrm>
            <a:off x="7978966" y="325112"/>
            <a:ext cx="707769" cy="721283"/>
          </a:xfrm>
          <a:prstGeom prst="rect">
            <a:avLst/>
          </a:prstGeom>
          <a:ln w="12700">
            <a:miter lim="400000"/>
          </a:ln>
        </p:spPr>
      </p:pic>
      <p:sp>
        <p:nvSpPr>
          <p:cNvPr id="152" name="Rectangle 18"/>
          <p:cNvSpPr/>
          <p:nvPr/>
        </p:nvSpPr>
        <p:spPr>
          <a:xfrm>
            <a:off x="7795690" y="325112"/>
            <a:ext cx="45720" cy="721283"/>
          </a:xfrm>
          <a:prstGeom prst="rect">
            <a:avLst/>
          </a:prstGeom>
          <a:solidFill>
            <a:srgbClr val="FFDC00"/>
          </a:solidFill>
          <a:ln w="12700">
            <a:miter lim="400000"/>
          </a:ln>
        </p:spPr>
        <p:txBody>
          <a:bodyPr lIns="45719" rIns="45719" anchor="ctr"/>
          <a:lstStyle/>
          <a:p>
            <a:pPr algn="ctr">
              <a:defRPr>
                <a:solidFill>
                  <a:srgbClr val="FFFFFF"/>
                </a:solidFill>
              </a:defRPr>
            </a:pPr>
          </a:p>
        </p:txBody>
      </p:sp>
      <p:sp>
        <p:nvSpPr>
          <p:cNvPr id="153" name="Rectangle 9"/>
          <p:cNvSpPr txBox="1"/>
          <p:nvPr/>
        </p:nvSpPr>
        <p:spPr>
          <a:xfrm>
            <a:off x="1058500" y="640943"/>
            <a:ext cx="5438141" cy="942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pc="1200" sz="4800">
                <a:solidFill>
                  <a:srgbClr val="FFDC00"/>
                </a:solidFill>
                <a:effectLst>
                  <a:outerShdw sx="100000" sy="100000" kx="0" ky="0" algn="b" rotWithShape="0" blurRad="63500" dist="0" dir="0">
                    <a:srgbClr val="000000">
                      <a:alpha val="25000"/>
                    </a:srgbClr>
                  </a:outerShdw>
                </a:effectLst>
                <a:latin typeface="Yuanti SC Bold"/>
                <a:ea typeface="Yuanti SC Bold"/>
                <a:cs typeface="Yuanti SC Bold"/>
                <a:sym typeface="Yuanti SC Bold"/>
              </a:defRPr>
            </a:lvl1pPr>
          </a:lstStyle>
          <a:p>
            <a:pPr/>
            <a:r>
              <a:t>会前的运作动作</a:t>
            </a:r>
          </a:p>
        </p:txBody>
      </p:sp>
      <p:sp>
        <p:nvSpPr>
          <p:cNvPr id="154" name="Rectangle 6"/>
          <p:cNvSpPr txBox="1"/>
          <p:nvPr/>
        </p:nvSpPr>
        <p:spPr>
          <a:xfrm>
            <a:off x="1058500" y="1725304"/>
            <a:ext cx="7330673" cy="470611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457200" indent="-457200">
              <a:lnSpc>
                <a:spcPct val="150000"/>
              </a:lnSpc>
              <a:buSzPct val="100000"/>
              <a:buAutoNum type="arabicParenR" startAt="1"/>
              <a:defRPr sz="2400">
                <a:solidFill>
                  <a:srgbClr val="FFFFFF"/>
                </a:solidFill>
                <a:latin typeface="Yuanti TC Regular"/>
                <a:ea typeface="Yuanti TC Regular"/>
                <a:cs typeface="Yuanti TC Regular"/>
                <a:sym typeface="Yuanti TC Regular"/>
              </a:defRPr>
            </a:pPr>
            <a:r>
              <a:t>提早</a:t>
            </a:r>
            <a:r>
              <a:t>15</a:t>
            </a:r>
            <a:r>
              <a:t>分钟上线</a:t>
            </a:r>
          </a:p>
          <a:p>
            <a:pPr marL="457200" indent="-457200">
              <a:lnSpc>
                <a:spcPct val="150000"/>
              </a:lnSpc>
              <a:buSzPct val="100000"/>
              <a:buAutoNum type="arabicParenR" startAt="1"/>
              <a:defRPr sz="2400" u="sng">
                <a:solidFill>
                  <a:srgbClr val="FFFFFF"/>
                </a:solidFill>
                <a:latin typeface="Yuanti TC Regular"/>
                <a:ea typeface="Yuanti TC Regular"/>
                <a:cs typeface="Yuanti TC Regular"/>
                <a:sym typeface="Yuanti TC Regular"/>
              </a:defRPr>
            </a:pPr>
            <a:r>
              <a:t>主持人</a:t>
            </a:r>
          </a:p>
          <a:p>
            <a:pPr marL="457200" indent="-457200">
              <a:buSzPct val="100000"/>
              <a:buFont typeface="Arial"/>
              <a:buChar char="•"/>
              <a:defRPr sz="2400">
                <a:solidFill>
                  <a:srgbClr val="FFFFFF"/>
                </a:solidFill>
                <a:latin typeface="Yuanti TC Regular"/>
                <a:ea typeface="Yuanti TC Regular"/>
                <a:cs typeface="Yuanti TC Regular"/>
                <a:sym typeface="Yuanti TC Regular"/>
              </a:defRPr>
            </a:pPr>
            <a:r>
              <a:t>自我介绍</a:t>
            </a:r>
          </a:p>
          <a:p>
            <a:pPr marL="457200" indent="-457200">
              <a:buSzPct val="100000"/>
              <a:buFont typeface="Arial"/>
              <a:buChar char="•"/>
              <a:defRPr sz="2400">
                <a:solidFill>
                  <a:srgbClr val="FFFFFF"/>
                </a:solidFill>
                <a:latin typeface="Yuanti TC Regular"/>
                <a:ea typeface="Yuanti TC Regular"/>
                <a:cs typeface="Yuanti TC Regular"/>
                <a:sym typeface="Yuanti TC Regular"/>
              </a:defRPr>
            </a:pPr>
            <a:r>
              <a:t>播放短片（教育</a:t>
            </a:r>
            <a:r>
              <a:t>/</a:t>
            </a:r>
            <a:r>
              <a:t>产品</a:t>
            </a:r>
            <a:r>
              <a:t>/</a:t>
            </a:r>
            <a:r>
              <a:t>活动等等）</a:t>
            </a:r>
          </a:p>
          <a:p>
            <a:pPr marL="457200" indent="-457200">
              <a:buSzPct val="100000"/>
              <a:buFont typeface="Arial"/>
              <a:buChar char="•"/>
              <a:defRPr sz="2400">
                <a:solidFill>
                  <a:srgbClr val="FFFFFF"/>
                </a:solidFill>
                <a:latin typeface="Yuanti TC Regular"/>
                <a:ea typeface="Yuanti TC Regular"/>
                <a:cs typeface="Yuanti TC Regular"/>
                <a:sym typeface="Yuanti TC Regular"/>
              </a:defRPr>
            </a:pPr>
            <a:r>
              <a:t>活动要求及提醒</a:t>
            </a:r>
          </a:p>
          <a:p>
            <a:pPr marL="457200" indent="-457200">
              <a:buSzPct val="100000"/>
              <a:buFont typeface="Arial"/>
              <a:buChar char="•"/>
              <a:defRPr sz="2400">
                <a:solidFill>
                  <a:srgbClr val="FFFFFF"/>
                </a:solidFill>
                <a:latin typeface="Yuanti TC Regular"/>
                <a:ea typeface="Yuanti TC Regular"/>
                <a:cs typeface="Yuanti TC Regular"/>
                <a:sym typeface="Yuanti TC Regular"/>
              </a:defRPr>
            </a:pPr>
            <a:r>
              <a:t>准时开会</a:t>
            </a:r>
          </a:p>
          <a:p>
            <a:pPr marL="457200" indent="-457200">
              <a:buSzPct val="100000"/>
              <a:buFont typeface="Arial"/>
              <a:buChar char="•"/>
              <a:defRPr sz="2400">
                <a:solidFill>
                  <a:srgbClr val="FFFFFF"/>
                </a:solidFill>
                <a:latin typeface="Yuanti TC Regular"/>
                <a:ea typeface="Yuanti TC Regular"/>
                <a:cs typeface="Yuanti TC Regular"/>
                <a:sym typeface="Yuanti TC Regular"/>
              </a:defRPr>
            </a:pPr>
          </a:p>
          <a:p>
            <a:pPr>
              <a:defRPr sz="2400">
                <a:solidFill>
                  <a:srgbClr val="FFFFFF"/>
                </a:solidFill>
                <a:latin typeface="Yuanti TC Regular"/>
                <a:ea typeface="Yuanti TC Regular"/>
                <a:cs typeface="Yuanti TC Regular"/>
                <a:sym typeface="Yuanti TC Regular"/>
              </a:defRPr>
            </a:pPr>
            <a:r>
              <a:t>*上级需要先确定新朋友是否能顺利上线</a:t>
            </a:r>
            <a:r>
              <a:rPr>
                <a:solidFill>
                  <a:srgbClr val="000000"/>
                </a:solidFill>
              </a:rPr>
              <a:t> </a:t>
            </a:r>
            <a:endParaRPr>
              <a:solidFill>
                <a:srgbClr val="000000"/>
              </a:solidFill>
            </a:endParaRPr>
          </a:p>
          <a:p>
            <a:pPr>
              <a:defRPr sz="2400">
                <a:solidFill>
                  <a:srgbClr val="FFFFFF"/>
                </a:solidFill>
                <a:latin typeface="Yuanti TC Regular"/>
                <a:ea typeface="Yuanti TC Regular"/>
                <a:cs typeface="Yuanti TC Regular"/>
                <a:sym typeface="Yuanti TC Regular"/>
              </a:defRPr>
            </a:pP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8" name="Picture 4" descr="Picture 4"/>
          <p:cNvPicPr>
            <a:picLocks noChangeAspect="1"/>
          </p:cNvPicPr>
          <p:nvPr/>
        </p:nvPicPr>
        <p:blipFill>
          <a:blip r:embed="rId3">
            <a:extLst/>
          </a:blip>
          <a:stretch>
            <a:fillRect/>
          </a:stretch>
        </p:blipFill>
        <p:spPr>
          <a:xfrm>
            <a:off x="0" y="9294"/>
            <a:ext cx="9167000" cy="6345467"/>
          </a:xfrm>
          <a:prstGeom prst="rect">
            <a:avLst/>
          </a:prstGeom>
          <a:ln w="12700">
            <a:miter lim="400000"/>
          </a:ln>
        </p:spPr>
      </p:pic>
      <p:grpSp>
        <p:nvGrpSpPr>
          <p:cNvPr id="161" name="Group 1"/>
          <p:cNvGrpSpPr/>
          <p:nvPr/>
        </p:nvGrpSpPr>
        <p:grpSpPr>
          <a:xfrm>
            <a:off x="0" y="6027120"/>
            <a:ext cx="9167000" cy="868936"/>
            <a:chOff x="0" y="0"/>
            <a:chExt cx="9166999" cy="868935"/>
          </a:xfrm>
        </p:grpSpPr>
        <p:pic>
          <p:nvPicPr>
            <p:cNvPr id="159" name="Picture 2" descr="Picture 2"/>
            <p:cNvPicPr>
              <a:picLocks noChangeAspect="1"/>
            </p:cNvPicPr>
            <p:nvPr/>
          </p:nvPicPr>
          <p:blipFill>
            <a:blip r:embed="rId4">
              <a:extLst/>
            </a:blip>
            <a:stretch>
              <a:fillRect/>
            </a:stretch>
          </p:blipFill>
          <p:spPr>
            <a:xfrm>
              <a:off x="0" y="0"/>
              <a:ext cx="9167000" cy="868936"/>
            </a:xfrm>
            <a:prstGeom prst="rect">
              <a:avLst/>
            </a:prstGeom>
            <a:ln w="12700" cap="flat">
              <a:noFill/>
              <a:miter lim="400000"/>
            </a:ln>
            <a:effectLst/>
          </p:spPr>
        </p:pic>
        <p:sp>
          <p:nvSpPr>
            <p:cNvPr id="160" name="TextBox 16"/>
            <p:cNvSpPr txBox="1"/>
            <p:nvPr/>
          </p:nvSpPr>
          <p:spPr>
            <a:xfrm>
              <a:off x="6475615" y="456383"/>
              <a:ext cx="2346221" cy="320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r">
                <a:defRPr spc="300" sz="1300">
                  <a:solidFill>
                    <a:srgbClr val="2D2D2D"/>
                  </a:solidFill>
                  <a:latin typeface="Yuanti TC Regular"/>
                  <a:ea typeface="Yuanti TC Regular"/>
                  <a:cs typeface="Yuanti TC Regular"/>
                  <a:sym typeface="Yuanti TC Regular"/>
                </a:defRPr>
              </a:lvl1pPr>
            </a:lstStyle>
            <a:p>
              <a:pPr/>
              <a:r>
                <a:t>您最佳的網絡創業平台</a:t>
              </a:r>
            </a:p>
          </p:txBody>
        </p:sp>
      </p:grpSp>
      <p:pic>
        <p:nvPicPr>
          <p:cNvPr id="162" name="Picture 17" descr="Picture 17"/>
          <p:cNvPicPr>
            <a:picLocks noChangeAspect="1"/>
          </p:cNvPicPr>
          <p:nvPr/>
        </p:nvPicPr>
        <p:blipFill>
          <a:blip r:embed="rId5">
            <a:extLst/>
          </a:blip>
          <a:srcRect l="0" t="0" r="0" b="17228"/>
          <a:stretch>
            <a:fillRect/>
          </a:stretch>
        </p:blipFill>
        <p:spPr>
          <a:xfrm>
            <a:off x="7978966" y="325112"/>
            <a:ext cx="707769" cy="721283"/>
          </a:xfrm>
          <a:prstGeom prst="rect">
            <a:avLst/>
          </a:prstGeom>
          <a:ln w="12700">
            <a:miter lim="400000"/>
          </a:ln>
        </p:spPr>
      </p:pic>
      <p:sp>
        <p:nvSpPr>
          <p:cNvPr id="163" name="Rectangle 18"/>
          <p:cNvSpPr/>
          <p:nvPr/>
        </p:nvSpPr>
        <p:spPr>
          <a:xfrm>
            <a:off x="7795690" y="325112"/>
            <a:ext cx="45720" cy="721283"/>
          </a:xfrm>
          <a:prstGeom prst="rect">
            <a:avLst/>
          </a:prstGeom>
          <a:solidFill>
            <a:srgbClr val="FFDC00"/>
          </a:solidFill>
          <a:ln w="12700">
            <a:miter lim="400000"/>
          </a:ln>
        </p:spPr>
        <p:txBody>
          <a:bodyPr lIns="45719" rIns="45719" anchor="ctr"/>
          <a:lstStyle/>
          <a:p>
            <a:pPr algn="ctr">
              <a:defRPr>
                <a:solidFill>
                  <a:srgbClr val="FFFFFF"/>
                </a:solidFill>
              </a:defRPr>
            </a:pPr>
          </a:p>
        </p:txBody>
      </p:sp>
      <p:sp>
        <p:nvSpPr>
          <p:cNvPr id="164" name="Rectangle 13"/>
          <p:cNvSpPr txBox="1"/>
          <p:nvPr/>
        </p:nvSpPr>
        <p:spPr>
          <a:xfrm>
            <a:off x="1058500" y="640944"/>
            <a:ext cx="5438141" cy="1793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pc="1200" sz="4800">
                <a:solidFill>
                  <a:srgbClr val="FFDC00"/>
                </a:solidFill>
                <a:effectLst>
                  <a:outerShdw sx="100000" sy="100000" kx="0" ky="0" algn="b" rotWithShape="0" blurRad="63500" dist="0" dir="0">
                    <a:srgbClr val="000000">
                      <a:alpha val="25000"/>
                    </a:srgbClr>
                  </a:outerShdw>
                </a:effectLst>
                <a:latin typeface="Yuanti SC Bold"/>
                <a:ea typeface="Yuanti SC Bold"/>
                <a:cs typeface="Yuanti SC Bold"/>
                <a:sym typeface="Yuanti SC Bold"/>
              </a:defRPr>
            </a:pPr>
            <a:r>
              <a:t>会中如何铺陈</a:t>
            </a:r>
          </a:p>
          <a:p>
            <a:pPr>
              <a:defRPr spc="1200" sz="4800">
                <a:solidFill>
                  <a:srgbClr val="FFDC00"/>
                </a:solidFill>
                <a:effectLst>
                  <a:outerShdw sx="100000" sy="100000" kx="0" ky="0" algn="b" rotWithShape="0" blurRad="63500" dist="0" dir="0">
                    <a:srgbClr val="000000">
                      <a:alpha val="25000"/>
                    </a:srgbClr>
                  </a:outerShdw>
                </a:effectLst>
                <a:latin typeface="Yuanti SC Bold"/>
                <a:ea typeface="Yuanti SC Bold"/>
                <a:cs typeface="Yuanti SC Bold"/>
                <a:sym typeface="Yuanti SC Bold"/>
              </a:defRPr>
            </a:pPr>
            <a:r>
              <a:t>（前、中、后）</a:t>
            </a:r>
          </a:p>
        </p:txBody>
      </p:sp>
      <p:sp>
        <p:nvSpPr>
          <p:cNvPr id="165" name="Rectangle 14"/>
          <p:cNvSpPr txBox="1"/>
          <p:nvPr/>
        </p:nvSpPr>
        <p:spPr>
          <a:xfrm>
            <a:off x="1012782" y="2485887"/>
            <a:ext cx="6737189" cy="3025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400">
                <a:solidFill>
                  <a:srgbClr val="FFFFFF"/>
                </a:solidFill>
                <a:latin typeface="Yuanti TC Regular"/>
                <a:ea typeface="Yuanti TC Regular"/>
                <a:cs typeface="Yuanti TC Regular"/>
                <a:sym typeface="Yuanti TC Regular"/>
              </a:defRPr>
            </a:pPr>
            <a:r>
              <a:t>内容：有趣 、有料、有激励、有推广</a:t>
            </a:r>
          </a:p>
          <a:p>
            <a:pPr>
              <a:defRPr sz="2400">
                <a:solidFill>
                  <a:srgbClr val="FFFFFF"/>
                </a:solidFill>
                <a:latin typeface="Yuanti TC Regular"/>
                <a:ea typeface="Yuanti TC Regular"/>
                <a:cs typeface="Yuanti TC Regular"/>
                <a:sym typeface="Yuanti TC Regular"/>
              </a:defRPr>
            </a:pPr>
          </a:p>
          <a:p>
            <a:pPr>
              <a:defRPr sz="2400">
                <a:solidFill>
                  <a:srgbClr val="FFFFFF"/>
                </a:solidFill>
                <a:latin typeface="Yuanti TC Regular"/>
                <a:ea typeface="Yuanti TC Regular"/>
                <a:cs typeface="Yuanti TC Regular"/>
                <a:sym typeface="Yuanti TC Regular"/>
              </a:defRPr>
            </a:pPr>
            <a:r>
              <a:t>有互动</a:t>
            </a:r>
          </a:p>
          <a:p>
            <a:pPr>
              <a:defRPr sz="2400">
                <a:solidFill>
                  <a:srgbClr val="FFFFFF"/>
                </a:solidFill>
                <a:latin typeface="Yuanti TC Regular"/>
                <a:ea typeface="Yuanti TC Regular"/>
                <a:cs typeface="Yuanti TC Regular"/>
                <a:sym typeface="Yuanti TC Regular"/>
              </a:defRPr>
            </a:pPr>
          </a:p>
          <a:p>
            <a:pPr>
              <a:defRPr sz="2400">
                <a:solidFill>
                  <a:srgbClr val="FFFFFF"/>
                </a:solidFill>
                <a:latin typeface="Yuanti TC Regular"/>
                <a:ea typeface="Yuanti TC Regular"/>
                <a:cs typeface="Yuanti TC Regular"/>
                <a:sym typeface="Yuanti TC Regular"/>
              </a:defRPr>
            </a:pPr>
            <a:r>
              <a:t>时间掌控</a:t>
            </a:r>
          </a:p>
          <a:p>
            <a:pPr>
              <a:defRPr sz="2400">
                <a:solidFill>
                  <a:srgbClr val="FFFFFF"/>
                </a:solidFill>
                <a:latin typeface="Yuanti TC Regular"/>
                <a:ea typeface="Yuanti TC Regular"/>
                <a:cs typeface="Yuanti TC Regular"/>
                <a:sym typeface="Yuanti TC Regular"/>
              </a:defRPr>
            </a:p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9" name="Picture 4" descr="Picture 4"/>
          <p:cNvPicPr>
            <a:picLocks noChangeAspect="1"/>
          </p:cNvPicPr>
          <p:nvPr/>
        </p:nvPicPr>
        <p:blipFill>
          <a:blip r:embed="rId3">
            <a:extLst/>
          </a:blip>
          <a:stretch>
            <a:fillRect/>
          </a:stretch>
        </p:blipFill>
        <p:spPr>
          <a:xfrm>
            <a:off x="0" y="0"/>
            <a:ext cx="9167000" cy="6345467"/>
          </a:xfrm>
          <a:prstGeom prst="rect">
            <a:avLst/>
          </a:prstGeom>
          <a:ln w="12700">
            <a:miter lim="400000"/>
          </a:ln>
        </p:spPr>
      </p:pic>
      <p:grpSp>
        <p:nvGrpSpPr>
          <p:cNvPr id="172" name="Group 1"/>
          <p:cNvGrpSpPr/>
          <p:nvPr/>
        </p:nvGrpSpPr>
        <p:grpSpPr>
          <a:xfrm>
            <a:off x="0" y="6027120"/>
            <a:ext cx="9167000" cy="868936"/>
            <a:chOff x="0" y="0"/>
            <a:chExt cx="9166999" cy="868935"/>
          </a:xfrm>
        </p:grpSpPr>
        <p:pic>
          <p:nvPicPr>
            <p:cNvPr id="170" name="Picture 2" descr="Picture 2"/>
            <p:cNvPicPr>
              <a:picLocks noChangeAspect="1"/>
            </p:cNvPicPr>
            <p:nvPr/>
          </p:nvPicPr>
          <p:blipFill>
            <a:blip r:embed="rId4">
              <a:extLst/>
            </a:blip>
            <a:stretch>
              <a:fillRect/>
            </a:stretch>
          </p:blipFill>
          <p:spPr>
            <a:xfrm>
              <a:off x="0" y="0"/>
              <a:ext cx="9167000" cy="868936"/>
            </a:xfrm>
            <a:prstGeom prst="rect">
              <a:avLst/>
            </a:prstGeom>
            <a:ln w="12700" cap="flat">
              <a:noFill/>
              <a:miter lim="400000"/>
            </a:ln>
            <a:effectLst/>
          </p:spPr>
        </p:pic>
        <p:sp>
          <p:nvSpPr>
            <p:cNvPr id="171" name="TextBox 16"/>
            <p:cNvSpPr txBox="1"/>
            <p:nvPr/>
          </p:nvSpPr>
          <p:spPr>
            <a:xfrm>
              <a:off x="6475615" y="456383"/>
              <a:ext cx="2346221" cy="320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r">
                <a:defRPr spc="300" sz="1300">
                  <a:solidFill>
                    <a:srgbClr val="2D2D2D"/>
                  </a:solidFill>
                  <a:latin typeface="Yuanti TC Regular"/>
                  <a:ea typeface="Yuanti TC Regular"/>
                  <a:cs typeface="Yuanti TC Regular"/>
                  <a:sym typeface="Yuanti TC Regular"/>
                </a:defRPr>
              </a:lvl1pPr>
            </a:lstStyle>
            <a:p>
              <a:pPr/>
              <a:r>
                <a:t>您最佳的網絡創業平台</a:t>
              </a:r>
            </a:p>
          </p:txBody>
        </p:sp>
      </p:grpSp>
      <p:pic>
        <p:nvPicPr>
          <p:cNvPr id="173" name="Picture 17" descr="Picture 17"/>
          <p:cNvPicPr>
            <a:picLocks noChangeAspect="1"/>
          </p:cNvPicPr>
          <p:nvPr/>
        </p:nvPicPr>
        <p:blipFill>
          <a:blip r:embed="rId5">
            <a:extLst/>
          </a:blip>
          <a:srcRect l="0" t="0" r="0" b="17228"/>
          <a:stretch>
            <a:fillRect/>
          </a:stretch>
        </p:blipFill>
        <p:spPr>
          <a:xfrm>
            <a:off x="7978966" y="325112"/>
            <a:ext cx="707769" cy="721283"/>
          </a:xfrm>
          <a:prstGeom prst="rect">
            <a:avLst/>
          </a:prstGeom>
          <a:ln w="12700">
            <a:miter lim="400000"/>
          </a:ln>
        </p:spPr>
      </p:pic>
      <p:sp>
        <p:nvSpPr>
          <p:cNvPr id="174" name="Rectangle 18"/>
          <p:cNvSpPr/>
          <p:nvPr/>
        </p:nvSpPr>
        <p:spPr>
          <a:xfrm>
            <a:off x="7795690" y="325112"/>
            <a:ext cx="45720" cy="721283"/>
          </a:xfrm>
          <a:prstGeom prst="rect">
            <a:avLst/>
          </a:prstGeom>
          <a:solidFill>
            <a:srgbClr val="FFDC00"/>
          </a:solidFill>
          <a:ln w="12700">
            <a:miter lim="400000"/>
          </a:ln>
        </p:spPr>
        <p:txBody>
          <a:bodyPr lIns="45719" rIns="45719" anchor="ctr"/>
          <a:lstStyle/>
          <a:p>
            <a:pPr algn="ctr">
              <a:defRPr>
                <a:solidFill>
                  <a:srgbClr val="FFFFFF"/>
                </a:solidFill>
              </a:defRPr>
            </a:pPr>
          </a:p>
        </p:txBody>
      </p:sp>
      <p:sp>
        <p:nvSpPr>
          <p:cNvPr id="175" name="Rectangle 10"/>
          <p:cNvSpPr txBox="1"/>
          <p:nvPr/>
        </p:nvSpPr>
        <p:spPr>
          <a:xfrm>
            <a:off x="1058501" y="774293"/>
            <a:ext cx="3914141" cy="942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pc="1200" sz="4800">
                <a:solidFill>
                  <a:srgbClr val="FFDC00"/>
                </a:solidFill>
                <a:effectLst>
                  <a:outerShdw sx="100000" sy="100000" kx="0" ky="0" algn="b" rotWithShape="0" blurRad="63500" dist="0" dir="0">
                    <a:srgbClr val="000000">
                      <a:alpha val="25000"/>
                    </a:srgbClr>
                  </a:outerShdw>
                </a:effectLst>
                <a:latin typeface="Yuanti SC Bold"/>
                <a:ea typeface="Yuanti SC Bold"/>
                <a:cs typeface="Yuanti SC Bold"/>
                <a:sym typeface="Yuanti SC Bold"/>
              </a:defRPr>
            </a:lvl1pPr>
          </a:lstStyle>
          <a:p>
            <a:pPr/>
            <a:r>
              <a:t>会后的延续</a:t>
            </a:r>
          </a:p>
        </p:txBody>
      </p:sp>
      <p:sp>
        <p:nvSpPr>
          <p:cNvPr id="176" name="Rectangle 11"/>
          <p:cNvSpPr txBox="1"/>
          <p:nvPr/>
        </p:nvSpPr>
        <p:spPr>
          <a:xfrm>
            <a:off x="1084498" y="1930076"/>
            <a:ext cx="6737189" cy="4282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400">
                <a:solidFill>
                  <a:srgbClr val="FFFFFF"/>
                </a:solidFill>
                <a:latin typeface="Yuanti TC Regular"/>
                <a:ea typeface="Yuanti TC Regular"/>
                <a:cs typeface="Yuanti TC Regular"/>
                <a:sym typeface="Yuanti TC Regular"/>
              </a:defRPr>
            </a:pPr>
            <a:r>
              <a:t>会议后各自跟进新朋友及缔结</a:t>
            </a:r>
          </a:p>
          <a:p>
            <a:pPr>
              <a:defRPr sz="2400">
                <a:solidFill>
                  <a:srgbClr val="FFFFFF"/>
                </a:solidFill>
                <a:latin typeface="Yuanti TC Regular"/>
                <a:ea typeface="Yuanti TC Regular"/>
                <a:cs typeface="Yuanti TC Regular"/>
                <a:sym typeface="Yuanti TC Regular"/>
              </a:defRPr>
            </a:pPr>
          </a:p>
          <a:p>
            <a:pPr>
              <a:defRPr sz="2400">
                <a:solidFill>
                  <a:srgbClr val="FFFFFF"/>
                </a:solidFill>
                <a:latin typeface="Yuanti TC Regular"/>
                <a:ea typeface="Yuanti TC Regular"/>
                <a:cs typeface="Yuanti TC Regular"/>
                <a:sym typeface="Yuanti TC Regular"/>
              </a:defRPr>
            </a:pPr>
            <a:r>
              <a:t>活动邀约及海报</a:t>
            </a:r>
          </a:p>
          <a:p>
            <a:pPr>
              <a:defRPr sz="2400">
                <a:solidFill>
                  <a:srgbClr val="FFFFFF"/>
                </a:solidFill>
                <a:latin typeface="Yuanti TC Regular"/>
                <a:ea typeface="Yuanti TC Regular"/>
                <a:cs typeface="Yuanti TC Regular"/>
                <a:sym typeface="Yuanti TC Regular"/>
              </a:defRPr>
            </a:pPr>
          </a:p>
          <a:p>
            <a:pPr>
              <a:defRPr sz="2400">
                <a:solidFill>
                  <a:srgbClr val="FFFFFF"/>
                </a:solidFill>
                <a:latin typeface="Yuanti TC Regular"/>
                <a:ea typeface="Yuanti TC Regular"/>
                <a:cs typeface="Yuanti TC Regular"/>
                <a:sym typeface="Yuanti TC Regular"/>
              </a:defRPr>
            </a:pPr>
            <a:r>
              <a:t>讲师检讨与回馈</a:t>
            </a:r>
          </a:p>
          <a:p>
            <a:pPr>
              <a:defRPr sz="2400">
                <a:solidFill>
                  <a:srgbClr val="FFFFFF"/>
                </a:solidFill>
                <a:latin typeface="Yuanti TC Regular"/>
                <a:ea typeface="Yuanti TC Regular"/>
                <a:cs typeface="Yuanti TC Regular"/>
                <a:sym typeface="Yuanti TC Regular"/>
              </a:defRPr>
            </a:pPr>
          </a:p>
          <a:p>
            <a:pPr>
              <a:defRPr sz="2400">
                <a:solidFill>
                  <a:srgbClr val="FFFFFF"/>
                </a:solidFill>
                <a:latin typeface="Yuanti TC Regular"/>
                <a:ea typeface="Yuanti TC Regular"/>
                <a:cs typeface="Yuanti TC Regular"/>
                <a:sym typeface="Yuanti TC Regular"/>
              </a:defRPr>
            </a:pPr>
          </a:p>
          <a:p>
            <a:pPr>
              <a:defRPr sz="2400">
                <a:solidFill>
                  <a:srgbClr val="FFFFFF"/>
                </a:solidFill>
                <a:latin typeface="Yuanti TC Regular"/>
                <a:ea typeface="Yuanti TC Regular"/>
                <a:cs typeface="Yuanti TC Regular"/>
                <a:sym typeface="Yuanti TC Regular"/>
              </a:defRPr>
            </a:pPr>
          </a:p>
          <a:p>
            <a:pPr>
              <a:defRPr sz="2400">
                <a:solidFill>
                  <a:srgbClr val="FFFFFF"/>
                </a:solidFill>
                <a:latin typeface="Yuanti TC Regular"/>
                <a:ea typeface="Yuanti TC Regular"/>
                <a:cs typeface="Yuanti TC Regular"/>
                <a:sym typeface="Yuanti TC Regular"/>
              </a:defRPr>
            </a:pP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