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525" r:id="rId2"/>
    <p:sldId id="528" r:id="rId3"/>
    <p:sldId id="527" r:id="rId4"/>
    <p:sldId id="529" r:id="rId5"/>
    <p:sldId id="536" r:id="rId6"/>
    <p:sldId id="532" r:id="rId7"/>
    <p:sldId id="537" r:id="rId8"/>
    <p:sldId id="533" r:id="rId9"/>
    <p:sldId id="538" r:id="rId10"/>
    <p:sldId id="53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80"/>
    <p:restoredTop sz="94653"/>
  </p:normalViewPr>
  <p:slideViewPr>
    <p:cSldViewPr snapToGrid="0" snapToObjects="1">
      <p:cViewPr varScale="1">
        <p:scale>
          <a:sx n="112" d="100"/>
          <a:sy n="112" d="100"/>
        </p:scale>
        <p:origin x="5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CF952-0018-0048-ACF6-07B15C8DE648}" type="datetimeFigureOut">
              <a:rPr lang="en-US" smtClean="0"/>
              <a:t>3/25/21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CC714-99D5-B448-8B42-224790A1A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458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1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586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2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398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3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487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4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243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5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023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6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512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7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629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8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1382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9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8145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10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454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D489-6881-5A42-A3F8-A73F484D863D}" type="datetimeFigureOut">
              <a:rPr lang="en-US" smtClean="0"/>
              <a:t>3/25/21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857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D489-6881-5A42-A3F8-A73F484D863D}" type="datetimeFigureOut">
              <a:rPr lang="en-US" smtClean="0"/>
              <a:t>3/25/21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67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D489-6881-5A42-A3F8-A73F484D863D}" type="datetimeFigureOut">
              <a:rPr lang="en-US" smtClean="0"/>
              <a:t>3/25/21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364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D489-6881-5A42-A3F8-A73F484D863D}" type="datetimeFigureOut">
              <a:rPr lang="en-US" smtClean="0"/>
              <a:t>3/25/21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94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D489-6881-5A42-A3F8-A73F484D863D}" type="datetimeFigureOut">
              <a:rPr lang="en-US" smtClean="0"/>
              <a:t>3/25/21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466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D489-6881-5A42-A3F8-A73F484D863D}" type="datetimeFigureOut">
              <a:rPr lang="en-US" smtClean="0"/>
              <a:t>3/25/21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253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D489-6881-5A42-A3F8-A73F484D863D}" type="datetimeFigureOut">
              <a:rPr lang="en-US" smtClean="0"/>
              <a:t>3/25/21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054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D489-6881-5A42-A3F8-A73F484D863D}" type="datetimeFigureOut">
              <a:rPr lang="en-US" smtClean="0"/>
              <a:t>3/25/21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24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D489-6881-5A42-A3F8-A73F484D863D}" type="datetimeFigureOut">
              <a:rPr lang="en-US" smtClean="0"/>
              <a:t>3/25/21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157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D489-6881-5A42-A3F8-A73F484D863D}" type="datetimeFigureOut">
              <a:rPr lang="en-US" smtClean="0"/>
              <a:t>3/25/21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965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D489-6881-5A42-A3F8-A73F484D863D}" type="datetimeFigureOut">
              <a:rPr lang="en-US" smtClean="0"/>
              <a:t>3/25/21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634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7D489-6881-5A42-A3F8-A73F484D863D}" type="datetimeFigureOut">
              <a:rPr lang="en-US" smtClean="0"/>
              <a:t>3/25/21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547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>
            <a:extLst>
              <a:ext uri="{FF2B5EF4-FFF2-40B4-BE49-F238E27FC236}">
                <a16:creationId xmlns:a16="http://schemas.microsoft.com/office/drawing/2014/main" id="{C0A01927-421B-A242-9120-224AD36E6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264" y="-19776"/>
            <a:ext cx="9166999" cy="63454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33ACF24-81C9-8749-85E9-E3C69E67BF02}"/>
              </a:ext>
            </a:extLst>
          </p:cNvPr>
          <p:cNvGrpSpPr/>
          <p:nvPr/>
        </p:nvGrpSpPr>
        <p:grpSpPr>
          <a:xfrm>
            <a:off x="-13855" y="5989473"/>
            <a:ext cx="9166999" cy="868935"/>
            <a:chOff x="-13855" y="6002920"/>
            <a:chExt cx="9166999" cy="86893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2AA19A3-E349-7242-AD22-6F7690A42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855" y="6002920"/>
              <a:ext cx="9166999" cy="86893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4E2BD13-FE81-014D-9951-3585DC2926A0}"/>
                </a:ext>
              </a:extLst>
            </p:cNvPr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>
            <a:extLst>
              <a:ext uri="{FF2B5EF4-FFF2-40B4-BE49-F238E27FC236}">
                <a16:creationId xmlns:a16="http://schemas.microsoft.com/office/drawing/2014/main" id="{1DC1264F-208E-C444-A7A7-73752F7197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-10799" r="-10799" b="17228"/>
          <a:stretch/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CC5A525-3941-0242-924C-812D258EFDDF}"/>
              </a:ext>
            </a:extLst>
          </p:cNvPr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標題 1">
            <a:extLst>
              <a:ext uri="{FF2B5EF4-FFF2-40B4-BE49-F238E27FC236}">
                <a16:creationId xmlns:a16="http://schemas.microsoft.com/office/drawing/2014/main" id="{0EFB00F8-7A99-4F7F-BF66-302BA8E38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3511549"/>
          </a:xfrm>
        </p:spPr>
        <p:txBody>
          <a:bodyPr>
            <a:normAutofit/>
          </a:bodyPr>
          <a:lstStyle/>
          <a:p>
            <a:r>
              <a:rPr lang="zh-TW" altLang="zh-TW" sz="48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家庭聚會的目的</a:t>
            </a:r>
            <a:r>
              <a:rPr lang="en-US" altLang="zh-TW" sz="40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:</a:t>
            </a:r>
            <a:br>
              <a:rPr lang="en-US" altLang="zh-TW" sz="40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br>
              <a:rPr lang="en-US" altLang="zh-TW" sz="40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r>
              <a:rPr lang="zh-TW" altLang="en-US" sz="3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    </a:t>
            </a:r>
            <a:r>
              <a:rPr lang="en-US" altLang="zh-TW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zh-TW" altLang="zh-TW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推薦</a:t>
            </a:r>
            <a:r>
              <a:rPr lang="en-US" altLang="zh-TW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</a:t>
            </a:r>
            <a:r>
              <a:rPr lang="zh-TW" altLang="zh-TW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銷售</a:t>
            </a:r>
            <a:r>
              <a:rPr lang="en-US" altLang="zh-TW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 </a:t>
            </a:r>
            <a:r>
              <a:rPr lang="zh-TW" altLang="zh-TW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ea typeface="新細明體" panose="02020500000000000000" pitchFamily="18" charset="-120"/>
                <a:cs typeface="Times New Roman" panose="02020603050405020304" pitchFamily="18" charset="0"/>
              </a:rPr>
              <a:t>跟進</a:t>
            </a:r>
            <a:endParaRPr lang="zh-TW" altLang="en-US" sz="66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602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>
            <a:extLst>
              <a:ext uri="{FF2B5EF4-FFF2-40B4-BE49-F238E27FC236}">
                <a16:creationId xmlns:a16="http://schemas.microsoft.com/office/drawing/2014/main" id="{C0A01927-421B-A242-9120-224AD36E6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23"/>
            <a:ext cx="9166999" cy="63454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33ACF24-81C9-8749-85E9-E3C69E67BF02}"/>
              </a:ext>
            </a:extLst>
          </p:cNvPr>
          <p:cNvGrpSpPr/>
          <p:nvPr/>
        </p:nvGrpSpPr>
        <p:grpSpPr>
          <a:xfrm>
            <a:off x="-13855" y="5989473"/>
            <a:ext cx="9166999" cy="868935"/>
            <a:chOff x="-13855" y="6002920"/>
            <a:chExt cx="9166999" cy="86893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2AA19A3-E349-7242-AD22-6F7690A42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855" y="6002920"/>
              <a:ext cx="9166999" cy="86893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4E2BD13-FE81-014D-9951-3585DC2926A0}"/>
                </a:ext>
              </a:extLst>
            </p:cNvPr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>
            <a:extLst>
              <a:ext uri="{FF2B5EF4-FFF2-40B4-BE49-F238E27FC236}">
                <a16:creationId xmlns:a16="http://schemas.microsoft.com/office/drawing/2014/main" id="{1DC1264F-208E-C444-A7A7-73752F7197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-10799" r="-10799" b="17228"/>
          <a:stretch/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CC5A525-3941-0242-924C-812D258EFDDF}"/>
              </a:ext>
            </a:extLst>
          </p:cNvPr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4BE9910C-0574-4F0B-AF25-949DDF29B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11274"/>
          </a:xfrm>
        </p:spPr>
        <p:txBody>
          <a:bodyPr>
            <a:normAutofit/>
          </a:bodyPr>
          <a:lstStyle/>
          <a:p>
            <a:r>
              <a:rPr lang="zh-TW" altLang="zh-TW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二、家庭聚會的功能</a:t>
            </a:r>
            <a:r>
              <a:rPr lang="en-US" altLang="zh-TW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:</a:t>
            </a:r>
            <a:br>
              <a:rPr lang="zh-TW" altLang="zh-TW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endParaRPr lang="zh-TW" alt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內容版面配置區 2">
            <a:extLst>
              <a:ext uri="{FF2B5EF4-FFF2-40B4-BE49-F238E27FC236}">
                <a16:creationId xmlns:a16="http://schemas.microsoft.com/office/drawing/2014/main" id="{CAFCC975-BC2F-4006-BDD7-229C73915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088" y="1390650"/>
            <a:ext cx="7886700" cy="4351338"/>
          </a:xfrm>
        </p:spPr>
        <p:txBody>
          <a:bodyPr>
            <a:normAutofit/>
          </a:bodyPr>
          <a:lstStyle/>
          <a:p>
            <a:pPr marL="342900" lvl="0" indent="-342900">
              <a:buFont typeface="+mj-lt"/>
              <a:buAutoNum type="arabicParenR"/>
            </a:pPr>
            <a:r>
              <a:rPr lang="zh-TW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發揮借力使力共同合作精神</a:t>
            </a:r>
            <a:r>
              <a:rPr lang="en-US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,</a:t>
            </a:r>
            <a:r>
              <a:rPr lang="zh-TW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協助經營者事業拓展</a:t>
            </a:r>
          </a:p>
          <a:p>
            <a:pPr marL="342900" lvl="0" indent="-342900">
              <a:buFont typeface="+mj-lt"/>
              <a:buAutoNum type="arabicParenR"/>
            </a:pPr>
            <a:r>
              <a:rPr lang="zh-TW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藉</a:t>
            </a:r>
            <a:r>
              <a:rPr lang="zh-TW" altLang="en-US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由</a:t>
            </a:r>
            <a:r>
              <a:rPr lang="zh-TW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聚會讓經營者參與學習成長</a:t>
            </a:r>
          </a:p>
          <a:p>
            <a:pPr marL="342900" lvl="0" indent="-342900">
              <a:buFont typeface="+mj-lt"/>
              <a:buAutoNum type="arabicParenR"/>
            </a:pPr>
            <a:r>
              <a:rPr lang="zh-TW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地區性消費者服務</a:t>
            </a:r>
            <a:r>
              <a:rPr lang="en-US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,</a:t>
            </a:r>
            <a:r>
              <a:rPr lang="zh-TW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建立穩定的消費網絡</a:t>
            </a:r>
          </a:p>
          <a:p>
            <a:pPr marL="0" indent="0">
              <a:buNone/>
            </a:pPr>
            <a:r>
              <a:rPr lang="en-US" altLang="zh-TW" sz="4000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*</a:t>
            </a:r>
            <a:r>
              <a:rPr lang="zh-TW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把每一個人變成一個據點</a:t>
            </a:r>
            <a:r>
              <a:rPr lang="en-US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*</a:t>
            </a:r>
            <a:endParaRPr lang="zh-TW" altLang="zh-TW" sz="4000" kern="100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endParaRPr lang="zh-TW" altLang="en-US" sz="4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821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>
            <a:extLst>
              <a:ext uri="{FF2B5EF4-FFF2-40B4-BE49-F238E27FC236}">
                <a16:creationId xmlns:a16="http://schemas.microsoft.com/office/drawing/2014/main" id="{C0A01927-421B-A242-9120-224AD36E6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19776"/>
            <a:ext cx="9166999" cy="63454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33ACF24-81C9-8749-85E9-E3C69E67BF02}"/>
              </a:ext>
            </a:extLst>
          </p:cNvPr>
          <p:cNvGrpSpPr/>
          <p:nvPr/>
        </p:nvGrpSpPr>
        <p:grpSpPr>
          <a:xfrm>
            <a:off x="-13855" y="5989473"/>
            <a:ext cx="9166999" cy="868935"/>
            <a:chOff x="-13855" y="6002920"/>
            <a:chExt cx="9166999" cy="86893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2AA19A3-E349-7242-AD22-6F7690A42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855" y="6002920"/>
              <a:ext cx="9166999" cy="86893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4E2BD13-FE81-014D-9951-3585DC2926A0}"/>
                </a:ext>
              </a:extLst>
            </p:cNvPr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>
            <a:extLst>
              <a:ext uri="{FF2B5EF4-FFF2-40B4-BE49-F238E27FC236}">
                <a16:creationId xmlns:a16="http://schemas.microsoft.com/office/drawing/2014/main" id="{1DC1264F-208E-C444-A7A7-73752F7197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-10799" r="-10799" b="17228"/>
          <a:stretch/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CC5A525-3941-0242-924C-812D258EFDDF}"/>
              </a:ext>
            </a:extLst>
          </p:cNvPr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0F2D6272-FDAA-433F-AA91-833769B10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r>
              <a:rPr lang="zh-TW" altLang="zh-TW" sz="40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三、家庭聚會的</a:t>
            </a:r>
            <a:r>
              <a:rPr lang="en-US" altLang="zh-TW" sz="40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4</a:t>
            </a:r>
            <a:r>
              <a:rPr lang="zh-TW" altLang="en-US" sz="40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大</a:t>
            </a:r>
            <a:r>
              <a:rPr lang="zh-TW" altLang="zh-TW" sz="40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種類</a:t>
            </a:r>
            <a:br>
              <a:rPr lang="zh-TW" altLang="zh-TW" sz="40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endParaRPr lang="zh-TW" altLang="en-US" sz="40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內容版面配置區 2">
            <a:extLst>
              <a:ext uri="{FF2B5EF4-FFF2-40B4-BE49-F238E27FC236}">
                <a16:creationId xmlns:a16="http://schemas.microsoft.com/office/drawing/2014/main" id="{59F43B59-EFFB-4EEC-AEE8-7F34FD703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347788"/>
            <a:ext cx="7810500" cy="3829049"/>
          </a:xfrm>
        </p:spPr>
        <p:txBody>
          <a:bodyPr>
            <a:normAutofit/>
          </a:bodyPr>
          <a:lstStyle/>
          <a:p>
            <a:r>
              <a:rPr lang="en-US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1)</a:t>
            </a:r>
            <a:r>
              <a:rPr lang="zh-TW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新人拓展</a:t>
            </a:r>
          </a:p>
          <a:p>
            <a:r>
              <a:rPr lang="en-US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2)</a:t>
            </a:r>
            <a:r>
              <a:rPr lang="zh-TW" altLang="en-US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創業家</a:t>
            </a:r>
            <a:r>
              <a:rPr lang="zh-TW" altLang="en-US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交流會</a:t>
            </a:r>
            <a:endParaRPr lang="zh-TW" altLang="zh-TW" sz="3600" kern="100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3)</a:t>
            </a:r>
            <a:r>
              <a:rPr lang="zh-TW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售後服務</a:t>
            </a:r>
          </a:p>
          <a:p>
            <a:r>
              <a:rPr lang="en-US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4)</a:t>
            </a:r>
            <a:r>
              <a:rPr lang="zh-TW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讀書會</a:t>
            </a:r>
          </a:p>
          <a:p>
            <a:pPr marL="0" indent="0">
              <a:buNone/>
            </a:pPr>
            <a:r>
              <a:rPr lang="en-US" altLang="zh-TW" sz="36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  *</a:t>
            </a:r>
            <a:r>
              <a:rPr lang="zh-TW" altLang="zh-TW" sz="36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家庭聚會的</a:t>
            </a:r>
            <a:r>
              <a:rPr lang="zh-TW" altLang="en-US" sz="36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需求</a:t>
            </a:r>
            <a:r>
              <a:rPr lang="zh-TW" altLang="zh-TW" sz="36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一定要釐清</a:t>
            </a:r>
            <a:r>
              <a:rPr lang="en-US" altLang="zh-TW" sz="36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en-US" altLang="zh-TW" sz="36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                   </a:t>
            </a:r>
            <a:r>
              <a:rPr lang="zh-TW" altLang="zh-TW" sz="36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才能辦</a:t>
            </a:r>
            <a:r>
              <a:rPr lang="zh-TW" altLang="en-US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一場</a:t>
            </a:r>
            <a:r>
              <a:rPr lang="zh-TW" altLang="zh-TW" sz="36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成功的家庭會</a:t>
            </a:r>
            <a:r>
              <a:rPr lang="zh-TW" altLang="en-US" sz="36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*</a:t>
            </a:r>
            <a:endParaRPr lang="zh-TW" altLang="en-US" sz="36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207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>
            <a:extLst>
              <a:ext uri="{FF2B5EF4-FFF2-40B4-BE49-F238E27FC236}">
                <a16:creationId xmlns:a16="http://schemas.microsoft.com/office/drawing/2014/main" id="{C0A01927-421B-A242-9120-224AD36E6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19776"/>
            <a:ext cx="9166999" cy="63454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33ACF24-81C9-8749-85E9-E3C69E67BF02}"/>
              </a:ext>
            </a:extLst>
          </p:cNvPr>
          <p:cNvGrpSpPr/>
          <p:nvPr/>
        </p:nvGrpSpPr>
        <p:grpSpPr>
          <a:xfrm>
            <a:off x="-13855" y="5989473"/>
            <a:ext cx="9166999" cy="868935"/>
            <a:chOff x="-13855" y="6002920"/>
            <a:chExt cx="9166999" cy="86893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2AA19A3-E349-7242-AD22-6F7690A42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855" y="6002920"/>
              <a:ext cx="9166999" cy="86893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4E2BD13-FE81-014D-9951-3585DC2926A0}"/>
                </a:ext>
              </a:extLst>
            </p:cNvPr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>
            <a:extLst>
              <a:ext uri="{FF2B5EF4-FFF2-40B4-BE49-F238E27FC236}">
                <a16:creationId xmlns:a16="http://schemas.microsoft.com/office/drawing/2014/main" id="{1DC1264F-208E-C444-A7A7-73752F7197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-10799" r="-10799" b="17228"/>
          <a:stretch/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CC5A525-3941-0242-924C-812D258EFDDF}"/>
              </a:ext>
            </a:extLst>
          </p:cNvPr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標題 1">
            <a:extLst>
              <a:ext uri="{FF2B5EF4-FFF2-40B4-BE49-F238E27FC236}">
                <a16:creationId xmlns:a16="http://schemas.microsoft.com/office/drawing/2014/main" id="{98F95101-CF6A-4208-AD13-2D05FEF14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r>
              <a:rPr lang="zh-TW" altLang="zh-TW" sz="40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四</a:t>
            </a:r>
            <a:r>
              <a:rPr lang="zh-TW" altLang="zh-TW" sz="40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ea typeface="新細明體" panose="02020500000000000000" pitchFamily="18" charset="-120"/>
                <a:cs typeface="Times New Roman" panose="02020603050405020304" pitchFamily="18" charset="0"/>
              </a:rPr>
              <a:t>、</a:t>
            </a:r>
            <a:r>
              <a:rPr lang="zh-TW" altLang="zh-TW" sz="40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參與聚會應注意事項</a:t>
            </a:r>
            <a:br>
              <a:rPr lang="zh-TW" altLang="zh-TW" sz="40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endParaRPr lang="zh-TW" altLang="en-US" sz="40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9E59A199-01E1-4DC3-B1EF-75527D1D8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24" y="1168721"/>
            <a:ext cx="7886700" cy="47005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1) </a:t>
            </a:r>
            <a:r>
              <a:rPr lang="zh-TW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夥伴邀約一次只需約一或一對朋友</a:t>
            </a:r>
          </a:p>
          <a:p>
            <a:pPr marL="0" indent="0">
              <a:buNone/>
            </a:pPr>
            <a:r>
              <a:rPr lang="en-US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  </a:t>
            </a:r>
            <a:r>
              <a:rPr lang="zh-TW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如此才能專心照顧到對方</a:t>
            </a:r>
          </a:p>
          <a:p>
            <a:pPr marL="0" indent="0">
              <a:buNone/>
            </a:pPr>
            <a:r>
              <a:rPr lang="en-US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2) </a:t>
            </a:r>
            <a:r>
              <a:rPr lang="zh-TW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欲參與者應事先通知主</a:t>
            </a:r>
            <a:r>
              <a:rPr lang="zh-TW" altLang="en-US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人</a:t>
            </a:r>
            <a:r>
              <a:rPr lang="en-US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,</a:t>
            </a:r>
            <a:r>
              <a:rPr lang="zh-TW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主人這樣</a:t>
            </a:r>
            <a:endParaRPr lang="en-US" altLang="zh-TW" sz="3200" kern="100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  </a:t>
            </a:r>
            <a:r>
              <a:rPr lang="zh-TW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才有萬全的準備</a:t>
            </a:r>
          </a:p>
        </p:txBody>
      </p:sp>
    </p:spTree>
    <p:extLst>
      <p:ext uri="{BB962C8B-B14F-4D97-AF65-F5344CB8AC3E}">
        <p14:creationId xmlns:p14="http://schemas.microsoft.com/office/powerpoint/2010/main" val="2659966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>
            <a:extLst>
              <a:ext uri="{FF2B5EF4-FFF2-40B4-BE49-F238E27FC236}">
                <a16:creationId xmlns:a16="http://schemas.microsoft.com/office/drawing/2014/main" id="{C0A01927-421B-A242-9120-224AD36E6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19776"/>
            <a:ext cx="9166999" cy="63454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33ACF24-81C9-8749-85E9-E3C69E67BF02}"/>
              </a:ext>
            </a:extLst>
          </p:cNvPr>
          <p:cNvGrpSpPr/>
          <p:nvPr/>
        </p:nvGrpSpPr>
        <p:grpSpPr>
          <a:xfrm>
            <a:off x="-13855" y="5989473"/>
            <a:ext cx="9166999" cy="868935"/>
            <a:chOff x="-13855" y="6002920"/>
            <a:chExt cx="9166999" cy="86893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2AA19A3-E349-7242-AD22-6F7690A42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855" y="6002920"/>
              <a:ext cx="9166999" cy="86893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4E2BD13-FE81-014D-9951-3585DC2926A0}"/>
                </a:ext>
              </a:extLst>
            </p:cNvPr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>
            <a:extLst>
              <a:ext uri="{FF2B5EF4-FFF2-40B4-BE49-F238E27FC236}">
                <a16:creationId xmlns:a16="http://schemas.microsoft.com/office/drawing/2014/main" id="{1DC1264F-208E-C444-A7A7-73752F7197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-10799" r="-10799" b="17228"/>
          <a:stretch/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CC5A525-3941-0242-924C-812D258EFDDF}"/>
              </a:ext>
            </a:extLst>
          </p:cNvPr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標題 1">
            <a:extLst>
              <a:ext uri="{FF2B5EF4-FFF2-40B4-BE49-F238E27FC236}">
                <a16:creationId xmlns:a16="http://schemas.microsoft.com/office/drawing/2014/main" id="{98F95101-CF6A-4208-AD13-2D05FEF14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r>
              <a:rPr lang="zh-TW" altLang="zh-TW" sz="40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四</a:t>
            </a:r>
            <a:r>
              <a:rPr lang="zh-TW" altLang="zh-TW" sz="40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ea typeface="新細明體" panose="02020500000000000000" pitchFamily="18" charset="-120"/>
                <a:cs typeface="Times New Roman" panose="02020603050405020304" pitchFamily="18" charset="0"/>
              </a:rPr>
              <a:t>、</a:t>
            </a:r>
            <a:r>
              <a:rPr lang="zh-TW" altLang="zh-TW" sz="40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參與聚會應注意事項</a:t>
            </a:r>
            <a:br>
              <a:rPr lang="zh-TW" altLang="zh-TW" sz="40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endParaRPr lang="zh-TW" altLang="en-US" sz="40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9E59A199-01E1-4DC3-B1EF-75527D1D8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24" y="1168721"/>
            <a:ext cx="7886700" cy="47005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3</a:t>
            </a:r>
            <a:r>
              <a:rPr lang="en-US" altLang="zh-CN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)</a:t>
            </a:r>
            <a:r>
              <a:rPr lang="zh-TW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活動當天欲參與者應與新朋友至少</a:t>
            </a:r>
            <a:r>
              <a:rPr lang="en-US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</a:t>
            </a:r>
          </a:p>
          <a:p>
            <a:pPr marL="0" lvl="0" indent="0">
              <a:buNone/>
            </a:pPr>
            <a:r>
              <a:rPr lang="en-US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  </a:t>
            </a:r>
            <a:r>
              <a:rPr lang="zh-TW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提早約</a:t>
            </a:r>
            <a:r>
              <a:rPr lang="en-US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20</a:t>
            </a:r>
            <a:r>
              <a:rPr lang="zh-TW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分鐘到場</a:t>
            </a:r>
            <a:r>
              <a:rPr lang="en-US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,</a:t>
            </a:r>
            <a:r>
              <a:rPr lang="zh-TW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提前到埸可先做</a:t>
            </a:r>
            <a:r>
              <a:rPr lang="en-US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</a:t>
            </a:r>
          </a:p>
          <a:p>
            <a:pPr marL="0" lvl="0" indent="0">
              <a:buNone/>
            </a:pPr>
            <a:r>
              <a:rPr lang="en-US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  </a:t>
            </a:r>
            <a:r>
              <a:rPr lang="zh-TW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暖身的動作</a:t>
            </a:r>
            <a:endParaRPr lang="en-US" altLang="zh-TW" sz="3200" kern="100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4) </a:t>
            </a:r>
            <a:r>
              <a:rPr lang="zh-TW" altLang="zh-TW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參與者請用一顆熱情的心</a:t>
            </a:r>
            <a:r>
              <a:rPr lang="zh-TW" altLang="en-US" sz="3200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和</a:t>
            </a:r>
            <a:r>
              <a:rPr lang="zh-TW" altLang="zh-TW" sz="3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無私的</a:t>
            </a:r>
            <a:endParaRPr lang="en-US" altLang="zh-TW" sz="3200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  </a:t>
            </a:r>
            <a:r>
              <a:rPr lang="zh-TW" altLang="zh-TW" sz="3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心</a:t>
            </a:r>
            <a:r>
              <a:rPr lang="zh-TW" altLang="en-US" sz="3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態</a:t>
            </a:r>
            <a:r>
              <a:rPr lang="zh-TW" altLang="zh-TW" sz="32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全心營造聚會氣氛</a:t>
            </a:r>
            <a:endParaRPr lang="zh-TW" altLang="zh-TW" sz="3200" kern="100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771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>
            <a:extLst>
              <a:ext uri="{FF2B5EF4-FFF2-40B4-BE49-F238E27FC236}">
                <a16:creationId xmlns:a16="http://schemas.microsoft.com/office/drawing/2014/main" id="{C0A01927-421B-A242-9120-224AD36E6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264" y="-19776"/>
            <a:ext cx="9166999" cy="63454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33ACF24-81C9-8749-85E9-E3C69E67BF02}"/>
              </a:ext>
            </a:extLst>
          </p:cNvPr>
          <p:cNvGrpSpPr/>
          <p:nvPr/>
        </p:nvGrpSpPr>
        <p:grpSpPr>
          <a:xfrm>
            <a:off x="-13855" y="5989473"/>
            <a:ext cx="9166999" cy="868935"/>
            <a:chOff x="-13855" y="6002920"/>
            <a:chExt cx="9166999" cy="86893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2AA19A3-E349-7242-AD22-6F7690A42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855" y="6002920"/>
              <a:ext cx="9166999" cy="86893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4E2BD13-FE81-014D-9951-3585DC2926A0}"/>
                </a:ext>
              </a:extLst>
            </p:cNvPr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>
            <a:extLst>
              <a:ext uri="{FF2B5EF4-FFF2-40B4-BE49-F238E27FC236}">
                <a16:creationId xmlns:a16="http://schemas.microsoft.com/office/drawing/2014/main" id="{1DC1264F-208E-C444-A7A7-73752F7197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-10799" r="-10799" b="17228"/>
          <a:stretch/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CC5A525-3941-0242-924C-812D258EFDDF}"/>
              </a:ext>
            </a:extLst>
          </p:cNvPr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標題 1">
            <a:extLst>
              <a:ext uri="{FF2B5EF4-FFF2-40B4-BE49-F238E27FC236}">
                <a16:creationId xmlns:a16="http://schemas.microsoft.com/office/drawing/2014/main" id="{19BD5BB7-2917-4150-B4D0-C5705484C3F0}"/>
              </a:ext>
            </a:extLst>
          </p:cNvPr>
          <p:cNvSpPr txBox="1">
            <a:spLocks/>
          </p:cNvSpPr>
          <p:nvPr/>
        </p:nvSpPr>
        <p:spPr>
          <a:xfrm>
            <a:off x="116598" y="1046394"/>
            <a:ext cx="8153400" cy="1138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zh-TW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五、家庭聚會事前應準備事項</a:t>
            </a:r>
            <a:br>
              <a:rPr lang="zh-TW" altLang="zh-TW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br>
              <a:rPr lang="zh-TW" altLang="zh-TW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endParaRPr lang="zh-TW" alt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內容版面配置區 2">
            <a:extLst>
              <a:ext uri="{FF2B5EF4-FFF2-40B4-BE49-F238E27FC236}">
                <a16:creationId xmlns:a16="http://schemas.microsoft.com/office/drawing/2014/main" id="{93EF760A-AF27-4DC0-839A-06CC79C32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67" y="1868835"/>
            <a:ext cx="8972335" cy="3617045"/>
          </a:xfrm>
        </p:spPr>
        <p:txBody>
          <a:bodyPr>
            <a:noAutofit/>
          </a:bodyPr>
          <a:lstStyle/>
          <a:p>
            <a:pPr marL="514350" indent="-514350">
              <a:buAutoNum type="arabicParenR"/>
            </a:pPr>
            <a:r>
              <a:rPr lang="zh-TW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至少兩週前決定場地、時間並通知夥伴進行邀約提早決定場地時間並進行邀約</a:t>
            </a:r>
            <a:r>
              <a:rPr lang="en-US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,</a:t>
            </a:r>
            <a:r>
              <a:rPr lang="zh-TW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才有充裕時間準備</a:t>
            </a:r>
          </a:p>
          <a:p>
            <a:pPr marL="0" indent="0">
              <a:buNone/>
            </a:pPr>
            <a:endParaRPr lang="zh-TW" altLang="zh-TW" sz="3600" kern="100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041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>
            <a:extLst>
              <a:ext uri="{FF2B5EF4-FFF2-40B4-BE49-F238E27FC236}">
                <a16:creationId xmlns:a16="http://schemas.microsoft.com/office/drawing/2014/main" id="{C0A01927-421B-A242-9120-224AD36E6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264" y="-19776"/>
            <a:ext cx="9166999" cy="63454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33ACF24-81C9-8749-85E9-E3C69E67BF02}"/>
              </a:ext>
            </a:extLst>
          </p:cNvPr>
          <p:cNvGrpSpPr/>
          <p:nvPr/>
        </p:nvGrpSpPr>
        <p:grpSpPr>
          <a:xfrm>
            <a:off x="-13855" y="5989473"/>
            <a:ext cx="9166999" cy="868935"/>
            <a:chOff x="-13855" y="6002920"/>
            <a:chExt cx="9166999" cy="86893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2AA19A3-E349-7242-AD22-6F7690A42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855" y="6002920"/>
              <a:ext cx="9166999" cy="86893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4E2BD13-FE81-014D-9951-3585DC2926A0}"/>
                </a:ext>
              </a:extLst>
            </p:cNvPr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>
            <a:extLst>
              <a:ext uri="{FF2B5EF4-FFF2-40B4-BE49-F238E27FC236}">
                <a16:creationId xmlns:a16="http://schemas.microsoft.com/office/drawing/2014/main" id="{1DC1264F-208E-C444-A7A7-73752F7197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-10799" r="-10799" b="17228"/>
          <a:stretch/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CC5A525-3941-0242-924C-812D258EFDDF}"/>
              </a:ext>
            </a:extLst>
          </p:cNvPr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標題 1">
            <a:extLst>
              <a:ext uri="{FF2B5EF4-FFF2-40B4-BE49-F238E27FC236}">
                <a16:creationId xmlns:a16="http://schemas.microsoft.com/office/drawing/2014/main" id="{19BD5BB7-2917-4150-B4D0-C5705484C3F0}"/>
              </a:ext>
            </a:extLst>
          </p:cNvPr>
          <p:cNvSpPr txBox="1">
            <a:spLocks/>
          </p:cNvSpPr>
          <p:nvPr/>
        </p:nvSpPr>
        <p:spPr>
          <a:xfrm>
            <a:off x="179451" y="942932"/>
            <a:ext cx="8153400" cy="1138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zh-TW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五、家庭聚會事前應準備事項</a:t>
            </a:r>
            <a:br>
              <a:rPr lang="zh-TW" altLang="zh-TW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br>
              <a:rPr lang="zh-TW" altLang="zh-TW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endParaRPr lang="zh-TW" alt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內容版面配置區 2">
            <a:extLst>
              <a:ext uri="{FF2B5EF4-FFF2-40B4-BE49-F238E27FC236}">
                <a16:creationId xmlns:a16="http://schemas.microsoft.com/office/drawing/2014/main" id="{93EF760A-AF27-4DC0-839A-06CC79C32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76" y="1592819"/>
            <a:ext cx="8972335" cy="49400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2) </a:t>
            </a:r>
            <a:r>
              <a:rPr lang="zh-TW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每場活動參與人數最好</a:t>
            </a:r>
            <a:r>
              <a:rPr lang="en-US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10~15</a:t>
            </a:r>
            <a:r>
              <a:rPr lang="zh-TW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個人最洽當</a:t>
            </a:r>
          </a:p>
          <a:p>
            <a:pPr marL="0" indent="0">
              <a:buNone/>
            </a:pPr>
            <a:r>
              <a:rPr lang="zh-TW" altLang="en-US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   </a:t>
            </a:r>
            <a:r>
              <a:rPr lang="zh-TW" altLang="en-US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*</a:t>
            </a:r>
            <a:r>
              <a:rPr lang="zh-TW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新朋友與舊夥伴要一比一的比例</a:t>
            </a:r>
            <a:r>
              <a:rPr lang="en-US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,</a:t>
            </a:r>
            <a:r>
              <a:rPr lang="zh-TW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才</a:t>
            </a:r>
            <a:r>
              <a:rPr lang="en-US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   </a:t>
            </a:r>
            <a:r>
              <a:rPr lang="zh-TW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能照顧</a:t>
            </a:r>
            <a:r>
              <a:rPr lang="zh-TW" altLang="en-US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zh-TW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每位新朋友</a:t>
            </a:r>
            <a:r>
              <a:rPr lang="zh-TW" altLang="en-US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*</a:t>
            </a:r>
            <a:endParaRPr lang="zh-TW" altLang="zh-TW" sz="3600" kern="100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zh-TW" sz="3600" kern="100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861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>
            <a:extLst>
              <a:ext uri="{FF2B5EF4-FFF2-40B4-BE49-F238E27FC236}">
                <a16:creationId xmlns:a16="http://schemas.microsoft.com/office/drawing/2014/main" id="{C0A01927-421B-A242-9120-224AD36E6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6999" cy="63454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33ACF24-81C9-8749-85E9-E3C69E67BF02}"/>
              </a:ext>
            </a:extLst>
          </p:cNvPr>
          <p:cNvGrpSpPr/>
          <p:nvPr/>
        </p:nvGrpSpPr>
        <p:grpSpPr>
          <a:xfrm>
            <a:off x="-13855" y="5989473"/>
            <a:ext cx="9166999" cy="868935"/>
            <a:chOff x="-13855" y="6002920"/>
            <a:chExt cx="9166999" cy="86893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2AA19A3-E349-7242-AD22-6F7690A42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855" y="6002920"/>
              <a:ext cx="9166999" cy="86893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4E2BD13-FE81-014D-9951-3585DC2926A0}"/>
                </a:ext>
              </a:extLst>
            </p:cNvPr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>
            <a:extLst>
              <a:ext uri="{FF2B5EF4-FFF2-40B4-BE49-F238E27FC236}">
                <a16:creationId xmlns:a16="http://schemas.microsoft.com/office/drawing/2014/main" id="{1DC1264F-208E-C444-A7A7-73752F7197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-10799" r="-10799" b="17228"/>
          <a:stretch/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CC5A525-3941-0242-924C-812D258EFDDF}"/>
              </a:ext>
            </a:extLst>
          </p:cNvPr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標題 1">
            <a:extLst>
              <a:ext uri="{FF2B5EF4-FFF2-40B4-BE49-F238E27FC236}">
                <a16:creationId xmlns:a16="http://schemas.microsoft.com/office/drawing/2014/main" id="{F26CF404-B0CA-40D6-80F3-3F9631964D9A}"/>
              </a:ext>
            </a:extLst>
          </p:cNvPr>
          <p:cNvSpPr txBox="1">
            <a:spLocks/>
          </p:cNvSpPr>
          <p:nvPr/>
        </p:nvSpPr>
        <p:spPr>
          <a:xfrm>
            <a:off x="249624" y="847637"/>
            <a:ext cx="8362950" cy="1223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zh-TW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五、家庭聚會事前應準備事項</a:t>
            </a:r>
            <a:br>
              <a:rPr lang="zh-TW" altLang="zh-TW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br>
              <a:rPr lang="zh-TW" altLang="zh-TW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endParaRPr lang="zh-TW" alt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933EB41E-D4D6-4837-BFFC-67F38E363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624" y="1459619"/>
            <a:ext cx="8667750" cy="3684269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3) </a:t>
            </a:r>
            <a:r>
              <a:rPr lang="zh-TW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活動中須先安排</a:t>
            </a:r>
          </a:p>
          <a:p>
            <a:pPr marL="0" indent="0">
              <a:buNone/>
            </a:pPr>
            <a:r>
              <a:rPr lang="en-US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A.</a:t>
            </a:r>
            <a:r>
              <a:rPr lang="zh-TW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主持人</a:t>
            </a:r>
            <a:r>
              <a:rPr lang="en-US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(</a:t>
            </a:r>
            <a:r>
              <a:rPr lang="zh-TW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提供埸地者</a:t>
            </a:r>
            <a:r>
              <a:rPr lang="en-US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)</a:t>
            </a:r>
            <a:endParaRPr lang="zh-TW" altLang="zh-TW" sz="3600" kern="100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B.</a:t>
            </a:r>
            <a:r>
              <a:rPr lang="zh-TW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聚會的種類</a:t>
            </a:r>
            <a:r>
              <a:rPr lang="en-US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:</a:t>
            </a:r>
            <a:r>
              <a:rPr lang="zh-TW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營養免疫學講師、</a:t>
            </a:r>
            <a:endParaRPr lang="en-US" altLang="zh-TW" sz="3600" kern="100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   </a:t>
            </a:r>
            <a:r>
              <a:rPr lang="zh-TW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事業說明及產品說明講師</a:t>
            </a:r>
            <a:endParaRPr lang="en-US" altLang="zh-TW" sz="3600" kern="100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zh-TW" sz="3600" kern="100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673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>
            <a:extLst>
              <a:ext uri="{FF2B5EF4-FFF2-40B4-BE49-F238E27FC236}">
                <a16:creationId xmlns:a16="http://schemas.microsoft.com/office/drawing/2014/main" id="{C0A01927-421B-A242-9120-224AD36E6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6999" cy="63454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33ACF24-81C9-8749-85E9-E3C69E67BF02}"/>
              </a:ext>
            </a:extLst>
          </p:cNvPr>
          <p:cNvGrpSpPr/>
          <p:nvPr/>
        </p:nvGrpSpPr>
        <p:grpSpPr>
          <a:xfrm>
            <a:off x="-13855" y="5989473"/>
            <a:ext cx="9166999" cy="868935"/>
            <a:chOff x="-13855" y="6002920"/>
            <a:chExt cx="9166999" cy="86893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2AA19A3-E349-7242-AD22-6F7690A42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855" y="6002920"/>
              <a:ext cx="9166999" cy="86893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4E2BD13-FE81-014D-9951-3585DC2926A0}"/>
                </a:ext>
              </a:extLst>
            </p:cNvPr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>
            <a:extLst>
              <a:ext uri="{FF2B5EF4-FFF2-40B4-BE49-F238E27FC236}">
                <a16:creationId xmlns:a16="http://schemas.microsoft.com/office/drawing/2014/main" id="{1DC1264F-208E-C444-A7A7-73752F7197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-10799" r="-10799" b="17228"/>
          <a:stretch/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CC5A525-3941-0242-924C-812D258EFDDF}"/>
              </a:ext>
            </a:extLst>
          </p:cNvPr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標題 1">
            <a:extLst>
              <a:ext uri="{FF2B5EF4-FFF2-40B4-BE49-F238E27FC236}">
                <a16:creationId xmlns:a16="http://schemas.microsoft.com/office/drawing/2014/main" id="{F26CF404-B0CA-40D6-80F3-3F9631964D9A}"/>
              </a:ext>
            </a:extLst>
          </p:cNvPr>
          <p:cNvSpPr txBox="1">
            <a:spLocks/>
          </p:cNvSpPr>
          <p:nvPr/>
        </p:nvSpPr>
        <p:spPr>
          <a:xfrm>
            <a:off x="226626" y="835829"/>
            <a:ext cx="8362950" cy="1223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zh-TW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五、家庭聚會事前應準備事項</a:t>
            </a:r>
            <a:br>
              <a:rPr lang="zh-TW" altLang="zh-TW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br>
              <a:rPr lang="zh-TW" altLang="zh-TW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endParaRPr lang="zh-TW" alt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933EB41E-D4D6-4837-BFFC-67F38E363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624" y="1447811"/>
            <a:ext cx="8667750" cy="50530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4) </a:t>
            </a:r>
            <a:r>
              <a:rPr lang="zh-TW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主人事先準備場地整理、幻燈片、</a:t>
            </a:r>
            <a:r>
              <a:rPr lang="en-US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DM</a:t>
            </a:r>
            <a:r>
              <a:rPr lang="zh-TW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、</a:t>
            </a:r>
            <a:endParaRPr lang="en-US" altLang="zh-TW" sz="3600" kern="100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  </a:t>
            </a:r>
            <a:r>
              <a:rPr lang="zh-TW" altLang="zh-TW" sz="3600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產品飲料、展示用品</a:t>
            </a:r>
          </a:p>
          <a:p>
            <a:pPr marL="0" indent="0">
              <a:buNone/>
            </a:pPr>
            <a:r>
              <a:rPr lang="en-US" altLang="zh-TW" sz="36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*</a:t>
            </a:r>
            <a:r>
              <a:rPr lang="zh-TW" altLang="zh-TW" sz="36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所有的準備工作要在聚會前</a:t>
            </a:r>
            <a:r>
              <a:rPr lang="en-US" altLang="zh-TW" sz="36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20</a:t>
            </a:r>
            <a:r>
              <a:rPr lang="zh-TW" altLang="zh-TW" sz="36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分鐘就要</a:t>
            </a:r>
            <a:r>
              <a:rPr lang="en-US" altLang="zh-TW" sz="36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r>
              <a:rPr lang="en-US" altLang="zh-TW" sz="36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 </a:t>
            </a:r>
            <a:r>
              <a:rPr lang="zh-TW" altLang="zh-TW" sz="36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準備完成</a:t>
            </a:r>
            <a:r>
              <a:rPr lang="en-US" altLang="zh-TW" sz="36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*</a:t>
            </a:r>
            <a:endParaRPr lang="zh-TW" altLang="zh-TW" sz="3600" kern="100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TW" altLang="zh-TW" sz="3600" kern="100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210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>
            <a:extLst>
              <a:ext uri="{FF2B5EF4-FFF2-40B4-BE49-F238E27FC236}">
                <a16:creationId xmlns:a16="http://schemas.microsoft.com/office/drawing/2014/main" id="{C0A01927-421B-A242-9120-224AD36E6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6999" cy="63454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33ACF24-81C9-8749-85E9-E3C69E67BF02}"/>
              </a:ext>
            </a:extLst>
          </p:cNvPr>
          <p:cNvGrpSpPr/>
          <p:nvPr/>
        </p:nvGrpSpPr>
        <p:grpSpPr>
          <a:xfrm>
            <a:off x="-13855" y="5989473"/>
            <a:ext cx="9166999" cy="868935"/>
            <a:chOff x="-13855" y="6002920"/>
            <a:chExt cx="9166999" cy="86893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2AA19A3-E349-7242-AD22-6F7690A42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855" y="6002920"/>
              <a:ext cx="9166999" cy="86893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4E2BD13-FE81-014D-9951-3585DC2926A0}"/>
                </a:ext>
              </a:extLst>
            </p:cNvPr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>
            <a:extLst>
              <a:ext uri="{FF2B5EF4-FFF2-40B4-BE49-F238E27FC236}">
                <a16:creationId xmlns:a16="http://schemas.microsoft.com/office/drawing/2014/main" id="{1DC1264F-208E-C444-A7A7-73752F7197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-10799" r="-10799" b="17228"/>
          <a:stretch/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CC5A525-3941-0242-924C-812D258EFDDF}"/>
              </a:ext>
            </a:extLst>
          </p:cNvPr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4BE9910C-0574-4F0B-AF25-949DDF29B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11274"/>
          </a:xfrm>
        </p:spPr>
        <p:txBody>
          <a:bodyPr>
            <a:normAutofit/>
          </a:bodyPr>
          <a:lstStyle/>
          <a:p>
            <a:br>
              <a:rPr lang="zh-TW" altLang="zh-TW" kern="100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endParaRPr lang="zh-TW" alt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內容版面配置區 2">
            <a:extLst>
              <a:ext uri="{FF2B5EF4-FFF2-40B4-BE49-F238E27FC236}">
                <a16:creationId xmlns:a16="http://schemas.microsoft.com/office/drawing/2014/main" id="{CAFCC975-BC2F-4006-BDD7-229C73915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088" y="1390650"/>
            <a:ext cx="7886700" cy="43513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zh-TW" altLang="zh-TW" sz="4000" kern="100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endParaRPr lang="zh-TW" altLang="en-US" sz="4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標題 1">
            <a:extLst>
              <a:ext uri="{FF2B5EF4-FFF2-40B4-BE49-F238E27FC236}">
                <a16:creationId xmlns:a16="http://schemas.microsoft.com/office/drawing/2014/main" id="{83BA4DC7-C73B-4694-AE57-343295CEE2DE}"/>
              </a:ext>
            </a:extLst>
          </p:cNvPr>
          <p:cNvSpPr txBox="1">
            <a:spLocks/>
          </p:cNvSpPr>
          <p:nvPr/>
        </p:nvSpPr>
        <p:spPr>
          <a:xfrm>
            <a:off x="276226" y="333375"/>
            <a:ext cx="8239124" cy="1247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TW" kern="10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r>
              <a:rPr lang="zh-TW" altLang="zh-TW" kern="10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六、會後檢討</a:t>
            </a:r>
            <a:br>
              <a:rPr lang="zh-TW" altLang="zh-TW" kern="10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br>
              <a:rPr lang="zh-TW" altLang="zh-TW" kern="10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endParaRPr lang="zh-TW" alt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內容版面配置區 2">
            <a:extLst>
              <a:ext uri="{FF2B5EF4-FFF2-40B4-BE49-F238E27FC236}">
                <a16:creationId xmlns:a16="http://schemas.microsoft.com/office/drawing/2014/main" id="{1AB50623-9D8C-4205-B29D-8E9AEB395301}"/>
              </a:ext>
            </a:extLst>
          </p:cNvPr>
          <p:cNvSpPr txBox="1">
            <a:spLocks/>
          </p:cNvSpPr>
          <p:nvPr/>
        </p:nvSpPr>
        <p:spPr>
          <a:xfrm>
            <a:off x="276226" y="1285875"/>
            <a:ext cx="8715374" cy="47005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TW" altLang="zh-TW" sz="4000" dirty="0">
                <a:solidFill>
                  <a:schemeClr val="accent1">
                    <a:lumMod val="20000"/>
                    <a:lumOff val="80000"/>
                  </a:schemeClr>
                </a:solidFill>
                <a:ea typeface="新細明體" panose="02020500000000000000" pitchFamily="18" charset="-120"/>
                <a:cs typeface="Times New Roman" panose="02020603050405020304" pitchFamily="18" charset="0"/>
              </a:rPr>
              <a:t>參與者事業夥伴應於會後作檢討的工作</a:t>
            </a:r>
            <a:r>
              <a:rPr lang="en-US" altLang="zh-TW" sz="4000" dirty="0">
                <a:solidFill>
                  <a:schemeClr val="accent1">
                    <a:lumMod val="20000"/>
                    <a:lumOff val="80000"/>
                  </a:schemeClr>
                </a:solidFill>
                <a:ea typeface="新細明體" panose="02020500000000000000" pitchFamily="18" charset="-120"/>
                <a:cs typeface="Times New Roman" panose="02020603050405020304" pitchFamily="18" charset="0"/>
              </a:rPr>
              <a:t>,</a:t>
            </a:r>
            <a:r>
              <a:rPr lang="zh-TW" altLang="zh-TW" sz="4000" dirty="0">
                <a:solidFill>
                  <a:schemeClr val="accent1">
                    <a:lumMod val="20000"/>
                    <a:lumOff val="80000"/>
                  </a:schemeClr>
                </a:solidFill>
                <a:ea typeface="新細明體" panose="02020500000000000000" pitchFamily="18" charset="-120"/>
                <a:cs typeface="Times New Roman" panose="02020603050405020304" pitchFamily="18" charset="0"/>
              </a:rPr>
              <a:t>目的為下一次的合作更加緊密完善</a:t>
            </a:r>
            <a:r>
              <a:rPr lang="en-US" altLang="zh-TW" sz="4000" dirty="0">
                <a:solidFill>
                  <a:schemeClr val="accent1">
                    <a:lumMod val="20000"/>
                    <a:lumOff val="80000"/>
                  </a:schemeClr>
                </a:solidFill>
                <a:ea typeface="新細明體" panose="02020500000000000000" pitchFamily="18" charset="-120"/>
                <a:cs typeface="Times New Roman" panose="02020603050405020304" pitchFamily="18" charset="0"/>
              </a:rPr>
              <a:t>,</a:t>
            </a:r>
            <a:r>
              <a:rPr lang="zh-TW" altLang="zh-TW" sz="4000" dirty="0">
                <a:solidFill>
                  <a:schemeClr val="accent1">
                    <a:lumMod val="20000"/>
                    <a:lumOff val="80000"/>
                  </a:schemeClr>
                </a:solidFill>
                <a:ea typeface="新細明體" panose="02020500000000000000" pitchFamily="18" charset="-120"/>
                <a:cs typeface="Times New Roman" panose="02020603050405020304" pitchFamily="18" charset="0"/>
              </a:rPr>
              <a:t>把握就事論事的原則</a:t>
            </a:r>
            <a:r>
              <a:rPr lang="en-US" altLang="zh-TW" sz="4000" dirty="0">
                <a:solidFill>
                  <a:schemeClr val="accent1">
                    <a:lumMod val="20000"/>
                    <a:lumOff val="80000"/>
                  </a:schemeClr>
                </a:solidFill>
                <a:ea typeface="新細明體" panose="02020500000000000000" pitchFamily="18" charset="-120"/>
                <a:cs typeface="Times New Roman" panose="02020603050405020304" pitchFamily="18" charset="0"/>
              </a:rPr>
              <a:t>,</a:t>
            </a:r>
            <a:r>
              <a:rPr lang="zh-TW" altLang="zh-TW" sz="4000" dirty="0">
                <a:solidFill>
                  <a:schemeClr val="accent1">
                    <a:lumMod val="20000"/>
                    <a:lumOff val="80000"/>
                  </a:schemeClr>
                </a:solidFill>
                <a:ea typeface="新細明體" panose="02020500000000000000" pitchFamily="18" charset="-120"/>
                <a:cs typeface="Times New Roman" panose="02020603050405020304" pitchFamily="18" charset="0"/>
              </a:rPr>
              <a:t>才可提昇彼此默契</a:t>
            </a:r>
            <a:r>
              <a:rPr lang="en-US" altLang="zh-TW" sz="4000" dirty="0">
                <a:solidFill>
                  <a:schemeClr val="accent1">
                    <a:lumMod val="20000"/>
                    <a:lumOff val="80000"/>
                  </a:schemeClr>
                </a:solidFill>
                <a:latin typeface="新細明體" panose="02020500000000000000" pitchFamily="18" charset="-120"/>
                <a:cs typeface="Times New Roman" panose="02020603050405020304" pitchFamily="18" charset="0"/>
              </a:rPr>
              <a:t>,</a:t>
            </a:r>
            <a:r>
              <a:rPr lang="zh-TW" altLang="zh-TW" sz="4000" dirty="0">
                <a:solidFill>
                  <a:schemeClr val="accent1">
                    <a:lumMod val="20000"/>
                    <a:lumOff val="80000"/>
                  </a:schemeClr>
                </a:solidFill>
                <a:ea typeface="新細明體" panose="02020500000000000000" pitchFamily="18" charset="-120"/>
                <a:cs typeface="Times New Roman" panose="02020603050405020304" pitchFamily="18" charset="0"/>
              </a:rPr>
              <a:t>每一次的活動我們都要用真心誠意、使命必達的態度去進行</a:t>
            </a:r>
            <a:r>
              <a:rPr lang="en-US" altLang="zh-TW" sz="4000" dirty="0">
                <a:solidFill>
                  <a:schemeClr val="accent1">
                    <a:lumMod val="20000"/>
                    <a:lumOff val="80000"/>
                  </a:schemeClr>
                </a:solidFill>
                <a:ea typeface="新細明體" panose="02020500000000000000" pitchFamily="18" charset="-120"/>
                <a:cs typeface="Times New Roman" panose="02020603050405020304" pitchFamily="18" charset="0"/>
              </a:rPr>
              <a:t>, </a:t>
            </a:r>
            <a:r>
              <a:rPr lang="zh-TW" altLang="zh-TW" sz="4000" dirty="0">
                <a:solidFill>
                  <a:schemeClr val="accent1">
                    <a:lumMod val="20000"/>
                    <a:lumOff val="80000"/>
                  </a:schemeClr>
                </a:solidFill>
                <a:ea typeface="新細明體" panose="02020500000000000000" pitchFamily="18" charset="-120"/>
                <a:cs typeface="Times New Roman" panose="02020603050405020304" pitchFamily="18" charset="0"/>
              </a:rPr>
              <a:t>如此才能擁有成功的事業</a:t>
            </a:r>
            <a:endParaRPr lang="zh-TW" altLang="zh-TW" sz="4000" kern="100" dirty="0">
              <a:solidFill>
                <a:schemeClr val="accent1">
                  <a:lumMod val="20000"/>
                  <a:lumOff val="80000"/>
                </a:schemeClr>
              </a:solidFill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6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</TotalTime>
  <Words>1393</Words>
  <Application>Microsoft Macintosh PowerPoint</Application>
  <PresentationFormat>On-screen Show (4:3)</PresentationFormat>
  <Paragraphs>153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新細明體</vt:lpstr>
      <vt:lpstr>华文细黑</vt:lpstr>
      <vt:lpstr>Yuanti TC</vt:lpstr>
      <vt:lpstr>Arial</vt:lpstr>
      <vt:lpstr>Calibri</vt:lpstr>
      <vt:lpstr>Calibri Light</vt:lpstr>
      <vt:lpstr>Office Theme</vt:lpstr>
      <vt:lpstr>家庭聚會的目的:          推薦   銷售    跟進</vt:lpstr>
      <vt:lpstr>二、家庭聚會的功能: </vt:lpstr>
      <vt:lpstr>三、家庭聚會的4大種類 </vt:lpstr>
      <vt:lpstr>四、參與聚會應注意事項 </vt:lpstr>
      <vt:lpstr>四、參與聚會應注意事項 </vt:lpstr>
      <vt:lpstr>PowerPoint Presentation</vt:lpstr>
      <vt:lpstr>PowerPoint Presentation</vt:lpstr>
      <vt:lpstr>PowerPoint Presentation</vt:lpstr>
      <vt:lpstr>PowerPoint Presentation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Jeray Koh</cp:lastModifiedBy>
  <cp:revision>15</cp:revision>
  <dcterms:created xsi:type="dcterms:W3CDTF">2020-03-30T03:30:41Z</dcterms:created>
  <dcterms:modified xsi:type="dcterms:W3CDTF">2021-03-25T05:12:22Z</dcterms:modified>
</cp:coreProperties>
</file>