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 panose="020F0502020204030204"/>
      </a:defRPr>
    </a:lvl1pPr>
    <a:lvl2pPr indent="228600" latinLnBrk="0">
      <a:defRPr sz="1200">
        <a:latin typeface="+mn-lt"/>
        <a:ea typeface="+mn-ea"/>
        <a:cs typeface="+mn-cs"/>
        <a:sym typeface="Calibri" panose="020F0502020204030204"/>
      </a:defRPr>
    </a:lvl2pPr>
    <a:lvl3pPr indent="457200" latinLnBrk="0">
      <a:defRPr sz="1200">
        <a:latin typeface="+mn-lt"/>
        <a:ea typeface="+mn-ea"/>
        <a:cs typeface="+mn-cs"/>
        <a:sym typeface="Calibri" panose="020F0502020204030204"/>
      </a:defRPr>
    </a:lvl3pPr>
    <a:lvl4pPr indent="685800" latinLnBrk="0">
      <a:defRPr sz="1200">
        <a:latin typeface="+mn-lt"/>
        <a:ea typeface="+mn-ea"/>
        <a:cs typeface="+mn-cs"/>
        <a:sym typeface="Calibri" panose="020F0502020204030204"/>
      </a:defRPr>
    </a:lvl4pPr>
    <a:lvl5pPr indent="914400" latinLnBrk="0">
      <a:defRPr sz="1200">
        <a:latin typeface="+mn-lt"/>
        <a:ea typeface="+mn-ea"/>
        <a:cs typeface="+mn-cs"/>
        <a:sym typeface="Calibri" panose="020F0502020204030204"/>
      </a:defRPr>
    </a:lvl5pPr>
    <a:lvl6pPr indent="1143000" latinLnBrk="0">
      <a:defRPr sz="1200">
        <a:latin typeface="+mn-lt"/>
        <a:ea typeface="+mn-ea"/>
        <a:cs typeface="+mn-cs"/>
        <a:sym typeface="Calibri" panose="020F0502020204030204"/>
      </a:defRPr>
    </a:lvl6pPr>
    <a:lvl7pPr indent="1371600" latinLnBrk="0">
      <a:defRPr sz="1200">
        <a:latin typeface="+mn-lt"/>
        <a:ea typeface="+mn-ea"/>
        <a:cs typeface="+mn-cs"/>
        <a:sym typeface="Calibri" panose="020F0502020204030204"/>
      </a:defRPr>
    </a:lvl7pPr>
    <a:lvl8pPr indent="1600200" latinLnBrk="0">
      <a:defRPr sz="1200">
        <a:latin typeface="+mn-lt"/>
        <a:ea typeface="+mn-ea"/>
        <a:cs typeface="+mn-cs"/>
        <a:sym typeface="Calibri" panose="020F0502020204030204"/>
      </a:defRPr>
    </a:lvl8pPr>
    <a:lvl9pPr indent="1828800" latinLnBrk="0">
      <a:defRPr sz="1200">
        <a:latin typeface="+mn-lt"/>
        <a:ea typeface="+mn-ea"/>
        <a:cs typeface="+mn-cs"/>
        <a:sym typeface="Calibri" panose="020F050202020403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01" name="Shape 10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什么事情 会让你快乐？</a:t>
            </a:r>
          </a:p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生活</a:t>
            </a:r>
            <a:r>
              <a:t>：唱歌 跳舞、吃东西、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工作</a:t>
            </a:r>
            <a:r>
              <a:t>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个人</a:t>
            </a:r>
            <a:r>
              <a:t>：出国旅行、买东西、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 </a:t>
            </a:r>
            <a:r>
              <a:t>：买新车、买新房子、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家庭</a:t>
            </a:r>
            <a:r>
              <a:t>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健康</a:t>
            </a:r>
            <a:r>
              <a:t>：家人生病 好起来、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11" name="Shape 11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什么事情 会让你快乐？</a:t>
            </a:r>
          </a:p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生活</a:t>
            </a:r>
            <a:r>
              <a:t>：唱歌 跳舞、吃东西、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工作</a:t>
            </a:r>
            <a:r>
              <a:t>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个人</a:t>
            </a:r>
            <a:r>
              <a:t>：出国旅行、买东西、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 </a:t>
            </a:r>
            <a:r>
              <a:t>：买新车、买新房子、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家庭</a:t>
            </a:r>
            <a:r>
              <a:t>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健康</a:t>
            </a:r>
            <a:r>
              <a:t>：家人生病 好起来、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21" name="Shape 12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什么事情 会让你快乐？</a:t>
            </a:r>
          </a:p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生活</a:t>
            </a:r>
            <a:r>
              <a:t>：唱歌 跳舞、吃东西、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工作</a:t>
            </a:r>
            <a:r>
              <a:t>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个人</a:t>
            </a:r>
            <a:r>
              <a:t>：出国旅行、买东西、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 </a:t>
            </a:r>
            <a:r>
              <a:t>：买新车、买新房子、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家庭</a:t>
            </a:r>
            <a:r>
              <a:t>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健康</a:t>
            </a:r>
            <a:r>
              <a:t>：家人生病 好起来、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30" name="Shape 13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什么事情 会让你快乐？</a:t>
            </a:r>
          </a:p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生活</a:t>
            </a:r>
            <a:r>
              <a:t>：唱歌 跳舞、吃东西、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工作</a:t>
            </a:r>
            <a:r>
              <a:t>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个人</a:t>
            </a:r>
            <a:r>
              <a:t>：出国旅行、买东西、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 </a:t>
            </a:r>
            <a:r>
              <a:t>：买新车、买新房子、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家庭</a:t>
            </a:r>
            <a:r>
              <a:t>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健康</a:t>
            </a:r>
            <a:r>
              <a:t>：家人生病 好起来、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40" name="Shape 14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什么事情 会让你快乐？</a:t>
            </a:r>
          </a:p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生活</a:t>
            </a:r>
            <a:r>
              <a:t>：唱歌 跳舞、吃东西、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工作</a:t>
            </a:r>
            <a:r>
              <a:t>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个人</a:t>
            </a:r>
            <a:r>
              <a:t>：出国旅行、买东西、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 </a:t>
            </a:r>
            <a:r>
              <a:t>：买新车、买新房子、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家庭</a:t>
            </a:r>
            <a:r>
              <a:t>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健康</a:t>
            </a:r>
            <a:r>
              <a:t>：家人生病 好起来、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什么事情 会让你快乐？</a:t>
            </a:r>
          </a:p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生活</a:t>
            </a:r>
            <a:r>
              <a:t>：唱歌 跳舞、吃东西、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工作</a:t>
            </a:r>
            <a:r>
              <a:t>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个人</a:t>
            </a:r>
            <a:r>
              <a:t>：出国旅行、买东西、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 </a:t>
            </a:r>
            <a:r>
              <a:t>：买新车、买新房子、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家庭</a:t>
            </a:r>
            <a:r>
              <a:t>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健康</a:t>
            </a:r>
            <a:r>
              <a:t>：家人生病 好起来、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60" name="Shape 16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什么事情 会让你快乐？</a:t>
            </a:r>
          </a:p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生活</a:t>
            </a:r>
            <a:r>
              <a:t>：唱歌 跳舞、吃东西、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工作</a:t>
            </a:r>
            <a:r>
              <a:t>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个人</a:t>
            </a:r>
            <a:r>
              <a:t>：出国旅行、买东西、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 </a:t>
            </a:r>
            <a:r>
              <a:t>：买新车、买新房子、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家庭</a:t>
            </a:r>
            <a:r>
              <a:t>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健康</a:t>
            </a:r>
            <a:r>
              <a:t>：家人生病 好起来、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什么事情 会让你快乐？</a:t>
            </a:r>
          </a:p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生活</a:t>
            </a:r>
            <a:r>
              <a:t>：唱歌 跳舞、吃东西、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工作</a:t>
            </a:r>
            <a:r>
              <a:t>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个人</a:t>
            </a:r>
            <a:r>
              <a:t>：出国旅行、买东西、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 </a:t>
            </a:r>
            <a:r>
              <a:t>：买新车、买新房子、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家庭</a:t>
            </a:r>
            <a:r>
              <a:t>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健康</a:t>
            </a:r>
            <a:r>
              <a:t>：家人生病 好起来、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81" name="Shape 18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什么事情 会让你快乐？</a:t>
            </a:r>
          </a:p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生活</a:t>
            </a:r>
            <a:r>
              <a:t>：唱歌 跳舞、吃东西、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工作</a:t>
            </a:r>
            <a:r>
              <a:t>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个人</a:t>
            </a:r>
            <a:r>
              <a:t>：出国旅行、买东西、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 </a:t>
            </a:r>
            <a:r>
              <a:t>：买新车、买新房子、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家庭</a:t>
            </a:r>
            <a:r>
              <a:t>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健康</a:t>
            </a:r>
            <a:r>
              <a:t>：家人生病 好起来、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222" name="Shape 22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什么事情 会让你快乐？</a:t>
            </a:r>
          </a:p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生活</a:t>
            </a:r>
            <a:r>
              <a:t>：唱歌 跳舞、吃东西、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工作</a:t>
            </a:r>
            <a:r>
              <a:t>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个人</a:t>
            </a:r>
            <a:r>
              <a:t>：出国旅行、买东西、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 </a:t>
            </a:r>
            <a:r>
              <a:t>：买新车、买新房子、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家庭</a:t>
            </a:r>
            <a:r>
              <a:t>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健康</a:t>
            </a:r>
            <a:r>
              <a:t>：家人生病 好起来、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235" name="Shape 23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什么事情 会让你快乐？</a:t>
            </a:r>
          </a:p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生活</a:t>
            </a:r>
            <a:r>
              <a:t>：唱歌 跳舞、吃东西、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工作</a:t>
            </a:r>
            <a:r>
              <a:t>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个人</a:t>
            </a:r>
            <a:r>
              <a:t>：出国旅行、买东西、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 </a:t>
            </a:r>
            <a:r>
              <a:t>：买新车、买新房子、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家庭</a:t>
            </a:r>
            <a:r>
              <a:t>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健康</a:t>
            </a:r>
            <a:r>
              <a:t>：家人生病 好起来、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296" name="Shape 29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什么事情 会让你快乐？</a:t>
            </a:r>
          </a:p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生活</a:t>
            </a:r>
            <a:r>
              <a:t>：唱歌 跳舞、吃东西、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工作</a:t>
            </a:r>
            <a:r>
              <a:t>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个人</a:t>
            </a:r>
            <a:r>
              <a:t>：出国旅行、买东西、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 </a:t>
            </a:r>
            <a:r>
              <a:t>：买新车、买新房子、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家庭</a:t>
            </a:r>
            <a:r>
              <a:t>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健康</a:t>
            </a:r>
            <a:r>
              <a:t>：家人生病 好起来、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Shape 30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10" name="Shape 31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什么事情 会让你快乐？</a:t>
            </a:r>
          </a:p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生活</a:t>
            </a:r>
            <a:r>
              <a:t>：唱歌 跳舞、吃东西、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工作</a:t>
            </a:r>
            <a:r>
              <a:t>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个人</a:t>
            </a:r>
            <a:r>
              <a:t>：出国旅行、买东西、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 </a:t>
            </a:r>
            <a:r>
              <a:t>：买新车、买新房子、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家庭</a:t>
            </a:r>
            <a:r>
              <a:t>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健康</a:t>
            </a:r>
            <a:r>
              <a:t>：家人生病 好起来、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Shape 34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50" name="Shape 35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什么事情 会让你快乐？</a:t>
            </a:r>
          </a:p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生活</a:t>
            </a:r>
            <a:r>
              <a:t>：唱歌 跳舞、吃东西、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工作</a:t>
            </a:r>
            <a:r>
              <a:t>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个人</a:t>
            </a:r>
            <a:r>
              <a:t>：出国旅行、买东西、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 </a:t>
            </a:r>
            <a:r>
              <a:t>：买新车、买新房子、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家庭</a:t>
            </a:r>
            <a:r>
              <a:t>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健康</a:t>
            </a:r>
            <a:r>
              <a:t>：家人生病 好起来、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Shape 36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64" name="Shape 36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什么事情 会让你快乐？</a:t>
            </a:r>
          </a:p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生活</a:t>
            </a:r>
            <a:r>
              <a:t>：唱歌 跳舞、吃东西、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工作</a:t>
            </a:r>
            <a:r>
              <a:t>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个人</a:t>
            </a:r>
            <a:r>
              <a:t>：出国旅行、买东西、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 </a:t>
            </a:r>
            <a:r>
              <a:t>：买新车、买新房子、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家庭</a:t>
            </a:r>
            <a:r>
              <a:t>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健康</a:t>
            </a:r>
            <a:r>
              <a:t>：家人生病 好起来、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Shape 37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79" name="Shape 37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什么事情 会让你快乐？</a:t>
            </a:r>
          </a:p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生活</a:t>
            </a:r>
            <a:r>
              <a:t>：唱歌 跳舞、吃东西、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工作</a:t>
            </a:r>
            <a:r>
              <a:t>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个人</a:t>
            </a:r>
            <a:r>
              <a:t>：出国旅行、买东西、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 </a:t>
            </a:r>
            <a:r>
              <a:t>：买新车、买新房子、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家庭</a:t>
            </a:r>
            <a:r>
              <a:t>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健康</a:t>
            </a:r>
            <a:r>
              <a:t>：家人生病 好起来、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Shape 39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94" name="Shape 39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什么事情 会让你快乐？</a:t>
            </a:r>
          </a:p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生活</a:t>
            </a:r>
            <a:r>
              <a:t>：唱歌 跳舞、吃东西、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工作</a:t>
            </a:r>
            <a:r>
              <a:t>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个人</a:t>
            </a:r>
            <a:r>
              <a:t>：出国旅行、买东西、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 </a:t>
            </a:r>
            <a:r>
              <a:t>：买新车、买新房子、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家庭</a:t>
            </a:r>
            <a:r>
              <a:t>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健康</a:t>
            </a:r>
            <a:r>
              <a:t>：家人生病 好起来、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 hasCustomPrompt="1"/>
          </p:nvPr>
        </p:nvSpPr>
        <p:spPr>
          <a:xfrm>
            <a:off x="1143000" y="1122362"/>
            <a:ext cx="6858000" cy="2387601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 hasCustomPrompt="1"/>
          </p:nvPr>
        </p:nvSpPr>
        <p:spPr>
          <a:xfrm>
            <a:off x="1143000" y="3602037"/>
            <a:ext cx="6858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1800"/>
            </a:lvl1pPr>
            <a:lvl2pPr marL="0" indent="342900" algn="ctr">
              <a:buSzTx/>
              <a:buFontTx/>
              <a:buNone/>
              <a:defRPr sz="1800"/>
            </a:lvl2pPr>
            <a:lvl3pPr marL="0" indent="685800" algn="ctr">
              <a:buSzTx/>
              <a:buFontTx/>
              <a:buNone/>
              <a:defRPr sz="1800"/>
            </a:lvl3pPr>
            <a:lvl4pPr marL="0" indent="1028700" algn="ctr">
              <a:buSzTx/>
              <a:buFontTx/>
              <a:buNone/>
              <a:defRPr sz="1800"/>
            </a:lvl4pPr>
            <a:lvl5pPr marL="0" indent="1371600" algn="ctr">
              <a:buSzTx/>
              <a:buFontTx/>
              <a:buNone/>
              <a:defRPr sz="1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 hasCustomPrompt="1"/>
          </p:nvPr>
        </p:nvSpPr>
        <p:spPr>
          <a:xfrm>
            <a:off x="623887" y="1709739"/>
            <a:ext cx="7886701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 hasCustomPrompt="1"/>
          </p:nvPr>
        </p:nvSpPr>
        <p:spPr>
          <a:xfrm>
            <a:off x="623887" y="4589464"/>
            <a:ext cx="7886701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800">
                <a:solidFill>
                  <a:srgbClr val="888888"/>
                </a:solidFill>
              </a:defRPr>
            </a:lvl1pPr>
            <a:lvl2pPr marL="0" indent="342900">
              <a:buSzTx/>
              <a:buFontTx/>
              <a:buNone/>
              <a:defRPr sz="1800">
                <a:solidFill>
                  <a:srgbClr val="888888"/>
                </a:solidFill>
              </a:defRPr>
            </a:lvl2pPr>
            <a:lvl3pPr marL="0" indent="685800">
              <a:buSzTx/>
              <a:buFontTx/>
              <a:buNone/>
              <a:defRPr sz="1800">
                <a:solidFill>
                  <a:srgbClr val="888888"/>
                </a:solidFill>
              </a:defRPr>
            </a:lvl3pPr>
            <a:lvl4pPr marL="0" indent="1028700">
              <a:buSzTx/>
              <a:buFontTx/>
              <a:buNone/>
              <a:defRPr sz="1800">
                <a:solidFill>
                  <a:srgbClr val="888888"/>
                </a:solidFill>
              </a:defRPr>
            </a:lvl4pPr>
            <a:lvl5pPr marL="0" indent="1371600">
              <a:buSzTx/>
              <a:buFontTx/>
              <a:buNone/>
              <a:defRPr sz="18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 hasCustomPrompt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 hasCustomPrompt="1"/>
          </p:nvPr>
        </p:nvSpPr>
        <p:spPr>
          <a:xfrm>
            <a:off x="629841" y="365125"/>
            <a:ext cx="7886701" cy="1325564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 hasCustomPrompt="1"/>
          </p:nvPr>
        </p:nvSpPr>
        <p:spPr>
          <a:xfrm>
            <a:off x="629841" y="1681163"/>
            <a:ext cx="3868341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1800" b="1"/>
            </a:lvl1pPr>
            <a:lvl2pPr marL="0" indent="342900">
              <a:buSzTx/>
              <a:buFontTx/>
              <a:buNone/>
              <a:defRPr sz="1800" b="1"/>
            </a:lvl2pPr>
            <a:lvl3pPr marL="0" indent="685800">
              <a:buSzTx/>
              <a:buFontTx/>
              <a:buNone/>
              <a:defRPr sz="1800" b="1"/>
            </a:lvl3pPr>
            <a:lvl4pPr marL="0" indent="1028700">
              <a:buSzTx/>
              <a:buFontTx/>
              <a:buNone/>
              <a:defRPr sz="1800" b="1"/>
            </a:lvl4pPr>
            <a:lvl5pPr marL="0" indent="1371600">
              <a:buSzTx/>
              <a:buFontTx/>
              <a:buNone/>
              <a:defRPr sz="18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4629150" y="1681163"/>
            <a:ext cx="3887392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1800" b="1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 hasCustomPrompt="1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 hasCustomPrompt="1"/>
          </p:nvPr>
        </p:nvSpPr>
        <p:spPr>
          <a:xfrm>
            <a:off x="3887391" y="987425"/>
            <a:ext cx="4629151" cy="487362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 marL="539115" indent="-196215">
              <a:defRPr sz="2400"/>
            </a:lvl2pPr>
            <a:lvl3pPr marL="914400" indent="-228600">
              <a:defRPr sz="2400"/>
            </a:lvl3pPr>
            <a:lvl4pPr marL="1303020" indent="-274320">
              <a:defRPr sz="2400"/>
            </a:lvl4pPr>
            <a:lvl5pPr marL="1645920" indent="-274320"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629840" y="2057400"/>
            <a:ext cx="2949180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2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 hasCustomPrompt="1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3887391" y="987425"/>
            <a:ext cx="4629151" cy="4873626"/>
          </a:xfrm>
          <a:prstGeom prst="rect">
            <a:avLst/>
          </a:prstGeom>
        </p:spPr>
        <p:txBody>
          <a:bodyPr lIns="91439" rIns="91439">
            <a:noAutofit/>
          </a:bodyPr>
          <a:lstStyle/>
          <a:p/>
        </p:txBody>
      </p:sp>
      <p:sp>
        <p:nvSpPr>
          <p:cNvPr id="84" name="Body Level One…"/>
          <p:cNvSpPr txBox="1"/>
          <p:nvPr>
            <p:ph type="body" sz="quarter" idx="1" hasCustomPrompt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200"/>
            </a:lvl1pPr>
            <a:lvl2pPr marL="0" indent="342900">
              <a:buSzTx/>
              <a:buFontTx/>
              <a:buNone/>
              <a:defRPr sz="1200"/>
            </a:lvl2pPr>
            <a:lvl3pPr marL="0" indent="685800">
              <a:buSzTx/>
              <a:buFontTx/>
              <a:buNone/>
              <a:defRPr sz="1200"/>
            </a:lvl3pPr>
            <a:lvl4pPr marL="0" indent="1028700">
              <a:buSzTx/>
              <a:buFontTx/>
              <a:buNone/>
              <a:defRPr sz="1200"/>
            </a:lvl4pPr>
            <a:lvl5pPr marL="0" indent="1371600">
              <a:buSzTx/>
              <a:buFontTx/>
              <a:buNone/>
              <a:defRPr sz="1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291328" y="6429694"/>
            <a:ext cx="224023" cy="2184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9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3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3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3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3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3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3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3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3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3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171450" marR="0" indent="-171450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20204"/>
        <a:buChar char="•"/>
        <a:defRPr sz="21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1pPr>
      <a:lvl2pPr marL="542925" marR="0" indent="-200025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20204"/>
        <a:buChar char="•"/>
        <a:defRPr sz="21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2pPr>
      <a:lvl3pPr marL="925830" marR="0" indent="-240030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20204"/>
        <a:buChar char="•"/>
        <a:defRPr sz="21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3pPr>
      <a:lvl4pPr marL="1305560" marR="0" indent="-276860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20204"/>
        <a:buChar char="•"/>
        <a:defRPr sz="21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4pPr>
      <a:lvl5pPr marL="1648460" marR="0" indent="-276860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20204"/>
        <a:buChar char="•"/>
        <a:defRPr sz="21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5pPr>
      <a:lvl6pPr marL="1991360" marR="0" indent="-276860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20204"/>
        <a:buChar char="•"/>
        <a:defRPr sz="21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6pPr>
      <a:lvl7pPr marL="2334260" marR="0" indent="-276860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20204"/>
        <a:buChar char="•"/>
        <a:defRPr sz="21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7pPr>
      <a:lvl8pPr marL="2677160" marR="0" indent="-276860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20204"/>
        <a:buChar char="•"/>
        <a:defRPr sz="21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8pPr>
      <a:lvl9pPr marL="3020060" marR="0" indent="-276860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20204"/>
        <a:buChar char="•"/>
        <a:defRPr sz="21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"/>
            <a:ext cx="9144001" cy="68580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97" name="Group 3"/>
          <p:cNvGrpSpPr/>
          <p:nvPr/>
        </p:nvGrpSpPr>
        <p:grpSpPr>
          <a:xfrm>
            <a:off x="-2" y="5989065"/>
            <a:ext cx="9199225" cy="868936"/>
            <a:chOff x="0" y="0"/>
            <a:chExt cx="9199223" cy="868935"/>
          </a:xfrm>
        </p:grpSpPr>
        <p:pic>
          <p:nvPicPr>
            <p:cNvPr id="95" name="Picture 2" descr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99224" cy="86893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96" name="TextBox 16"/>
            <p:cNvSpPr txBox="1"/>
            <p:nvPr/>
          </p:nvSpPr>
          <p:spPr>
            <a:xfrm>
              <a:off x="6461760" y="470238"/>
              <a:ext cx="2346221" cy="320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1300" spc="300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pic>
        <p:nvPicPr>
          <p:cNvPr id="98" name="Picture 17" descr="Picture 17"/>
          <p:cNvPicPr>
            <a:picLocks noChangeAspect="1"/>
          </p:cNvPicPr>
          <p:nvPr/>
        </p:nvPicPr>
        <p:blipFill>
          <a:blip r:embed="rId3"/>
          <a:srcRect b="17228"/>
          <a:stretch>
            <a:fillRect/>
          </a:stretch>
        </p:blipFill>
        <p:spPr>
          <a:xfrm>
            <a:off x="7978966" y="325112"/>
            <a:ext cx="707769" cy="72128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99" name="矩形 7"/>
          <p:cNvSpPr txBox="1"/>
          <p:nvPr/>
        </p:nvSpPr>
        <p:spPr>
          <a:xfrm>
            <a:off x="501779" y="303403"/>
            <a:ext cx="7207914" cy="7645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sz="3800" spc="1425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目标管理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4" descr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"/>
            <a:ext cx="9144001" cy="68580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106" name="Group 3"/>
          <p:cNvGrpSpPr/>
          <p:nvPr/>
        </p:nvGrpSpPr>
        <p:grpSpPr>
          <a:xfrm>
            <a:off x="-2" y="5989065"/>
            <a:ext cx="9199225" cy="868936"/>
            <a:chOff x="0" y="0"/>
            <a:chExt cx="9199223" cy="868935"/>
          </a:xfrm>
        </p:grpSpPr>
        <p:pic>
          <p:nvPicPr>
            <p:cNvPr id="104" name="Picture 2" descr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99224" cy="86893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105" name="TextBox 16"/>
            <p:cNvSpPr txBox="1"/>
            <p:nvPr/>
          </p:nvSpPr>
          <p:spPr>
            <a:xfrm>
              <a:off x="6461760" y="470238"/>
              <a:ext cx="2346221" cy="320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1300" spc="300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pic>
        <p:nvPicPr>
          <p:cNvPr id="107" name="Picture 17" descr="Picture 17"/>
          <p:cNvPicPr>
            <a:picLocks noChangeAspect="1"/>
          </p:cNvPicPr>
          <p:nvPr/>
        </p:nvPicPr>
        <p:blipFill>
          <a:blip r:embed="rId3"/>
          <a:srcRect b="17228"/>
          <a:stretch>
            <a:fillRect/>
          </a:stretch>
        </p:blipFill>
        <p:spPr>
          <a:xfrm>
            <a:off x="7978966" y="325112"/>
            <a:ext cx="707769" cy="72128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8" name="矩形 7"/>
          <p:cNvSpPr txBox="1"/>
          <p:nvPr/>
        </p:nvSpPr>
        <p:spPr>
          <a:xfrm>
            <a:off x="501779" y="1092699"/>
            <a:ext cx="7207914" cy="662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spcBef>
                <a:spcPts val="600"/>
              </a:spcBef>
              <a:def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做梦与目标管理</a:t>
            </a:r>
          </a:p>
        </p:txBody>
      </p:sp>
      <p:sp>
        <p:nvSpPr>
          <p:cNvPr id="109" name="矩形 7"/>
          <p:cNvSpPr txBox="1"/>
          <p:nvPr/>
        </p:nvSpPr>
        <p:spPr>
          <a:xfrm>
            <a:off x="501779" y="303403"/>
            <a:ext cx="7207914" cy="7645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sz="3800" spc="1425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目标管理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4" descr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"/>
            <a:ext cx="9144001" cy="68580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116" name="Group 3"/>
          <p:cNvGrpSpPr/>
          <p:nvPr/>
        </p:nvGrpSpPr>
        <p:grpSpPr>
          <a:xfrm>
            <a:off x="-2" y="5989065"/>
            <a:ext cx="9199225" cy="868936"/>
            <a:chOff x="0" y="0"/>
            <a:chExt cx="9199223" cy="868935"/>
          </a:xfrm>
        </p:grpSpPr>
        <p:pic>
          <p:nvPicPr>
            <p:cNvPr id="114" name="Picture 2" descr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99224" cy="86893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115" name="TextBox 16"/>
            <p:cNvSpPr txBox="1"/>
            <p:nvPr/>
          </p:nvSpPr>
          <p:spPr>
            <a:xfrm>
              <a:off x="6461760" y="470238"/>
              <a:ext cx="2346221" cy="320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1300" spc="300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pic>
        <p:nvPicPr>
          <p:cNvPr id="117" name="Picture 17" descr="Picture 17"/>
          <p:cNvPicPr>
            <a:picLocks noChangeAspect="1"/>
          </p:cNvPicPr>
          <p:nvPr/>
        </p:nvPicPr>
        <p:blipFill>
          <a:blip r:embed="rId3"/>
          <a:srcRect b="17228"/>
          <a:stretch>
            <a:fillRect/>
          </a:stretch>
        </p:blipFill>
        <p:spPr>
          <a:xfrm>
            <a:off x="7978966" y="325112"/>
            <a:ext cx="707769" cy="72128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18" name="矩形 7"/>
          <p:cNvSpPr txBox="1"/>
          <p:nvPr/>
        </p:nvSpPr>
        <p:spPr>
          <a:xfrm>
            <a:off x="501779" y="1092699"/>
            <a:ext cx="7207914" cy="662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spcBef>
                <a:spcPts val="600"/>
              </a:spcBef>
              <a:def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做梦与目标管理(梦想版)</a:t>
            </a:r>
          </a:p>
        </p:txBody>
      </p:sp>
      <p:sp>
        <p:nvSpPr>
          <p:cNvPr id="119" name="矩形 7"/>
          <p:cNvSpPr txBox="1"/>
          <p:nvPr/>
        </p:nvSpPr>
        <p:spPr>
          <a:xfrm>
            <a:off x="501779" y="303403"/>
            <a:ext cx="7207914" cy="7645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sz="3800" spc="1425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目标管理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Picture 4" descr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"/>
            <a:ext cx="9144001" cy="68580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24" name="BT_20171021_MAZDAYZ5B_3138982.jpg" descr="BT_20171021_MAZDAYZ5B_313898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276" y="889000"/>
            <a:ext cx="7628670" cy="50800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127" name="Group 3"/>
          <p:cNvGrpSpPr/>
          <p:nvPr/>
        </p:nvGrpSpPr>
        <p:grpSpPr>
          <a:xfrm>
            <a:off x="-2" y="5989065"/>
            <a:ext cx="9199225" cy="868936"/>
            <a:chOff x="0" y="0"/>
            <a:chExt cx="9199223" cy="868935"/>
          </a:xfrm>
        </p:grpSpPr>
        <p:pic>
          <p:nvPicPr>
            <p:cNvPr id="125" name="Picture 2" descr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99224" cy="86893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126" name="TextBox 16"/>
            <p:cNvSpPr txBox="1"/>
            <p:nvPr/>
          </p:nvSpPr>
          <p:spPr>
            <a:xfrm>
              <a:off x="6461760" y="470238"/>
              <a:ext cx="2346221" cy="320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1300" spc="300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pic>
        <p:nvPicPr>
          <p:cNvPr id="128" name="Picture 17" descr="Picture 17"/>
          <p:cNvPicPr>
            <a:picLocks noChangeAspect="1"/>
          </p:cNvPicPr>
          <p:nvPr/>
        </p:nvPicPr>
        <p:blipFill>
          <a:blip r:embed="rId4"/>
          <a:srcRect b="17228"/>
          <a:stretch>
            <a:fillRect/>
          </a:stretch>
        </p:blipFill>
        <p:spPr>
          <a:xfrm>
            <a:off x="7978966" y="325112"/>
            <a:ext cx="707769" cy="721283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Picture 4" descr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"/>
            <a:ext cx="9144001" cy="68580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135" name="Group 3"/>
          <p:cNvGrpSpPr/>
          <p:nvPr/>
        </p:nvGrpSpPr>
        <p:grpSpPr>
          <a:xfrm>
            <a:off x="-2" y="5989065"/>
            <a:ext cx="9199225" cy="868936"/>
            <a:chOff x="0" y="0"/>
            <a:chExt cx="9199223" cy="868935"/>
          </a:xfrm>
        </p:grpSpPr>
        <p:pic>
          <p:nvPicPr>
            <p:cNvPr id="133" name="Picture 2" descr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99224" cy="86893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134" name="TextBox 16"/>
            <p:cNvSpPr txBox="1"/>
            <p:nvPr/>
          </p:nvSpPr>
          <p:spPr>
            <a:xfrm>
              <a:off x="6461760" y="470238"/>
              <a:ext cx="2346221" cy="320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1300" spc="300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pic>
        <p:nvPicPr>
          <p:cNvPr id="136" name="Picture 17" descr="Picture 17"/>
          <p:cNvPicPr>
            <a:picLocks noChangeAspect="1"/>
          </p:cNvPicPr>
          <p:nvPr/>
        </p:nvPicPr>
        <p:blipFill>
          <a:blip r:embed="rId3"/>
          <a:srcRect b="17228"/>
          <a:stretch>
            <a:fillRect/>
          </a:stretch>
        </p:blipFill>
        <p:spPr>
          <a:xfrm>
            <a:off x="7978966" y="325112"/>
            <a:ext cx="707769" cy="72128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37" name="IMG_8128.jpg" descr="IMG_8128.jpg"/>
          <p:cNvPicPr>
            <a:picLocks noChangeAspect="1"/>
          </p:cNvPicPr>
          <p:nvPr/>
        </p:nvPicPr>
        <p:blipFill>
          <a:blip r:embed="rId4"/>
          <a:srcRect l="38124" t="8491" b="8491"/>
          <a:stretch>
            <a:fillRect/>
          </a:stretch>
        </p:blipFill>
        <p:spPr>
          <a:xfrm>
            <a:off x="1743075" y="370294"/>
            <a:ext cx="5657916" cy="568967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38" name="iTeamWorld"/>
          <p:cNvSpPr txBox="1"/>
          <p:nvPr/>
        </p:nvSpPr>
        <p:spPr>
          <a:xfrm>
            <a:off x="3991863" y="5143355"/>
            <a:ext cx="1291696" cy="345441"/>
          </a:xfrm>
          <a:prstGeom prst="rect">
            <a:avLst/>
          </a:prstGeom>
          <a:solidFill>
            <a:srgbClr val="0E0A04"/>
          </a:solidFill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1700" b="1">
                <a:solidFill>
                  <a:srgbClr val="FFFFFF"/>
                </a:solidFill>
              </a:defRPr>
            </a:lvl1pPr>
          </a:lstStyle>
          <a:p>
            <a:r>
              <a:t>iTeamWorld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Picture 4" descr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"/>
            <a:ext cx="9144001" cy="68580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43" name="bc9a6222-11ed-49c5-941b-441f6e8ba82c.JPG" descr="bc9a6222-11ed-49c5-941b-441f6e8ba82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551" y="889000"/>
            <a:ext cx="8080119" cy="50800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146" name="Group 3"/>
          <p:cNvGrpSpPr/>
          <p:nvPr/>
        </p:nvGrpSpPr>
        <p:grpSpPr>
          <a:xfrm>
            <a:off x="-2" y="5989065"/>
            <a:ext cx="9199225" cy="868936"/>
            <a:chOff x="0" y="0"/>
            <a:chExt cx="9199223" cy="868935"/>
          </a:xfrm>
        </p:grpSpPr>
        <p:pic>
          <p:nvPicPr>
            <p:cNvPr id="144" name="Picture 2" descr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99224" cy="86893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145" name="TextBox 16"/>
            <p:cNvSpPr txBox="1"/>
            <p:nvPr/>
          </p:nvSpPr>
          <p:spPr>
            <a:xfrm>
              <a:off x="6461760" y="470238"/>
              <a:ext cx="2346221" cy="320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1300" spc="300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pic>
        <p:nvPicPr>
          <p:cNvPr id="147" name="Picture 17" descr="Picture 17"/>
          <p:cNvPicPr>
            <a:picLocks noChangeAspect="1"/>
          </p:cNvPicPr>
          <p:nvPr/>
        </p:nvPicPr>
        <p:blipFill>
          <a:blip r:embed="rId4"/>
          <a:srcRect b="17228"/>
          <a:stretch>
            <a:fillRect/>
          </a:stretch>
        </p:blipFill>
        <p:spPr>
          <a:xfrm>
            <a:off x="7978966" y="325112"/>
            <a:ext cx="707769" cy="721283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Picture 4" descr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"/>
            <a:ext cx="9144001" cy="68580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154" name="Group 3"/>
          <p:cNvGrpSpPr/>
          <p:nvPr/>
        </p:nvGrpSpPr>
        <p:grpSpPr>
          <a:xfrm>
            <a:off x="-2" y="5989065"/>
            <a:ext cx="9199225" cy="868936"/>
            <a:chOff x="0" y="0"/>
            <a:chExt cx="9199223" cy="868935"/>
          </a:xfrm>
        </p:grpSpPr>
        <p:pic>
          <p:nvPicPr>
            <p:cNvPr id="152" name="Picture 2" descr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99224" cy="86893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153" name="TextBox 16"/>
            <p:cNvSpPr txBox="1"/>
            <p:nvPr/>
          </p:nvSpPr>
          <p:spPr>
            <a:xfrm>
              <a:off x="6461760" y="470238"/>
              <a:ext cx="2346221" cy="320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1300" spc="300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pic>
        <p:nvPicPr>
          <p:cNvPr id="155" name="Picture 17" descr="Picture 17"/>
          <p:cNvPicPr>
            <a:picLocks noChangeAspect="1"/>
          </p:cNvPicPr>
          <p:nvPr/>
        </p:nvPicPr>
        <p:blipFill>
          <a:blip r:embed="rId3"/>
          <a:srcRect b="17228"/>
          <a:stretch>
            <a:fillRect/>
          </a:stretch>
        </p:blipFill>
        <p:spPr>
          <a:xfrm>
            <a:off x="7978966" y="325112"/>
            <a:ext cx="707769" cy="72128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56" name="矩形 7"/>
          <p:cNvSpPr txBox="1"/>
          <p:nvPr/>
        </p:nvSpPr>
        <p:spPr>
          <a:xfrm>
            <a:off x="501779" y="1790248"/>
            <a:ext cx="7207914" cy="662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spcBef>
                <a:spcPts val="600"/>
              </a:spcBef>
              <a:defRPr sz="4000" spc="900">
                <a:solidFill>
                  <a:srgbClr val="FFFFFF"/>
                </a:solidFill>
                <a:effectLst>
                  <a:outerShdw blurRad="127000" rotWithShape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</a:rPr>
              <a:t>格局</a:t>
            </a:r>
            <a:r>
              <a: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</a:rPr>
              <a:t>&amp;</a:t>
            </a:r>
            <a:r>
              <a: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</a:rPr>
              <a:t>定位</a:t>
            </a:r>
            <a:endParaRPr sz="3200" spc="1200">
              <a:solidFill>
                <a:srgbClr val="FFDC00"/>
              </a:solidFill>
              <a:effectLst>
                <a:outerShdw blurRad="63500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sp>
        <p:nvSpPr>
          <p:cNvPr id="157" name="矩形 7"/>
          <p:cNvSpPr txBox="1"/>
          <p:nvPr/>
        </p:nvSpPr>
        <p:spPr>
          <a:xfrm>
            <a:off x="501779" y="1092699"/>
            <a:ext cx="7207914" cy="662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spcBef>
                <a:spcPts val="600"/>
              </a:spcBef>
              <a:def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做梦与目标管理(梦想版)</a:t>
            </a:r>
          </a:p>
        </p:txBody>
      </p:sp>
      <p:sp>
        <p:nvSpPr>
          <p:cNvPr id="158" name="矩形 7"/>
          <p:cNvSpPr txBox="1"/>
          <p:nvPr/>
        </p:nvSpPr>
        <p:spPr>
          <a:xfrm>
            <a:off x="501779" y="303403"/>
            <a:ext cx="7207914" cy="7645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sz="3800" spc="1425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目标管理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Picture 4" descr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165" name="Group 3"/>
          <p:cNvGrpSpPr/>
          <p:nvPr/>
        </p:nvGrpSpPr>
        <p:grpSpPr>
          <a:xfrm>
            <a:off x="-2" y="5989065"/>
            <a:ext cx="9199225" cy="868936"/>
            <a:chOff x="0" y="0"/>
            <a:chExt cx="9199223" cy="868935"/>
          </a:xfrm>
        </p:grpSpPr>
        <p:pic>
          <p:nvPicPr>
            <p:cNvPr id="163" name="Picture 2" descr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99224" cy="86893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164" name="TextBox 16"/>
            <p:cNvSpPr txBox="1"/>
            <p:nvPr/>
          </p:nvSpPr>
          <p:spPr>
            <a:xfrm>
              <a:off x="6461760" y="470238"/>
              <a:ext cx="2346221" cy="320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1300" spc="300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pic>
        <p:nvPicPr>
          <p:cNvPr id="166" name="Picture 17" descr="Picture 17"/>
          <p:cNvPicPr>
            <a:picLocks noChangeAspect="1"/>
          </p:cNvPicPr>
          <p:nvPr/>
        </p:nvPicPr>
        <p:blipFill>
          <a:blip r:embed="rId3"/>
          <a:srcRect b="17228"/>
          <a:stretch>
            <a:fillRect/>
          </a:stretch>
        </p:blipFill>
        <p:spPr>
          <a:xfrm>
            <a:off x="7978966" y="325112"/>
            <a:ext cx="707769" cy="72128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67" name="矩形 7"/>
          <p:cNvSpPr txBox="1"/>
          <p:nvPr/>
        </p:nvSpPr>
        <p:spPr>
          <a:xfrm>
            <a:off x="746051" y="1110749"/>
            <a:ext cx="7409693" cy="37490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spcBef>
                <a:spcPts val="600"/>
              </a:spcBef>
              <a:defRPr sz="4500" spc="1928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你是</a:t>
            </a:r>
            <a:r>
              <a:t>：</a:t>
            </a:r>
          </a:p>
          <a:p>
            <a:pPr algn="ctr">
              <a:spcBef>
                <a:spcPts val="600"/>
              </a:spcBef>
              <a:defRPr sz="24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</a:p>
          <a:p>
            <a:pPr algn="ctr">
              <a:spcBef>
                <a:spcPts val="600"/>
              </a:spcBef>
              <a:defRPr sz="4000" spc="900">
                <a:solidFill>
                  <a:srgbClr val="FFFFFF"/>
                </a:solidFill>
                <a:effectLst>
                  <a:outerShdw blurRad="127000" rotWithShape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员工</a:t>
            </a:r>
            <a:r>
              <a:t>     </a:t>
            </a:r>
            <a:r>
              <a:t>老板</a:t>
            </a:r>
          </a:p>
          <a:p>
            <a:pPr algn="ctr">
              <a:spcBef>
                <a:spcPts val="600"/>
              </a:spcBef>
              <a:defRPr sz="4000" spc="900">
                <a:solidFill>
                  <a:srgbClr val="FFFFFF"/>
                </a:solidFill>
                <a:effectLst>
                  <a:outerShdw blurRad="127000" rotWithShape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小老板</a:t>
            </a:r>
            <a:r>
              <a:t>     </a:t>
            </a:r>
            <a:r>
              <a:t>大老板</a:t>
            </a:r>
            <a:r>
              <a:t> </a:t>
            </a:r>
          </a:p>
          <a:p>
            <a:pPr algn="ctr">
              <a:spcBef>
                <a:spcPts val="600"/>
              </a:spcBef>
              <a:defRPr sz="4000" spc="900">
                <a:solidFill>
                  <a:srgbClr val="FFFFFF"/>
                </a:solidFill>
                <a:effectLst>
                  <a:outerShdw blurRad="127000" rotWithShape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本国企业</a:t>
            </a:r>
            <a:r>
              <a:t>     </a:t>
            </a:r>
            <a:r>
              <a:t>国际企业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Picture 4" descr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"/>
            <a:ext cx="9144001" cy="68580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174" name="Group 3"/>
          <p:cNvGrpSpPr/>
          <p:nvPr/>
        </p:nvGrpSpPr>
        <p:grpSpPr>
          <a:xfrm>
            <a:off x="-2" y="5989065"/>
            <a:ext cx="9199225" cy="868936"/>
            <a:chOff x="0" y="0"/>
            <a:chExt cx="9199223" cy="868935"/>
          </a:xfrm>
        </p:grpSpPr>
        <p:pic>
          <p:nvPicPr>
            <p:cNvPr id="172" name="Picture 2" descr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99224" cy="86893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173" name="TextBox 16"/>
            <p:cNvSpPr txBox="1"/>
            <p:nvPr/>
          </p:nvSpPr>
          <p:spPr>
            <a:xfrm>
              <a:off x="6461760" y="470238"/>
              <a:ext cx="2346221" cy="320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1300" spc="300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pic>
        <p:nvPicPr>
          <p:cNvPr id="175" name="Picture 17" descr="Picture 17"/>
          <p:cNvPicPr>
            <a:picLocks noChangeAspect="1"/>
          </p:cNvPicPr>
          <p:nvPr/>
        </p:nvPicPr>
        <p:blipFill>
          <a:blip r:embed="rId3"/>
          <a:srcRect b="17228"/>
          <a:stretch>
            <a:fillRect/>
          </a:stretch>
        </p:blipFill>
        <p:spPr>
          <a:xfrm>
            <a:off x="7978966" y="325112"/>
            <a:ext cx="707769" cy="72128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76" name="矩形 7"/>
          <p:cNvSpPr txBox="1"/>
          <p:nvPr/>
        </p:nvSpPr>
        <p:spPr>
          <a:xfrm>
            <a:off x="501779" y="1790248"/>
            <a:ext cx="7207914" cy="662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spcBef>
                <a:spcPts val="600"/>
              </a:spcBef>
              <a:defRPr sz="4000" spc="900">
                <a:solidFill>
                  <a:srgbClr val="FFFFFF"/>
                </a:solidFill>
                <a:effectLst>
                  <a:outerShdw blurRad="127000" rotWithShape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</a:rPr>
              <a:t>格局</a:t>
            </a:r>
            <a:r>
              <a: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</a:rPr>
              <a:t>&amp;</a:t>
            </a:r>
            <a:r>
              <a: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</a:rPr>
              <a:t>定位</a:t>
            </a:r>
            <a:endParaRPr sz="3200" spc="1200">
              <a:solidFill>
                <a:srgbClr val="FFDC00"/>
              </a:solidFill>
              <a:effectLst>
                <a:outerShdw blurRad="63500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sp>
        <p:nvSpPr>
          <p:cNvPr id="177" name="矩形 7"/>
          <p:cNvSpPr txBox="1"/>
          <p:nvPr/>
        </p:nvSpPr>
        <p:spPr>
          <a:xfrm>
            <a:off x="501779" y="1092699"/>
            <a:ext cx="7207914" cy="662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spcBef>
                <a:spcPts val="600"/>
              </a:spcBef>
              <a:def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做梦与目标管理(梦想版)</a:t>
            </a:r>
          </a:p>
        </p:txBody>
      </p:sp>
      <p:sp>
        <p:nvSpPr>
          <p:cNvPr id="178" name="矩形 7"/>
          <p:cNvSpPr txBox="1"/>
          <p:nvPr/>
        </p:nvSpPr>
        <p:spPr>
          <a:xfrm>
            <a:off x="501779" y="2470988"/>
            <a:ext cx="7207914" cy="662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spcBef>
                <a:spcPts val="600"/>
              </a:spcBef>
              <a:def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方向</a:t>
            </a:r>
          </a:p>
        </p:txBody>
      </p:sp>
      <p:sp>
        <p:nvSpPr>
          <p:cNvPr id="179" name="矩形 7"/>
          <p:cNvSpPr txBox="1"/>
          <p:nvPr/>
        </p:nvSpPr>
        <p:spPr>
          <a:xfrm>
            <a:off x="501779" y="303403"/>
            <a:ext cx="7207914" cy="7645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sz="3800" spc="1425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目标管理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Picture 4" descr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3856" y="1221"/>
            <a:ext cx="9157856" cy="686839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84" name="矩形 7"/>
          <p:cNvSpPr txBox="1"/>
          <p:nvPr/>
        </p:nvSpPr>
        <p:spPr>
          <a:xfrm>
            <a:off x="345408" y="209698"/>
            <a:ext cx="7207913" cy="8026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spcBef>
                <a:spcPts val="600"/>
              </a:spcBef>
              <a:defRPr sz="4000" spc="900">
                <a:solidFill>
                  <a:srgbClr val="FFFFFF"/>
                </a:solidFill>
                <a:effectLst>
                  <a:outerShdw blurRad="127000" rotWithShape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VIP</a:t>
            </a:r>
            <a:r>
              <a:t> </a:t>
            </a:r>
            <a:r>
              <a:t>GPS</a:t>
            </a:r>
            <a:r>
              <a:t>：</a:t>
            </a:r>
            <a:r>
              <a: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</a:rPr>
              <a:t>格局</a:t>
            </a:r>
            <a:r>
              <a: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</a:rPr>
              <a:t>&amp;</a:t>
            </a:r>
            <a:r>
              <a: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</a:rPr>
              <a:t>定位</a:t>
            </a:r>
            <a:endParaRPr sz="3200" spc="1200">
              <a:solidFill>
                <a:srgbClr val="FFDC00"/>
              </a:solidFill>
              <a:effectLst>
                <a:outerShdw blurRad="63500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grpSp>
        <p:nvGrpSpPr>
          <p:cNvPr id="187" name="Group 3"/>
          <p:cNvGrpSpPr/>
          <p:nvPr/>
        </p:nvGrpSpPr>
        <p:grpSpPr>
          <a:xfrm>
            <a:off x="-4127" y="6119290"/>
            <a:ext cx="9199224" cy="747450"/>
            <a:chOff x="0" y="0"/>
            <a:chExt cx="9199223" cy="747448"/>
          </a:xfrm>
        </p:grpSpPr>
        <p:pic>
          <p:nvPicPr>
            <p:cNvPr id="185" name="Picture 2" descr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99224" cy="74744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186" name="TextBox 16"/>
            <p:cNvSpPr txBox="1"/>
            <p:nvPr/>
          </p:nvSpPr>
          <p:spPr>
            <a:xfrm>
              <a:off x="6461760" y="404493"/>
              <a:ext cx="2346221" cy="320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1300" spc="300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sp>
        <p:nvSpPr>
          <p:cNvPr id="188" name="TextBox 21"/>
          <p:cNvSpPr txBox="1"/>
          <p:nvPr/>
        </p:nvSpPr>
        <p:spPr>
          <a:xfrm>
            <a:off x="7662751" y="612003"/>
            <a:ext cx="1256666" cy="685166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none" lIns="45719" rIns="45719">
            <a:sp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t>100</a:t>
            </a:r>
          </a:p>
          <a:p>
            <a:pPr algn="ctr">
              <a:defRPr>
                <a:solidFill>
                  <a:srgbClr val="FFFF00"/>
                </a:solidFill>
              </a:defRPr>
            </a:pPr>
            <a:r>
              <a:t>百万创业家</a:t>
            </a:r>
          </a:p>
        </p:txBody>
      </p:sp>
      <p:sp>
        <p:nvSpPr>
          <p:cNvPr id="189" name="Straight Connector 22"/>
          <p:cNvSpPr/>
          <p:nvPr/>
        </p:nvSpPr>
        <p:spPr>
          <a:xfrm>
            <a:off x="882515" y="5725313"/>
            <a:ext cx="1" cy="387429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/>
        </p:txBody>
      </p:sp>
      <p:sp>
        <p:nvSpPr>
          <p:cNvPr id="190" name="Straight Connector 23"/>
          <p:cNvSpPr/>
          <p:nvPr/>
        </p:nvSpPr>
        <p:spPr>
          <a:xfrm>
            <a:off x="1362966" y="5337885"/>
            <a:ext cx="1" cy="387429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/>
        </p:txBody>
      </p:sp>
      <p:sp>
        <p:nvSpPr>
          <p:cNvPr id="191" name="Straight Connector 24"/>
          <p:cNvSpPr/>
          <p:nvPr/>
        </p:nvSpPr>
        <p:spPr>
          <a:xfrm>
            <a:off x="1843821" y="4950457"/>
            <a:ext cx="1" cy="387429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/>
        </p:txBody>
      </p:sp>
      <p:sp>
        <p:nvSpPr>
          <p:cNvPr id="192" name="Straight Connector 25"/>
          <p:cNvSpPr/>
          <p:nvPr/>
        </p:nvSpPr>
        <p:spPr>
          <a:xfrm>
            <a:off x="2319092" y="4563028"/>
            <a:ext cx="1" cy="387429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/>
        </p:txBody>
      </p:sp>
      <p:sp>
        <p:nvSpPr>
          <p:cNvPr id="193" name="Straight Connector 26"/>
          <p:cNvSpPr/>
          <p:nvPr/>
        </p:nvSpPr>
        <p:spPr>
          <a:xfrm>
            <a:off x="2799946" y="4175601"/>
            <a:ext cx="1" cy="387429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/>
        </p:txBody>
      </p:sp>
      <p:sp>
        <p:nvSpPr>
          <p:cNvPr id="194" name="Straight Connector 27"/>
          <p:cNvSpPr/>
          <p:nvPr/>
        </p:nvSpPr>
        <p:spPr>
          <a:xfrm>
            <a:off x="3285978" y="3788173"/>
            <a:ext cx="1" cy="387429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/>
        </p:txBody>
      </p:sp>
      <p:sp>
        <p:nvSpPr>
          <p:cNvPr id="195" name="Straight Connector 28"/>
          <p:cNvSpPr/>
          <p:nvPr/>
        </p:nvSpPr>
        <p:spPr>
          <a:xfrm>
            <a:off x="882515" y="5727046"/>
            <a:ext cx="493346" cy="1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/>
        </p:txBody>
      </p:sp>
      <p:sp>
        <p:nvSpPr>
          <p:cNvPr id="196" name="Straight Connector 29"/>
          <p:cNvSpPr/>
          <p:nvPr/>
        </p:nvSpPr>
        <p:spPr>
          <a:xfrm>
            <a:off x="1362966" y="5341351"/>
            <a:ext cx="493346" cy="1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/>
        </p:txBody>
      </p:sp>
      <p:sp>
        <p:nvSpPr>
          <p:cNvPr id="197" name="Straight Connector 30"/>
          <p:cNvSpPr/>
          <p:nvPr/>
        </p:nvSpPr>
        <p:spPr>
          <a:xfrm>
            <a:off x="1843821" y="4950457"/>
            <a:ext cx="493345" cy="1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/>
        </p:txBody>
      </p:sp>
      <p:sp>
        <p:nvSpPr>
          <p:cNvPr id="198" name="Straight Connector 31"/>
          <p:cNvSpPr/>
          <p:nvPr/>
        </p:nvSpPr>
        <p:spPr>
          <a:xfrm>
            <a:off x="3285978" y="3788173"/>
            <a:ext cx="1653961" cy="1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/>
        </p:txBody>
      </p:sp>
      <p:sp>
        <p:nvSpPr>
          <p:cNvPr id="199" name="Straight Connector 32"/>
          <p:cNvSpPr/>
          <p:nvPr/>
        </p:nvSpPr>
        <p:spPr>
          <a:xfrm>
            <a:off x="2319092" y="4563028"/>
            <a:ext cx="493345" cy="1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/>
        </p:txBody>
      </p:sp>
      <p:sp>
        <p:nvSpPr>
          <p:cNvPr id="200" name="Straight Connector 33"/>
          <p:cNvSpPr/>
          <p:nvPr/>
        </p:nvSpPr>
        <p:spPr>
          <a:xfrm>
            <a:off x="2799945" y="4191563"/>
            <a:ext cx="493345" cy="1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/>
        </p:txBody>
      </p:sp>
      <p:sp>
        <p:nvSpPr>
          <p:cNvPr id="201" name="Straight Connector 34"/>
          <p:cNvSpPr/>
          <p:nvPr/>
        </p:nvSpPr>
        <p:spPr>
          <a:xfrm flipV="1">
            <a:off x="4929177" y="1028674"/>
            <a:ext cx="3551592" cy="2765796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/>
        </p:txBody>
      </p:sp>
      <p:sp>
        <p:nvSpPr>
          <p:cNvPr id="202" name="TextBox 35"/>
          <p:cNvSpPr txBox="1"/>
          <p:nvPr/>
        </p:nvSpPr>
        <p:spPr>
          <a:xfrm>
            <a:off x="939002" y="5714548"/>
            <a:ext cx="360423" cy="8026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pPr>
              <a:defRPr sz="1200">
                <a:solidFill>
                  <a:srgbClr val="FFFFFF"/>
                </a:solidFill>
              </a:defRPr>
            </a:pPr>
            <a:r>
              <a:t>DSV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400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10%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10%</a:t>
            </a:r>
          </a:p>
        </p:txBody>
      </p:sp>
      <p:sp>
        <p:nvSpPr>
          <p:cNvPr id="203" name="TextBox 36"/>
          <p:cNvSpPr txBox="1"/>
          <p:nvPr/>
        </p:nvSpPr>
        <p:spPr>
          <a:xfrm>
            <a:off x="1405012" y="5333067"/>
            <a:ext cx="360424" cy="9804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pPr>
              <a:defRPr sz="1200">
                <a:solidFill>
                  <a:srgbClr val="FFFFFF"/>
                </a:solidFill>
              </a:defRPr>
            </a:pPr>
            <a:r>
              <a:t>DSV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800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10%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10%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10%</a:t>
            </a:r>
          </a:p>
        </p:txBody>
      </p:sp>
      <p:sp>
        <p:nvSpPr>
          <p:cNvPr id="204" name="TextBox 37"/>
          <p:cNvSpPr txBox="1"/>
          <p:nvPr/>
        </p:nvSpPr>
        <p:spPr>
          <a:xfrm>
            <a:off x="1885868" y="4944747"/>
            <a:ext cx="423823" cy="1158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pPr>
              <a:defRPr sz="1200">
                <a:solidFill>
                  <a:srgbClr val="FFFFFF"/>
                </a:solidFill>
              </a:defRPr>
            </a:pPr>
            <a:r>
              <a:t>DSV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1200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10%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10%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10%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5%</a:t>
            </a:r>
          </a:p>
        </p:txBody>
      </p:sp>
      <p:sp>
        <p:nvSpPr>
          <p:cNvPr id="205" name="TextBox 38"/>
          <p:cNvSpPr txBox="1"/>
          <p:nvPr/>
        </p:nvSpPr>
        <p:spPr>
          <a:xfrm>
            <a:off x="2371901" y="4537455"/>
            <a:ext cx="423823" cy="13360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pPr>
              <a:defRPr sz="1200">
                <a:solidFill>
                  <a:srgbClr val="FFFFFF"/>
                </a:solidFill>
              </a:defRPr>
            </a:pPr>
            <a:r>
              <a:t>DSV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1600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10%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10%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10%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5%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5%</a:t>
            </a:r>
          </a:p>
        </p:txBody>
      </p:sp>
      <p:sp>
        <p:nvSpPr>
          <p:cNvPr id="206" name="TextBox 39"/>
          <p:cNvSpPr txBox="1"/>
          <p:nvPr/>
        </p:nvSpPr>
        <p:spPr>
          <a:xfrm>
            <a:off x="2845220" y="4193078"/>
            <a:ext cx="423823" cy="1513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pPr>
              <a:defRPr sz="1200">
                <a:solidFill>
                  <a:srgbClr val="FFFFFF"/>
                </a:solidFill>
              </a:defRPr>
            </a:pPr>
            <a:r>
              <a:t>DSV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2400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10%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10%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10%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5%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5%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5%</a:t>
            </a:r>
          </a:p>
        </p:txBody>
      </p:sp>
      <p:sp>
        <p:nvSpPr>
          <p:cNvPr id="207" name="TextBox 40"/>
          <p:cNvSpPr txBox="1"/>
          <p:nvPr/>
        </p:nvSpPr>
        <p:spPr>
          <a:xfrm>
            <a:off x="3331242" y="3764329"/>
            <a:ext cx="423823" cy="16916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pPr>
              <a:defRPr sz="1200">
                <a:solidFill>
                  <a:srgbClr val="FFFFFF"/>
                </a:solidFill>
              </a:defRPr>
            </a:pPr>
            <a:r>
              <a:t>DSV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3200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10%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10%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10%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5%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5%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5%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5%</a:t>
            </a:r>
          </a:p>
        </p:txBody>
      </p:sp>
      <p:sp>
        <p:nvSpPr>
          <p:cNvPr id="208" name="TextBox 41"/>
          <p:cNvSpPr txBox="1"/>
          <p:nvPr/>
        </p:nvSpPr>
        <p:spPr>
          <a:xfrm>
            <a:off x="3371820" y="3389328"/>
            <a:ext cx="375394" cy="5740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defRPr sz="1600">
                <a:solidFill>
                  <a:srgbClr val="FFFF00"/>
                </a:solidFill>
              </a:defRPr>
            </a:pPr>
            <a:r>
              <a:t>VIP</a:t>
            </a:r>
            <a:r>
              <a:rPr>
                <a:solidFill>
                  <a:srgbClr val="FFFFFF"/>
                </a:solidFill>
              </a:rPr>
              <a:t> 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209" name="Picture 42" descr="Picture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483" y="2961586"/>
            <a:ext cx="345285" cy="24003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10" name="Picture 43" descr="Picture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483" y="3213869"/>
            <a:ext cx="345285" cy="24003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11" name="Picture 44" descr="Picture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9922" y="3210142"/>
            <a:ext cx="345285" cy="24003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12" name="Picture 45" descr="Picture 4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2978" y="3432376"/>
            <a:ext cx="345285" cy="24003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13" name="Picture 46" descr="Picture 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8651" y="3432376"/>
            <a:ext cx="345285" cy="24003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14" name="Picture 47" descr="Picture 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4777" y="3427014"/>
            <a:ext cx="345285" cy="24003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15" name="Picture 48" descr="Picture 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240" y="4830443"/>
            <a:ext cx="564595" cy="80875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16" name="Rectangle 1"/>
          <p:cNvSpPr txBox="1"/>
          <p:nvPr/>
        </p:nvSpPr>
        <p:spPr>
          <a:xfrm>
            <a:off x="3863152" y="3849215"/>
            <a:ext cx="3599760" cy="1228984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defRPr sz="160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荣获</a:t>
            </a:r>
            <a:r>
              <a:t> </a:t>
            </a:r>
            <a:r>
              <a:rPr>
                <a:solidFill>
                  <a:srgbClr val="FFFF00"/>
                </a:solidFill>
              </a:rPr>
              <a:t>VIP</a:t>
            </a:r>
            <a:r>
              <a:t> </a:t>
            </a:r>
            <a:r>
              <a:rPr>
                <a:solidFill>
                  <a:srgbClr val="FFFF00"/>
                </a:solidFill>
                <a:latin typeface="+mj-lt"/>
                <a:ea typeface="+mj-ea"/>
                <a:cs typeface="+mj-cs"/>
                <a:sym typeface="Helvetica"/>
              </a:rPr>
              <a:t>精英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企业奖</a:t>
            </a:r>
            <a:br>
              <a:rPr>
                <a:latin typeface="+mj-lt"/>
                <a:ea typeface="+mj-ea"/>
                <a:cs typeface="+mj-cs"/>
                <a:sym typeface="Helvetica"/>
              </a:rPr>
            </a:br>
            <a:r>
              <a:rPr>
                <a:latin typeface="+mj-lt"/>
                <a:ea typeface="+mj-ea"/>
                <a:cs typeface="+mj-cs"/>
                <a:sym typeface="Helvetica"/>
              </a:rPr>
              <a:t>荣获</a:t>
            </a:r>
            <a:r>
              <a:t> </a:t>
            </a:r>
            <a:r>
              <a:rPr>
                <a:solidFill>
                  <a:srgbClr val="FFFF00"/>
                </a:solidFill>
              </a:rPr>
              <a:t>Crown</a:t>
            </a:r>
            <a:r>
              <a:rPr>
                <a:solidFill>
                  <a:srgbClr val="FFFF00"/>
                </a:solidFill>
                <a:latin typeface="+mj-lt"/>
                <a:ea typeface="+mj-ea"/>
                <a:cs typeface="+mj-cs"/>
                <a:sym typeface="Helvetica"/>
              </a:rPr>
              <a:t>皇冠 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企业奖</a:t>
            </a:r>
            <a:br>
              <a:rPr>
                <a:latin typeface="+mj-lt"/>
                <a:ea typeface="+mj-ea"/>
                <a:cs typeface="+mj-cs"/>
                <a:sym typeface="Helvetica"/>
              </a:rPr>
            </a:br>
            <a:r>
              <a:rPr>
                <a:latin typeface="+mj-lt"/>
                <a:ea typeface="+mj-ea"/>
                <a:cs typeface="+mj-cs"/>
                <a:sym typeface="Helvetica"/>
              </a:rPr>
              <a:t>荣获</a:t>
            </a:r>
            <a:r>
              <a:t> </a:t>
            </a:r>
            <a:r>
              <a:rPr>
                <a:solidFill>
                  <a:srgbClr val="FFFF00"/>
                </a:solidFill>
              </a:rPr>
              <a:t>Double Crown</a:t>
            </a:r>
            <a:r>
              <a:rPr>
                <a:solidFill>
                  <a:srgbClr val="FFFF00"/>
                </a:solidFill>
              </a:rPr>
              <a:t> </a:t>
            </a:r>
            <a:r>
              <a:rPr>
                <a:solidFill>
                  <a:srgbClr val="FFFF00"/>
                </a:solidFill>
                <a:latin typeface="+mj-lt"/>
                <a:ea typeface="+mj-ea"/>
                <a:cs typeface="+mj-cs"/>
                <a:sym typeface="Helvetica"/>
              </a:rPr>
              <a:t>双冠 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企业奖</a:t>
            </a:r>
            <a:br>
              <a:rPr>
                <a:latin typeface="+mj-lt"/>
                <a:ea typeface="+mj-ea"/>
                <a:cs typeface="+mj-cs"/>
                <a:sym typeface="Helvetica"/>
              </a:rPr>
            </a:br>
            <a:r>
              <a:rPr>
                <a:latin typeface="+mj-lt"/>
                <a:ea typeface="+mj-ea"/>
                <a:cs typeface="+mj-cs"/>
                <a:sym typeface="Helvetica"/>
              </a:rPr>
              <a:t>荣获</a:t>
            </a:r>
            <a:r>
              <a:t> </a:t>
            </a:r>
            <a:r>
              <a:rPr>
                <a:solidFill>
                  <a:srgbClr val="FFFF00"/>
                </a:solidFill>
              </a:rPr>
              <a:t>Triple Crown</a:t>
            </a:r>
            <a:r>
              <a:rPr>
                <a:solidFill>
                  <a:srgbClr val="FFFF00"/>
                </a:solidFill>
              </a:rPr>
              <a:t> </a:t>
            </a:r>
            <a:r>
              <a:rPr>
                <a:solidFill>
                  <a:srgbClr val="FFFF00"/>
                </a:solidFill>
                <a:latin typeface="+mj-lt"/>
                <a:ea typeface="+mj-ea"/>
                <a:cs typeface="+mj-cs"/>
                <a:sym typeface="Helvetica"/>
              </a:rPr>
              <a:t>三冠</a:t>
            </a:r>
            <a:r>
              <a:rPr>
                <a:solidFill>
                  <a:srgbClr val="FFFF00"/>
                </a:solidFill>
              </a:rPr>
              <a:t> 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企业奖</a:t>
            </a:r>
            <a:endParaRPr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17" name="Rectangle 54"/>
          <p:cNvSpPr txBox="1"/>
          <p:nvPr/>
        </p:nvSpPr>
        <p:spPr>
          <a:xfrm>
            <a:off x="5153074" y="2853596"/>
            <a:ext cx="846169" cy="408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defRPr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千里马</a:t>
            </a:r>
            <a:r>
              <a:t> </a:t>
            </a:r>
          </a:p>
        </p:txBody>
      </p:sp>
      <p:sp>
        <p:nvSpPr>
          <p:cNvPr id="218" name="Rectangle 55"/>
          <p:cNvSpPr txBox="1"/>
          <p:nvPr/>
        </p:nvSpPr>
        <p:spPr>
          <a:xfrm>
            <a:off x="5884741" y="2475443"/>
            <a:ext cx="1912278" cy="408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defRPr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小将</a:t>
            </a:r>
            <a:r>
              <a:t> </a:t>
            </a:r>
            <a:r>
              <a:t> </a:t>
            </a:r>
            <a:r>
              <a:rPr>
                <a:solidFill>
                  <a:srgbClr val="FFFFFF"/>
                </a:solidFill>
              </a:rPr>
              <a:t>$5-$10K</a:t>
            </a:r>
            <a:r>
              <a:rPr>
                <a:solidFill>
                  <a:srgbClr val="FFFFFF"/>
                </a:solidFill>
              </a:rPr>
              <a:t> 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19" name="Rectangle 56"/>
          <p:cNvSpPr txBox="1"/>
          <p:nvPr/>
        </p:nvSpPr>
        <p:spPr>
          <a:xfrm>
            <a:off x="6451798" y="1974194"/>
            <a:ext cx="1983251" cy="408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defRPr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大将</a:t>
            </a:r>
            <a:r>
              <a:t> </a:t>
            </a:r>
            <a:r>
              <a:t> </a:t>
            </a:r>
            <a:r>
              <a:rPr>
                <a:solidFill>
                  <a:srgbClr val="FFFFFF"/>
                </a:solidFill>
              </a:rPr>
              <a:t>$10-$15K</a:t>
            </a:r>
            <a:r>
              <a:rPr>
                <a:solidFill>
                  <a:srgbClr val="FFFFFF"/>
                </a:solidFill>
              </a:rPr>
              <a:t> 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20" name="Rectangle 57"/>
          <p:cNvSpPr txBox="1"/>
          <p:nvPr/>
        </p:nvSpPr>
        <p:spPr>
          <a:xfrm>
            <a:off x="7041976" y="1492088"/>
            <a:ext cx="1828313" cy="408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defRPr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领袖</a:t>
            </a:r>
            <a:r>
              <a:t> </a:t>
            </a:r>
            <a:r>
              <a:t> </a:t>
            </a:r>
            <a:r>
              <a:rPr>
                <a:solidFill>
                  <a:srgbClr val="FFFFFF"/>
                </a:solidFill>
              </a:rPr>
              <a:t>$20-30K</a:t>
            </a:r>
            <a:r>
              <a:rPr>
                <a:solidFill>
                  <a:srgbClr val="FFFFFF"/>
                </a:solidFill>
              </a:rPr>
              <a:t> 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Picture 4" descr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"/>
            <a:ext cx="9144001" cy="68580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227" name="Group 3"/>
          <p:cNvGrpSpPr/>
          <p:nvPr/>
        </p:nvGrpSpPr>
        <p:grpSpPr>
          <a:xfrm>
            <a:off x="-2" y="5989065"/>
            <a:ext cx="9199225" cy="868936"/>
            <a:chOff x="0" y="0"/>
            <a:chExt cx="9199223" cy="868935"/>
          </a:xfrm>
        </p:grpSpPr>
        <p:pic>
          <p:nvPicPr>
            <p:cNvPr id="225" name="Picture 2" descr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99224" cy="86893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226" name="TextBox 16"/>
            <p:cNvSpPr txBox="1"/>
            <p:nvPr/>
          </p:nvSpPr>
          <p:spPr>
            <a:xfrm>
              <a:off x="6461760" y="470238"/>
              <a:ext cx="2346221" cy="320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1300" spc="300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pic>
        <p:nvPicPr>
          <p:cNvPr id="228" name="Picture 17" descr="Picture 17"/>
          <p:cNvPicPr>
            <a:picLocks noChangeAspect="1"/>
          </p:cNvPicPr>
          <p:nvPr/>
        </p:nvPicPr>
        <p:blipFill>
          <a:blip r:embed="rId3"/>
          <a:srcRect b="17228"/>
          <a:stretch>
            <a:fillRect/>
          </a:stretch>
        </p:blipFill>
        <p:spPr>
          <a:xfrm>
            <a:off x="7978966" y="325112"/>
            <a:ext cx="707769" cy="72128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29" name="矩形 7"/>
          <p:cNvSpPr txBox="1"/>
          <p:nvPr/>
        </p:nvSpPr>
        <p:spPr>
          <a:xfrm>
            <a:off x="501779" y="1790248"/>
            <a:ext cx="7207914" cy="662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spcBef>
                <a:spcPts val="600"/>
              </a:spcBef>
              <a:defRPr sz="4000" spc="900">
                <a:solidFill>
                  <a:srgbClr val="FFFFFF"/>
                </a:solidFill>
                <a:effectLst>
                  <a:outerShdw blurRad="127000" rotWithShape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</a:rPr>
              <a:t>格局</a:t>
            </a:r>
            <a:r>
              <a: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</a:rPr>
              <a:t>&amp;</a:t>
            </a:r>
            <a:r>
              <a: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</a:rPr>
              <a:t>定位</a:t>
            </a:r>
            <a:endParaRPr sz="3200" spc="1200">
              <a:solidFill>
                <a:srgbClr val="FFDC00"/>
              </a:solidFill>
              <a:effectLst>
                <a:outerShdw blurRad="63500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sp>
        <p:nvSpPr>
          <p:cNvPr id="230" name="矩形 7"/>
          <p:cNvSpPr txBox="1"/>
          <p:nvPr/>
        </p:nvSpPr>
        <p:spPr>
          <a:xfrm>
            <a:off x="501779" y="1092699"/>
            <a:ext cx="7207914" cy="662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spcBef>
                <a:spcPts val="600"/>
              </a:spcBef>
              <a:def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做梦与目标管理(梦想版)</a:t>
            </a:r>
          </a:p>
        </p:txBody>
      </p:sp>
      <p:sp>
        <p:nvSpPr>
          <p:cNvPr id="231" name="矩形 7"/>
          <p:cNvSpPr txBox="1"/>
          <p:nvPr/>
        </p:nvSpPr>
        <p:spPr>
          <a:xfrm>
            <a:off x="501779" y="2470988"/>
            <a:ext cx="7207914" cy="662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spcBef>
                <a:spcPts val="600"/>
              </a:spcBef>
              <a:def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方向</a:t>
            </a:r>
          </a:p>
        </p:txBody>
      </p:sp>
      <p:sp>
        <p:nvSpPr>
          <p:cNvPr id="232" name="矩形 7"/>
          <p:cNvSpPr txBox="1"/>
          <p:nvPr/>
        </p:nvSpPr>
        <p:spPr>
          <a:xfrm>
            <a:off x="501779" y="3177127"/>
            <a:ext cx="7207914" cy="662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spcBef>
                <a:spcPts val="600"/>
              </a:spcBef>
              <a:def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目标(短期,中期和长期)</a:t>
            </a:r>
          </a:p>
        </p:txBody>
      </p:sp>
      <p:sp>
        <p:nvSpPr>
          <p:cNvPr id="233" name="矩形 7"/>
          <p:cNvSpPr txBox="1"/>
          <p:nvPr/>
        </p:nvSpPr>
        <p:spPr>
          <a:xfrm>
            <a:off x="501779" y="303403"/>
            <a:ext cx="7207914" cy="7645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sz="3800" spc="1425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目标管理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Picture 4" descr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8" y="0"/>
            <a:ext cx="9199420" cy="6899565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240" name="Group 3"/>
          <p:cNvGrpSpPr/>
          <p:nvPr/>
        </p:nvGrpSpPr>
        <p:grpSpPr>
          <a:xfrm>
            <a:off x="-2" y="5989065"/>
            <a:ext cx="9199225" cy="868936"/>
            <a:chOff x="0" y="0"/>
            <a:chExt cx="9199223" cy="868935"/>
          </a:xfrm>
        </p:grpSpPr>
        <p:pic>
          <p:nvPicPr>
            <p:cNvPr id="238" name="Picture 2" descr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99224" cy="86893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239" name="TextBox 16"/>
            <p:cNvSpPr txBox="1"/>
            <p:nvPr/>
          </p:nvSpPr>
          <p:spPr>
            <a:xfrm>
              <a:off x="6461760" y="470238"/>
              <a:ext cx="2346221" cy="320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1300" spc="300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pic>
        <p:nvPicPr>
          <p:cNvPr id="241" name="Picture 17" descr="Picture 17"/>
          <p:cNvPicPr>
            <a:picLocks noChangeAspect="1"/>
          </p:cNvPicPr>
          <p:nvPr/>
        </p:nvPicPr>
        <p:blipFill>
          <a:blip r:embed="rId3"/>
          <a:srcRect b="17228"/>
          <a:stretch>
            <a:fillRect/>
          </a:stretch>
        </p:blipFill>
        <p:spPr>
          <a:xfrm>
            <a:off x="8029765" y="240447"/>
            <a:ext cx="707769" cy="72128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42" name="Picture 11" descr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802" y="3072965"/>
            <a:ext cx="8272102" cy="264436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270" name="Group 19"/>
          <p:cNvGrpSpPr/>
          <p:nvPr/>
        </p:nvGrpSpPr>
        <p:grpSpPr>
          <a:xfrm>
            <a:off x="1489087" y="2017654"/>
            <a:ext cx="6110405" cy="716417"/>
            <a:chOff x="0" y="0"/>
            <a:chExt cx="6110404" cy="716416"/>
          </a:xfrm>
        </p:grpSpPr>
        <p:sp>
          <p:nvSpPr>
            <p:cNvPr id="243" name="Straight Connector 20"/>
            <p:cNvSpPr/>
            <p:nvPr/>
          </p:nvSpPr>
          <p:spPr>
            <a:xfrm flipH="1">
              <a:off x="356147" y="148114"/>
              <a:ext cx="2331178" cy="315457"/>
            </a:xfrm>
            <a:prstGeom prst="line">
              <a:avLst/>
            </a:prstGeom>
            <a:noFill/>
            <a:ln w="25400" cap="flat">
              <a:solidFill>
                <a:srgbClr val="FFFF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/>
          </p:txBody>
        </p:sp>
        <p:sp>
          <p:nvSpPr>
            <p:cNvPr id="244" name="Straight Connector 21"/>
            <p:cNvSpPr/>
            <p:nvPr/>
          </p:nvSpPr>
          <p:spPr>
            <a:xfrm flipH="1">
              <a:off x="1505978" y="252846"/>
              <a:ext cx="1242453" cy="210724"/>
            </a:xfrm>
            <a:prstGeom prst="line">
              <a:avLst/>
            </a:prstGeom>
            <a:noFill/>
            <a:ln w="25400" cap="flat">
              <a:solidFill>
                <a:srgbClr val="FFFF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/>
          </p:txBody>
        </p:sp>
        <p:sp>
          <p:nvSpPr>
            <p:cNvPr id="245" name="Straight Connector 22"/>
            <p:cNvSpPr/>
            <p:nvPr/>
          </p:nvSpPr>
          <p:spPr>
            <a:xfrm flipH="1">
              <a:off x="2495930" y="296228"/>
              <a:ext cx="400021" cy="123962"/>
            </a:xfrm>
            <a:prstGeom prst="line">
              <a:avLst/>
            </a:prstGeom>
            <a:noFill/>
            <a:ln w="25400" cap="flat">
              <a:solidFill>
                <a:srgbClr val="FFFF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/>
          </p:txBody>
        </p:sp>
        <p:sp>
          <p:nvSpPr>
            <p:cNvPr id="246" name="Straight Connector 23"/>
            <p:cNvSpPr/>
            <p:nvPr/>
          </p:nvSpPr>
          <p:spPr>
            <a:xfrm flipH="1" flipV="1">
              <a:off x="2895951" y="296228"/>
              <a:ext cx="658242" cy="117307"/>
            </a:xfrm>
            <a:prstGeom prst="line">
              <a:avLst/>
            </a:prstGeom>
            <a:noFill/>
            <a:ln w="25400" cap="flat">
              <a:solidFill>
                <a:srgbClr val="FFFF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/>
          </p:txBody>
        </p:sp>
        <p:sp>
          <p:nvSpPr>
            <p:cNvPr id="247" name="Straight Connector 24"/>
            <p:cNvSpPr/>
            <p:nvPr/>
          </p:nvSpPr>
          <p:spPr>
            <a:xfrm flipH="1" flipV="1">
              <a:off x="3043471" y="252847"/>
              <a:ext cx="1563155" cy="204070"/>
            </a:xfrm>
            <a:prstGeom prst="line">
              <a:avLst/>
            </a:prstGeom>
            <a:noFill/>
            <a:ln w="25400" cap="flat">
              <a:solidFill>
                <a:srgbClr val="FFFF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/>
          </p:txBody>
        </p:sp>
        <p:sp>
          <p:nvSpPr>
            <p:cNvPr id="248" name="Straight Connector 25"/>
            <p:cNvSpPr/>
            <p:nvPr/>
          </p:nvSpPr>
          <p:spPr>
            <a:xfrm flipH="1" flipV="1">
              <a:off x="3104576" y="148114"/>
              <a:ext cx="2649683" cy="311465"/>
            </a:xfrm>
            <a:prstGeom prst="line">
              <a:avLst/>
            </a:prstGeom>
            <a:noFill/>
            <a:ln w="25400" cap="flat">
              <a:solidFill>
                <a:srgbClr val="FFFF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/>
          </p:txBody>
        </p:sp>
        <p:grpSp>
          <p:nvGrpSpPr>
            <p:cNvPr id="251" name="Oval 26"/>
            <p:cNvGrpSpPr/>
            <p:nvPr/>
          </p:nvGrpSpPr>
          <p:grpSpPr>
            <a:xfrm>
              <a:off x="2687324" y="0"/>
              <a:ext cx="417253" cy="296228"/>
              <a:chOff x="0" y="0"/>
              <a:chExt cx="417252" cy="296227"/>
            </a:xfrm>
          </p:grpSpPr>
          <p:sp>
            <p:nvSpPr>
              <p:cNvPr id="249" name="Oval"/>
              <p:cNvSpPr/>
              <p:nvPr/>
            </p:nvSpPr>
            <p:spPr>
              <a:xfrm>
                <a:off x="-1" y="0"/>
                <a:ext cx="417254" cy="296228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35000">
                    <a:srgbClr val="FFFFFF"/>
                  </a:gs>
                  <a:gs pos="100000">
                    <a:schemeClr val="accent4"/>
                  </a:gs>
                </a:gsLst>
                <a:path path="circle">
                  <a:fillToRect l="37721" t="-19636" r="62278" b="119636"/>
                </a:path>
              </a:gradFill>
              <a:ln w="25400" cap="flat">
                <a:solidFill>
                  <a:srgbClr val="40404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50" name="U"/>
              <p:cNvSpPr txBox="1"/>
              <p:nvPr/>
            </p:nvSpPr>
            <p:spPr>
              <a:xfrm>
                <a:off x="119524" y="7143"/>
                <a:ext cx="178203" cy="2819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300" b="1"/>
                </a:lvl1pPr>
              </a:lstStyle>
              <a:p>
                <a:r>
                  <a:t>U</a:t>
                </a:r>
              </a:p>
            </p:txBody>
          </p:sp>
        </p:grpSp>
        <p:grpSp>
          <p:nvGrpSpPr>
            <p:cNvPr id="254" name="Oval 27"/>
            <p:cNvGrpSpPr/>
            <p:nvPr/>
          </p:nvGrpSpPr>
          <p:grpSpPr>
            <a:xfrm>
              <a:off x="0" y="420188"/>
              <a:ext cx="417253" cy="296229"/>
              <a:chOff x="0" y="0"/>
              <a:chExt cx="417252" cy="296227"/>
            </a:xfrm>
          </p:grpSpPr>
          <p:sp>
            <p:nvSpPr>
              <p:cNvPr id="252" name="Oval"/>
              <p:cNvSpPr/>
              <p:nvPr/>
            </p:nvSpPr>
            <p:spPr>
              <a:xfrm>
                <a:off x="-1" y="0"/>
                <a:ext cx="417254" cy="296228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35000">
                    <a:srgbClr val="FFFFFF"/>
                  </a:gs>
                  <a:gs pos="100000">
                    <a:schemeClr val="accent4"/>
                  </a:gs>
                </a:gsLst>
                <a:path path="circle">
                  <a:fillToRect l="37721" t="-19636" r="62278" b="119636"/>
                </a:path>
              </a:gradFill>
              <a:ln w="25400" cap="flat">
                <a:solidFill>
                  <a:srgbClr val="40404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53" name="1"/>
              <p:cNvSpPr txBox="1"/>
              <p:nvPr/>
            </p:nvSpPr>
            <p:spPr>
              <a:xfrm>
                <a:off x="119524" y="7143"/>
                <a:ext cx="178203" cy="2819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300" b="1"/>
                </a:lvl1pPr>
              </a:lstStyle>
              <a:p>
                <a:r>
                  <a:t>1</a:t>
                </a:r>
              </a:p>
            </p:txBody>
          </p:sp>
        </p:grpSp>
        <p:grpSp>
          <p:nvGrpSpPr>
            <p:cNvPr id="257" name="Oval 28"/>
            <p:cNvGrpSpPr/>
            <p:nvPr/>
          </p:nvGrpSpPr>
          <p:grpSpPr>
            <a:xfrm>
              <a:off x="5693152" y="416196"/>
              <a:ext cx="417253" cy="296229"/>
              <a:chOff x="0" y="0"/>
              <a:chExt cx="417252" cy="296227"/>
            </a:xfrm>
          </p:grpSpPr>
          <p:sp>
            <p:nvSpPr>
              <p:cNvPr id="255" name="Oval"/>
              <p:cNvSpPr/>
              <p:nvPr/>
            </p:nvSpPr>
            <p:spPr>
              <a:xfrm>
                <a:off x="-1" y="0"/>
                <a:ext cx="417254" cy="296228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35000">
                    <a:srgbClr val="FFFFFF"/>
                  </a:gs>
                  <a:gs pos="100000">
                    <a:schemeClr val="accent4"/>
                  </a:gs>
                </a:gsLst>
                <a:path path="circle">
                  <a:fillToRect l="37721" t="-19636" r="62278" b="119636"/>
                </a:path>
              </a:gradFill>
              <a:ln w="25400" cap="flat">
                <a:solidFill>
                  <a:srgbClr val="40404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56" name="6"/>
              <p:cNvSpPr txBox="1"/>
              <p:nvPr/>
            </p:nvSpPr>
            <p:spPr>
              <a:xfrm>
                <a:off x="119524" y="7143"/>
                <a:ext cx="178203" cy="2819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300" b="1"/>
                </a:lvl1pPr>
              </a:lstStyle>
              <a:p>
                <a:r>
                  <a:t>6</a:t>
                </a:r>
              </a:p>
            </p:txBody>
          </p:sp>
        </p:grpSp>
        <p:grpSp>
          <p:nvGrpSpPr>
            <p:cNvPr id="260" name="Oval 29"/>
            <p:cNvGrpSpPr/>
            <p:nvPr/>
          </p:nvGrpSpPr>
          <p:grpSpPr>
            <a:xfrm>
              <a:off x="4545519" y="413534"/>
              <a:ext cx="417253" cy="296229"/>
              <a:chOff x="0" y="0"/>
              <a:chExt cx="417252" cy="296227"/>
            </a:xfrm>
          </p:grpSpPr>
          <p:sp>
            <p:nvSpPr>
              <p:cNvPr id="258" name="Oval"/>
              <p:cNvSpPr/>
              <p:nvPr/>
            </p:nvSpPr>
            <p:spPr>
              <a:xfrm>
                <a:off x="-1" y="0"/>
                <a:ext cx="417254" cy="296228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35000">
                    <a:srgbClr val="FFFFFF"/>
                  </a:gs>
                  <a:gs pos="100000">
                    <a:schemeClr val="accent4"/>
                  </a:gs>
                </a:gsLst>
                <a:path path="circle">
                  <a:fillToRect l="37721" t="-19636" r="62278" b="119636"/>
                </a:path>
              </a:gradFill>
              <a:ln w="25400" cap="flat">
                <a:solidFill>
                  <a:srgbClr val="40404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59" name="5"/>
              <p:cNvSpPr txBox="1"/>
              <p:nvPr/>
            </p:nvSpPr>
            <p:spPr>
              <a:xfrm>
                <a:off x="119524" y="7143"/>
                <a:ext cx="178203" cy="2819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300" b="1"/>
                </a:lvl1pPr>
              </a:lstStyle>
              <a:p>
                <a:r>
                  <a:t>5</a:t>
                </a:r>
              </a:p>
            </p:txBody>
          </p:sp>
        </p:grpSp>
        <p:grpSp>
          <p:nvGrpSpPr>
            <p:cNvPr id="263" name="Oval 30"/>
            <p:cNvGrpSpPr/>
            <p:nvPr/>
          </p:nvGrpSpPr>
          <p:grpSpPr>
            <a:xfrm>
              <a:off x="3345566" y="413534"/>
              <a:ext cx="417253" cy="296229"/>
              <a:chOff x="0" y="0"/>
              <a:chExt cx="417252" cy="296227"/>
            </a:xfrm>
          </p:grpSpPr>
          <p:sp>
            <p:nvSpPr>
              <p:cNvPr id="261" name="Oval"/>
              <p:cNvSpPr/>
              <p:nvPr/>
            </p:nvSpPr>
            <p:spPr>
              <a:xfrm>
                <a:off x="-1" y="0"/>
                <a:ext cx="417254" cy="296228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35000">
                    <a:srgbClr val="FFFFFF"/>
                  </a:gs>
                  <a:gs pos="100000">
                    <a:schemeClr val="accent4"/>
                  </a:gs>
                </a:gsLst>
                <a:path path="circle">
                  <a:fillToRect l="37721" t="-19636" r="62278" b="119636"/>
                </a:path>
              </a:gradFill>
              <a:ln w="25400" cap="flat">
                <a:solidFill>
                  <a:srgbClr val="40404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62" name="4"/>
              <p:cNvSpPr txBox="1"/>
              <p:nvPr/>
            </p:nvSpPr>
            <p:spPr>
              <a:xfrm>
                <a:off x="119524" y="7143"/>
                <a:ext cx="178203" cy="2819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300" b="1"/>
                </a:lvl1pPr>
              </a:lstStyle>
              <a:p>
                <a:r>
                  <a:t>4</a:t>
                </a:r>
              </a:p>
            </p:txBody>
          </p:sp>
        </p:grpSp>
        <p:grpSp>
          <p:nvGrpSpPr>
            <p:cNvPr id="266" name="Oval 31"/>
            <p:cNvGrpSpPr/>
            <p:nvPr/>
          </p:nvGrpSpPr>
          <p:grpSpPr>
            <a:xfrm>
              <a:off x="2287304" y="420188"/>
              <a:ext cx="417253" cy="296229"/>
              <a:chOff x="0" y="0"/>
              <a:chExt cx="417252" cy="296227"/>
            </a:xfrm>
          </p:grpSpPr>
          <p:sp>
            <p:nvSpPr>
              <p:cNvPr id="264" name="Oval"/>
              <p:cNvSpPr/>
              <p:nvPr/>
            </p:nvSpPr>
            <p:spPr>
              <a:xfrm>
                <a:off x="-1" y="0"/>
                <a:ext cx="417254" cy="296228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35000">
                    <a:srgbClr val="FFFFFF"/>
                  </a:gs>
                  <a:gs pos="100000">
                    <a:schemeClr val="accent4"/>
                  </a:gs>
                </a:gsLst>
                <a:path path="circle">
                  <a:fillToRect l="37721" t="-19636" r="62278" b="119636"/>
                </a:path>
              </a:gradFill>
              <a:ln w="25400" cap="flat">
                <a:solidFill>
                  <a:srgbClr val="40404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65" name="3"/>
              <p:cNvSpPr txBox="1"/>
              <p:nvPr/>
            </p:nvSpPr>
            <p:spPr>
              <a:xfrm>
                <a:off x="119524" y="7143"/>
                <a:ext cx="178203" cy="2819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300" b="1"/>
                </a:lvl1pPr>
              </a:lstStyle>
              <a:p>
                <a:r>
                  <a:t>3</a:t>
                </a:r>
              </a:p>
            </p:txBody>
          </p:sp>
        </p:grpSp>
        <p:grpSp>
          <p:nvGrpSpPr>
            <p:cNvPr id="269" name="Oval 32"/>
            <p:cNvGrpSpPr/>
            <p:nvPr/>
          </p:nvGrpSpPr>
          <p:grpSpPr>
            <a:xfrm>
              <a:off x="1149831" y="420188"/>
              <a:ext cx="417253" cy="296229"/>
              <a:chOff x="0" y="0"/>
              <a:chExt cx="417252" cy="296227"/>
            </a:xfrm>
          </p:grpSpPr>
          <p:sp>
            <p:nvSpPr>
              <p:cNvPr id="267" name="Oval"/>
              <p:cNvSpPr/>
              <p:nvPr/>
            </p:nvSpPr>
            <p:spPr>
              <a:xfrm>
                <a:off x="-1" y="0"/>
                <a:ext cx="417254" cy="296228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/>
                  </a:gs>
                  <a:gs pos="35000">
                    <a:srgbClr val="FFFFFF"/>
                  </a:gs>
                  <a:gs pos="100000">
                    <a:schemeClr val="accent4"/>
                  </a:gs>
                </a:gsLst>
                <a:path path="circle">
                  <a:fillToRect l="37721" t="-19636" r="62278" b="119636"/>
                </a:path>
              </a:gradFill>
              <a:ln w="25400" cap="flat">
                <a:solidFill>
                  <a:srgbClr val="40404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68" name="2"/>
              <p:cNvSpPr txBox="1"/>
              <p:nvPr/>
            </p:nvSpPr>
            <p:spPr>
              <a:xfrm>
                <a:off x="119524" y="7143"/>
                <a:ext cx="178203" cy="2819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300" b="1"/>
                </a:lvl1pPr>
              </a:lstStyle>
              <a:p>
                <a:r>
                  <a:t>2</a:t>
                </a:r>
              </a:p>
            </p:txBody>
          </p:sp>
        </p:grpSp>
      </p:grpSp>
      <p:grpSp>
        <p:nvGrpSpPr>
          <p:cNvPr id="273" name="Rounded Rectangle 33"/>
          <p:cNvGrpSpPr/>
          <p:nvPr/>
        </p:nvGrpSpPr>
        <p:grpSpPr>
          <a:xfrm>
            <a:off x="4864046" y="1065699"/>
            <a:ext cx="732137" cy="613929"/>
            <a:chOff x="0" y="18156"/>
            <a:chExt cx="732136" cy="613928"/>
          </a:xfrm>
        </p:grpSpPr>
        <p:sp>
          <p:nvSpPr>
            <p:cNvPr id="271" name="Rounded Rectangle"/>
            <p:cNvSpPr/>
            <p:nvPr/>
          </p:nvSpPr>
          <p:spPr>
            <a:xfrm>
              <a:off x="0" y="18156"/>
              <a:ext cx="732136" cy="613928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72" name="小将…"/>
            <p:cNvSpPr txBox="1"/>
            <p:nvPr/>
          </p:nvSpPr>
          <p:spPr>
            <a:xfrm>
              <a:off x="89976" y="33973"/>
              <a:ext cx="552183" cy="5822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1600">
                  <a:latin typeface="Yuanti TC Bold"/>
                  <a:ea typeface="Yuanti TC Bold"/>
                  <a:cs typeface="Yuanti TC Bold"/>
                  <a:sym typeface="Yuanti TC Bold"/>
                </a:defRPr>
              </a:pPr>
              <a:r>
                <a:t>小将</a:t>
              </a:r>
            </a:p>
            <a:p>
              <a:pPr algn="ctr">
                <a:defRPr sz="1600">
                  <a:solidFill>
                    <a:srgbClr val="FF0000"/>
                  </a:solidFill>
                  <a:latin typeface="Yuanti TC Bold"/>
                  <a:ea typeface="Yuanti TC Bold"/>
                  <a:cs typeface="Yuanti TC Bold"/>
                  <a:sym typeface="Yuanti TC Bold"/>
                </a:defRPr>
              </a:pPr>
              <a:r>
                <a:t>&gt;</a:t>
              </a:r>
              <a:r>
                <a:rPr sz="1200"/>
                <a:t>50k</a:t>
              </a:r>
            </a:p>
          </p:txBody>
        </p:sp>
      </p:grpSp>
      <p:grpSp>
        <p:nvGrpSpPr>
          <p:cNvPr id="276" name="Rounded Rectangle 34"/>
          <p:cNvGrpSpPr/>
          <p:nvPr/>
        </p:nvGrpSpPr>
        <p:grpSpPr>
          <a:xfrm>
            <a:off x="3396791" y="1081411"/>
            <a:ext cx="1000304" cy="650241"/>
            <a:chOff x="0" y="0"/>
            <a:chExt cx="1000302" cy="650240"/>
          </a:xfrm>
        </p:grpSpPr>
        <p:sp>
          <p:nvSpPr>
            <p:cNvPr id="274" name="Rounded Rectangle"/>
            <p:cNvSpPr/>
            <p:nvPr/>
          </p:nvSpPr>
          <p:spPr>
            <a:xfrm>
              <a:off x="0" y="18156"/>
              <a:ext cx="1000303" cy="613928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600">
                  <a:solidFill>
                    <a:srgbClr val="FF0000"/>
                  </a:solidFill>
                  <a:latin typeface="Yuanti TC Bold"/>
                  <a:ea typeface="Yuanti TC Bold"/>
                  <a:cs typeface="Yuanti TC Bold"/>
                  <a:sym typeface="Yuanti TC Bold"/>
                </a:defRPr>
              </a:pPr>
            </a:p>
          </p:txBody>
        </p:sp>
        <p:sp>
          <p:nvSpPr>
            <p:cNvPr id="275" name="千里马…"/>
            <p:cNvSpPr txBox="1"/>
            <p:nvPr/>
          </p:nvSpPr>
          <p:spPr>
            <a:xfrm>
              <a:off x="89976" y="-1"/>
              <a:ext cx="820351" cy="650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1600">
                  <a:latin typeface="Yuanti TC Bold"/>
                  <a:ea typeface="Yuanti TC Bold"/>
                  <a:cs typeface="Yuanti TC Bold"/>
                  <a:sym typeface="Yuanti TC Bold"/>
                </a:defRPr>
              </a:pPr>
              <a:r>
                <a:t>千里马</a:t>
              </a:r>
            </a:p>
            <a:p>
              <a:pPr algn="ctr">
                <a:defRPr sz="1600">
                  <a:solidFill>
                    <a:srgbClr val="FF0000"/>
                  </a:solidFill>
                  <a:latin typeface="Yuanti TC Bold"/>
                  <a:ea typeface="Yuanti TC Bold"/>
                  <a:cs typeface="Yuanti TC Bold"/>
                  <a:sym typeface="Yuanti TC Bold"/>
                </a:defRPr>
              </a:pPr>
              <a:r>
                <a:t>&gt;10k</a:t>
              </a:r>
            </a:p>
          </p:txBody>
        </p:sp>
      </p:grpSp>
      <p:grpSp>
        <p:nvGrpSpPr>
          <p:cNvPr id="279" name="Rounded Rectangle 35"/>
          <p:cNvGrpSpPr/>
          <p:nvPr/>
        </p:nvGrpSpPr>
        <p:grpSpPr>
          <a:xfrm>
            <a:off x="1951529" y="1066899"/>
            <a:ext cx="918378" cy="650241"/>
            <a:chOff x="0" y="0"/>
            <a:chExt cx="918376" cy="650240"/>
          </a:xfrm>
        </p:grpSpPr>
        <p:sp>
          <p:nvSpPr>
            <p:cNvPr id="277" name="Rounded Rectangle"/>
            <p:cNvSpPr/>
            <p:nvPr/>
          </p:nvSpPr>
          <p:spPr>
            <a:xfrm>
              <a:off x="0" y="18156"/>
              <a:ext cx="918377" cy="613928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78" name="皇冠…"/>
            <p:cNvSpPr txBox="1"/>
            <p:nvPr/>
          </p:nvSpPr>
          <p:spPr>
            <a:xfrm>
              <a:off x="89976" y="-1"/>
              <a:ext cx="738425" cy="650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1600">
                  <a:latin typeface="Yuanti TC Bold"/>
                  <a:ea typeface="Yuanti TC Bold"/>
                  <a:cs typeface="Yuanti TC Bold"/>
                  <a:sym typeface="Yuanti TC Bold"/>
                </a:defRPr>
              </a:pPr>
              <a:r>
                <a:t>皇冠</a:t>
              </a:r>
            </a:p>
            <a:p>
              <a:pPr algn="ctr">
                <a:defRPr sz="1600">
                  <a:solidFill>
                    <a:srgbClr val="FF0000"/>
                  </a:solidFill>
                  <a:latin typeface="Yuanti TC Bold"/>
                  <a:ea typeface="Yuanti TC Bold"/>
                  <a:cs typeface="Yuanti TC Bold"/>
                  <a:sym typeface="Yuanti TC Bold"/>
                </a:defRPr>
              </a:pPr>
              <a:r>
                <a:t>3200</a:t>
              </a:r>
            </a:p>
          </p:txBody>
        </p:sp>
      </p:grpSp>
      <p:grpSp>
        <p:nvGrpSpPr>
          <p:cNvPr id="282" name="Rounded Rectangle 36"/>
          <p:cNvGrpSpPr/>
          <p:nvPr/>
        </p:nvGrpSpPr>
        <p:grpSpPr>
          <a:xfrm>
            <a:off x="393300" y="1099564"/>
            <a:ext cx="1035310" cy="620949"/>
            <a:chOff x="0" y="0"/>
            <a:chExt cx="1035308" cy="620947"/>
          </a:xfrm>
        </p:grpSpPr>
        <p:sp>
          <p:nvSpPr>
            <p:cNvPr id="280" name="Rounded Rectangle"/>
            <p:cNvSpPr/>
            <p:nvPr/>
          </p:nvSpPr>
          <p:spPr>
            <a:xfrm>
              <a:off x="0" y="0"/>
              <a:ext cx="1035309" cy="620948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600">
                  <a:latin typeface="Yuanti TC Bold"/>
                  <a:ea typeface="Yuanti TC Bold"/>
                  <a:cs typeface="Yuanti TC Bold"/>
                  <a:sym typeface="Yuanti TC Bold"/>
                </a:defRPr>
              </a:pPr>
            </a:p>
          </p:txBody>
        </p:sp>
        <p:sp>
          <p:nvSpPr>
            <p:cNvPr id="281" name="创业家"/>
            <p:cNvSpPr txBox="1"/>
            <p:nvPr/>
          </p:nvSpPr>
          <p:spPr>
            <a:xfrm>
              <a:off x="90319" y="125054"/>
              <a:ext cx="854671" cy="370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600">
                  <a:latin typeface="Yuanti TC Bold"/>
                  <a:ea typeface="Yuanti TC Bold"/>
                  <a:cs typeface="Yuanti TC Bold"/>
                  <a:sym typeface="Yuanti TC Bold"/>
                </a:defRPr>
              </a:lvl1pPr>
            </a:lstStyle>
            <a:p>
              <a:r>
                <a:t>创业家</a:t>
              </a:r>
            </a:p>
          </p:txBody>
        </p:sp>
      </p:grpSp>
      <p:sp>
        <p:nvSpPr>
          <p:cNvPr id="283" name="Chevron 37"/>
          <p:cNvSpPr/>
          <p:nvPr/>
        </p:nvSpPr>
        <p:spPr>
          <a:xfrm>
            <a:off x="1470321" y="1247494"/>
            <a:ext cx="409934" cy="305084"/>
          </a:xfrm>
          <a:prstGeom prst="chevron">
            <a:avLst>
              <a:gd name="adj" fmla="val 50000"/>
            </a:avLst>
          </a:prstGeom>
          <a:solidFill>
            <a:srgbClr val="92D050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 sz="1000"/>
            </a:pPr>
          </a:p>
        </p:txBody>
      </p:sp>
      <p:sp>
        <p:nvSpPr>
          <p:cNvPr id="284" name="Chevron 38"/>
          <p:cNvSpPr/>
          <p:nvPr/>
        </p:nvSpPr>
        <p:spPr>
          <a:xfrm>
            <a:off x="4440504" y="1230556"/>
            <a:ext cx="409935" cy="305084"/>
          </a:xfrm>
          <a:prstGeom prst="chevron">
            <a:avLst>
              <a:gd name="adj" fmla="val 50000"/>
            </a:avLst>
          </a:prstGeom>
          <a:solidFill>
            <a:srgbClr val="92D050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 sz="1000"/>
            </a:pPr>
          </a:p>
        </p:txBody>
      </p:sp>
      <p:sp>
        <p:nvSpPr>
          <p:cNvPr id="285" name="Chevron 39"/>
          <p:cNvSpPr/>
          <p:nvPr/>
        </p:nvSpPr>
        <p:spPr>
          <a:xfrm>
            <a:off x="6910513" y="1213627"/>
            <a:ext cx="409935" cy="305084"/>
          </a:xfrm>
          <a:prstGeom prst="chevron">
            <a:avLst>
              <a:gd name="adj" fmla="val 50000"/>
            </a:avLst>
          </a:prstGeom>
          <a:solidFill>
            <a:srgbClr val="92D050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 sz="1000"/>
            </a:pPr>
          </a:p>
        </p:txBody>
      </p:sp>
      <p:sp>
        <p:nvSpPr>
          <p:cNvPr id="286" name="Chevron 40"/>
          <p:cNvSpPr/>
          <p:nvPr/>
        </p:nvSpPr>
        <p:spPr>
          <a:xfrm>
            <a:off x="2919619" y="1263325"/>
            <a:ext cx="409935" cy="305084"/>
          </a:xfrm>
          <a:prstGeom prst="chevron">
            <a:avLst>
              <a:gd name="adj" fmla="val 50000"/>
            </a:avLst>
          </a:prstGeom>
          <a:solidFill>
            <a:srgbClr val="92D050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 sz="1000"/>
            </a:pPr>
          </a:p>
        </p:txBody>
      </p:sp>
      <p:sp>
        <p:nvSpPr>
          <p:cNvPr id="287" name="Chevron 41"/>
          <p:cNvSpPr/>
          <p:nvPr/>
        </p:nvSpPr>
        <p:spPr>
          <a:xfrm>
            <a:off x="5616654" y="1230558"/>
            <a:ext cx="409935" cy="305084"/>
          </a:xfrm>
          <a:prstGeom prst="chevron">
            <a:avLst>
              <a:gd name="adj" fmla="val 50000"/>
            </a:avLst>
          </a:prstGeom>
          <a:solidFill>
            <a:srgbClr val="92D050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 sz="1000"/>
            </a:pPr>
          </a:p>
        </p:txBody>
      </p:sp>
      <p:grpSp>
        <p:nvGrpSpPr>
          <p:cNvPr id="290" name="Rounded Rectangle 42"/>
          <p:cNvGrpSpPr/>
          <p:nvPr/>
        </p:nvGrpSpPr>
        <p:grpSpPr>
          <a:xfrm>
            <a:off x="6067833" y="1054944"/>
            <a:ext cx="777337" cy="613931"/>
            <a:chOff x="0" y="18155"/>
            <a:chExt cx="777336" cy="613929"/>
          </a:xfrm>
        </p:grpSpPr>
        <p:sp>
          <p:nvSpPr>
            <p:cNvPr id="288" name="Rounded Rectangle"/>
            <p:cNvSpPr/>
            <p:nvPr/>
          </p:nvSpPr>
          <p:spPr>
            <a:xfrm>
              <a:off x="0" y="18155"/>
              <a:ext cx="777336" cy="613929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400"/>
            </a:p>
          </p:txBody>
        </p:sp>
        <p:sp>
          <p:nvSpPr>
            <p:cNvPr id="289" name="大将…"/>
            <p:cNvSpPr/>
            <p:nvPr/>
          </p:nvSpPr>
          <p:spPr>
            <a:xfrm>
              <a:off x="39176" y="95569"/>
              <a:ext cx="672663" cy="4591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1600">
                  <a:latin typeface="Yuanti TC Bold"/>
                  <a:ea typeface="Yuanti TC Bold"/>
                  <a:cs typeface="Yuanti TC Bold"/>
                  <a:sym typeface="Yuanti TC Bold"/>
                </a:defRPr>
              </a:pPr>
              <a:r>
                <a:rPr sz="1200"/>
                <a:t>大将</a:t>
              </a:r>
              <a:endParaRPr sz="1200"/>
            </a:p>
            <a:p>
              <a:pPr algn="ctr">
                <a:defRPr sz="1600">
                  <a:solidFill>
                    <a:srgbClr val="FF0000"/>
                  </a:solidFill>
                  <a:latin typeface="Yuanti TC Bold"/>
                  <a:ea typeface="Yuanti TC Bold"/>
                  <a:cs typeface="Yuanti TC Bold"/>
                  <a:sym typeface="Yuanti TC Bold"/>
                </a:defRPr>
              </a:pPr>
              <a:r>
                <a:rPr sz="1200"/>
                <a:t>&gt;100k</a:t>
              </a:r>
              <a:endParaRPr sz="1200"/>
            </a:p>
          </p:txBody>
        </p:sp>
      </p:grpSp>
      <p:grpSp>
        <p:nvGrpSpPr>
          <p:cNvPr id="293" name="Rounded Rectangle 43"/>
          <p:cNvGrpSpPr/>
          <p:nvPr/>
        </p:nvGrpSpPr>
        <p:grpSpPr>
          <a:xfrm>
            <a:off x="7377176" y="1036789"/>
            <a:ext cx="962548" cy="650242"/>
            <a:chOff x="0" y="0"/>
            <a:chExt cx="962546" cy="650240"/>
          </a:xfrm>
        </p:grpSpPr>
        <p:sp>
          <p:nvSpPr>
            <p:cNvPr id="291" name="Rounded Rectangle"/>
            <p:cNvSpPr/>
            <p:nvPr/>
          </p:nvSpPr>
          <p:spPr>
            <a:xfrm>
              <a:off x="0" y="18156"/>
              <a:ext cx="962547" cy="613928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92" name="领导人…"/>
            <p:cNvSpPr txBox="1"/>
            <p:nvPr/>
          </p:nvSpPr>
          <p:spPr>
            <a:xfrm>
              <a:off x="89976" y="-1"/>
              <a:ext cx="782594" cy="650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1600">
                  <a:latin typeface="Yuanti TC Bold"/>
                  <a:ea typeface="Yuanti TC Bold"/>
                  <a:cs typeface="Yuanti TC Bold"/>
                  <a:sym typeface="Yuanti TC Bold"/>
                </a:defRPr>
              </a:pPr>
              <a:r>
                <a:t>领导人</a:t>
              </a:r>
            </a:p>
            <a:p>
              <a:pPr algn="ctr">
                <a:defRPr sz="1600">
                  <a:latin typeface="Yuanti TC Bold"/>
                  <a:ea typeface="Yuanti TC Bold"/>
                  <a:cs typeface="Yuanti TC Bold"/>
                  <a:sym typeface="Yuanti TC Bold"/>
                </a:defRPr>
              </a:pPr>
              <a:r>
                <a:t>300K</a:t>
              </a:r>
            </a:p>
          </p:txBody>
        </p:sp>
      </p:grpSp>
      <p:sp>
        <p:nvSpPr>
          <p:cNvPr id="294" name="矩形 7"/>
          <p:cNvSpPr txBox="1"/>
          <p:nvPr/>
        </p:nvSpPr>
        <p:spPr>
          <a:xfrm>
            <a:off x="324271" y="245331"/>
            <a:ext cx="9079549" cy="662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spcBef>
                <a:spcPts val="600"/>
              </a:spcBef>
              <a:defRPr sz="3200" spc="900">
                <a:solidFill>
                  <a:srgbClr val="FFFFFF"/>
                </a:solidFill>
                <a:effectLst>
                  <a:outerShdw blurRad="127000" rotWithShape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VIP</a:t>
            </a:r>
            <a:r>
              <a:rPr>
                <a:solidFill>
                  <a:srgbClr val="FFFF00"/>
                </a:solidFill>
              </a:rPr>
              <a:t> </a:t>
            </a:r>
            <a:r>
              <a:t>GPS</a:t>
            </a:r>
            <a:r>
              <a:t>：</a:t>
            </a:r>
            <a:r>
              <a:rPr sz="24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</a:rPr>
              <a:t>方向</a:t>
            </a:r>
            <a:r>
              <a:rPr sz="24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</a:rPr>
              <a:t>&gt;</a:t>
            </a:r>
            <a:r>
              <a:rPr sz="24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</a:rPr>
              <a:t>目标</a:t>
            </a:r>
            <a:r>
              <a:rPr sz="24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</a:rPr>
              <a:t>&gt;</a:t>
            </a:r>
            <a:r>
              <a:rPr sz="24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</a:rPr>
              <a:t>计划</a:t>
            </a:r>
            <a:r>
              <a:rPr sz="24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</a:rPr>
              <a:t>&gt;</a:t>
            </a:r>
            <a:r>
              <a:rPr sz="24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</a:rPr>
              <a:t>行动</a:t>
            </a:r>
            <a:endParaRPr sz="2400" spc="1200">
              <a:solidFill>
                <a:srgbClr val="FFDC00"/>
              </a:solidFill>
              <a:effectLst>
                <a:outerShdw blurRad="63500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Picture 4" descr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"/>
            <a:ext cx="9144001" cy="68580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301" name="Group 3"/>
          <p:cNvGrpSpPr/>
          <p:nvPr/>
        </p:nvGrpSpPr>
        <p:grpSpPr>
          <a:xfrm>
            <a:off x="-2" y="5989065"/>
            <a:ext cx="9199225" cy="868936"/>
            <a:chOff x="0" y="0"/>
            <a:chExt cx="9199223" cy="868935"/>
          </a:xfrm>
        </p:grpSpPr>
        <p:pic>
          <p:nvPicPr>
            <p:cNvPr id="299" name="Picture 2" descr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99224" cy="86893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300" name="TextBox 16"/>
            <p:cNvSpPr txBox="1"/>
            <p:nvPr/>
          </p:nvSpPr>
          <p:spPr>
            <a:xfrm>
              <a:off x="6461760" y="470238"/>
              <a:ext cx="2346221" cy="320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1300" spc="300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pic>
        <p:nvPicPr>
          <p:cNvPr id="302" name="Picture 17" descr="Picture 17"/>
          <p:cNvPicPr>
            <a:picLocks noChangeAspect="1"/>
          </p:cNvPicPr>
          <p:nvPr/>
        </p:nvPicPr>
        <p:blipFill>
          <a:blip r:embed="rId3"/>
          <a:srcRect b="17228"/>
          <a:stretch>
            <a:fillRect/>
          </a:stretch>
        </p:blipFill>
        <p:spPr>
          <a:xfrm>
            <a:off x="7978966" y="325112"/>
            <a:ext cx="707769" cy="72128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303" name="矩形 7"/>
          <p:cNvSpPr txBox="1"/>
          <p:nvPr/>
        </p:nvSpPr>
        <p:spPr>
          <a:xfrm>
            <a:off x="501779" y="1790248"/>
            <a:ext cx="7207914" cy="662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spcBef>
                <a:spcPts val="600"/>
              </a:spcBef>
              <a:defRPr sz="4000" spc="900">
                <a:solidFill>
                  <a:srgbClr val="FFFFFF"/>
                </a:solidFill>
                <a:effectLst>
                  <a:outerShdw blurRad="127000" rotWithShape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</a:rPr>
              <a:t>格局</a:t>
            </a:r>
            <a:r>
              <a: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</a:rPr>
              <a:t>&amp;</a:t>
            </a:r>
            <a:r>
              <a: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</a:rPr>
              <a:t>定位</a:t>
            </a:r>
            <a:endParaRPr sz="3200" spc="1200">
              <a:solidFill>
                <a:srgbClr val="FFDC00"/>
              </a:solidFill>
              <a:effectLst>
                <a:outerShdw blurRad="63500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sp>
        <p:nvSpPr>
          <p:cNvPr id="304" name="矩形 7"/>
          <p:cNvSpPr txBox="1"/>
          <p:nvPr/>
        </p:nvSpPr>
        <p:spPr>
          <a:xfrm>
            <a:off x="501779" y="1092699"/>
            <a:ext cx="7207914" cy="662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spcBef>
                <a:spcPts val="600"/>
              </a:spcBef>
              <a:def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做梦与目标管理(梦想版)</a:t>
            </a:r>
          </a:p>
        </p:txBody>
      </p:sp>
      <p:sp>
        <p:nvSpPr>
          <p:cNvPr id="305" name="矩形 7"/>
          <p:cNvSpPr txBox="1"/>
          <p:nvPr/>
        </p:nvSpPr>
        <p:spPr>
          <a:xfrm>
            <a:off x="501779" y="2470988"/>
            <a:ext cx="7207914" cy="662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spcBef>
                <a:spcPts val="600"/>
              </a:spcBef>
              <a:def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方向</a:t>
            </a:r>
          </a:p>
        </p:txBody>
      </p:sp>
      <p:sp>
        <p:nvSpPr>
          <p:cNvPr id="306" name="矩形 7"/>
          <p:cNvSpPr txBox="1"/>
          <p:nvPr/>
        </p:nvSpPr>
        <p:spPr>
          <a:xfrm>
            <a:off x="501779" y="3177127"/>
            <a:ext cx="7207914" cy="662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spcBef>
                <a:spcPts val="600"/>
              </a:spcBef>
              <a:def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目标(短期,中期和长期)</a:t>
            </a:r>
          </a:p>
        </p:txBody>
      </p:sp>
      <p:sp>
        <p:nvSpPr>
          <p:cNvPr id="307" name="矩形 7"/>
          <p:cNvSpPr txBox="1"/>
          <p:nvPr/>
        </p:nvSpPr>
        <p:spPr>
          <a:xfrm>
            <a:off x="501779" y="3903567"/>
            <a:ext cx="7207914" cy="662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spcBef>
                <a:spcPts val="600"/>
              </a:spcBef>
              <a:def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计划</a:t>
            </a:r>
          </a:p>
        </p:txBody>
      </p:sp>
      <p:sp>
        <p:nvSpPr>
          <p:cNvPr id="308" name="矩形 7"/>
          <p:cNvSpPr txBox="1"/>
          <p:nvPr/>
        </p:nvSpPr>
        <p:spPr>
          <a:xfrm>
            <a:off x="501779" y="303403"/>
            <a:ext cx="7207914" cy="7645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sz="3800" spc="1425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目标管理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Picture 4" descr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3856" y="1221"/>
            <a:ext cx="9157856" cy="686839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315" name="Group 3"/>
          <p:cNvGrpSpPr/>
          <p:nvPr/>
        </p:nvGrpSpPr>
        <p:grpSpPr>
          <a:xfrm>
            <a:off x="-4127" y="6119290"/>
            <a:ext cx="9199224" cy="747450"/>
            <a:chOff x="0" y="0"/>
            <a:chExt cx="9199223" cy="747448"/>
          </a:xfrm>
        </p:grpSpPr>
        <p:pic>
          <p:nvPicPr>
            <p:cNvPr id="313" name="Picture 2" descr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99224" cy="747449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314" name="TextBox 16"/>
            <p:cNvSpPr txBox="1"/>
            <p:nvPr/>
          </p:nvSpPr>
          <p:spPr>
            <a:xfrm>
              <a:off x="6461760" y="404493"/>
              <a:ext cx="2346221" cy="320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1300" spc="300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sp>
        <p:nvSpPr>
          <p:cNvPr id="316" name="TextBox 21"/>
          <p:cNvSpPr txBox="1"/>
          <p:nvPr/>
        </p:nvSpPr>
        <p:spPr>
          <a:xfrm>
            <a:off x="7662751" y="612003"/>
            <a:ext cx="1256666" cy="685166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none" lIns="45719" rIns="45719">
            <a:sp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t>100</a:t>
            </a:r>
          </a:p>
          <a:p>
            <a:pPr algn="ctr">
              <a:defRPr>
                <a:solidFill>
                  <a:srgbClr val="FFFF00"/>
                </a:solidFill>
              </a:defRPr>
            </a:pPr>
            <a:r>
              <a:t>百万创业家</a:t>
            </a:r>
          </a:p>
        </p:txBody>
      </p:sp>
      <p:sp>
        <p:nvSpPr>
          <p:cNvPr id="317" name="Straight Connector 22"/>
          <p:cNvSpPr/>
          <p:nvPr/>
        </p:nvSpPr>
        <p:spPr>
          <a:xfrm>
            <a:off x="882515" y="5725313"/>
            <a:ext cx="1" cy="387429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/>
        </p:txBody>
      </p:sp>
      <p:sp>
        <p:nvSpPr>
          <p:cNvPr id="318" name="Straight Connector 23"/>
          <p:cNvSpPr/>
          <p:nvPr/>
        </p:nvSpPr>
        <p:spPr>
          <a:xfrm>
            <a:off x="1362966" y="5337885"/>
            <a:ext cx="1" cy="387429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/>
        </p:txBody>
      </p:sp>
      <p:sp>
        <p:nvSpPr>
          <p:cNvPr id="319" name="Straight Connector 24"/>
          <p:cNvSpPr/>
          <p:nvPr/>
        </p:nvSpPr>
        <p:spPr>
          <a:xfrm>
            <a:off x="1843821" y="4950457"/>
            <a:ext cx="1" cy="387429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/>
        </p:txBody>
      </p:sp>
      <p:sp>
        <p:nvSpPr>
          <p:cNvPr id="320" name="Straight Connector 25"/>
          <p:cNvSpPr/>
          <p:nvPr/>
        </p:nvSpPr>
        <p:spPr>
          <a:xfrm>
            <a:off x="2319092" y="4563028"/>
            <a:ext cx="1" cy="387429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/>
        </p:txBody>
      </p:sp>
      <p:sp>
        <p:nvSpPr>
          <p:cNvPr id="321" name="Straight Connector 26"/>
          <p:cNvSpPr/>
          <p:nvPr/>
        </p:nvSpPr>
        <p:spPr>
          <a:xfrm>
            <a:off x="2799946" y="4175601"/>
            <a:ext cx="1" cy="387429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/>
        </p:txBody>
      </p:sp>
      <p:sp>
        <p:nvSpPr>
          <p:cNvPr id="322" name="Straight Connector 27"/>
          <p:cNvSpPr/>
          <p:nvPr/>
        </p:nvSpPr>
        <p:spPr>
          <a:xfrm>
            <a:off x="3285978" y="3788173"/>
            <a:ext cx="1" cy="387429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/>
        </p:txBody>
      </p:sp>
      <p:sp>
        <p:nvSpPr>
          <p:cNvPr id="323" name="Straight Connector 28"/>
          <p:cNvSpPr/>
          <p:nvPr/>
        </p:nvSpPr>
        <p:spPr>
          <a:xfrm>
            <a:off x="882515" y="5727046"/>
            <a:ext cx="493346" cy="1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/>
        </p:txBody>
      </p:sp>
      <p:sp>
        <p:nvSpPr>
          <p:cNvPr id="324" name="Straight Connector 29"/>
          <p:cNvSpPr/>
          <p:nvPr/>
        </p:nvSpPr>
        <p:spPr>
          <a:xfrm>
            <a:off x="1362966" y="5341351"/>
            <a:ext cx="493346" cy="1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/>
        </p:txBody>
      </p:sp>
      <p:sp>
        <p:nvSpPr>
          <p:cNvPr id="325" name="Straight Connector 30"/>
          <p:cNvSpPr/>
          <p:nvPr/>
        </p:nvSpPr>
        <p:spPr>
          <a:xfrm>
            <a:off x="1843821" y="4950457"/>
            <a:ext cx="493345" cy="1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/>
        </p:txBody>
      </p:sp>
      <p:sp>
        <p:nvSpPr>
          <p:cNvPr id="326" name="Straight Connector 31"/>
          <p:cNvSpPr/>
          <p:nvPr/>
        </p:nvSpPr>
        <p:spPr>
          <a:xfrm>
            <a:off x="3285978" y="3788173"/>
            <a:ext cx="1653961" cy="1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/>
        </p:txBody>
      </p:sp>
      <p:sp>
        <p:nvSpPr>
          <p:cNvPr id="327" name="Straight Connector 32"/>
          <p:cNvSpPr/>
          <p:nvPr/>
        </p:nvSpPr>
        <p:spPr>
          <a:xfrm>
            <a:off x="2319092" y="4563028"/>
            <a:ext cx="493345" cy="1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/>
        </p:txBody>
      </p:sp>
      <p:sp>
        <p:nvSpPr>
          <p:cNvPr id="328" name="Straight Connector 33"/>
          <p:cNvSpPr/>
          <p:nvPr/>
        </p:nvSpPr>
        <p:spPr>
          <a:xfrm>
            <a:off x="2799945" y="4191563"/>
            <a:ext cx="493345" cy="1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/>
        </p:txBody>
      </p:sp>
      <p:sp>
        <p:nvSpPr>
          <p:cNvPr id="329" name="Straight Connector 34"/>
          <p:cNvSpPr/>
          <p:nvPr/>
        </p:nvSpPr>
        <p:spPr>
          <a:xfrm flipV="1">
            <a:off x="4929177" y="1028674"/>
            <a:ext cx="3551592" cy="2765796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/>
        </p:txBody>
      </p:sp>
      <p:sp>
        <p:nvSpPr>
          <p:cNvPr id="330" name="TextBox 35"/>
          <p:cNvSpPr txBox="1"/>
          <p:nvPr/>
        </p:nvSpPr>
        <p:spPr>
          <a:xfrm>
            <a:off x="939002" y="5714548"/>
            <a:ext cx="360423" cy="8026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pPr>
              <a:defRPr sz="1200">
                <a:solidFill>
                  <a:srgbClr val="FFFFFF"/>
                </a:solidFill>
              </a:defRPr>
            </a:pPr>
            <a:r>
              <a:t>DSV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400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10%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10%</a:t>
            </a:r>
          </a:p>
        </p:txBody>
      </p:sp>
      <p:sp>
        <p:nvSpPr>
          <p:cNvPr id="331" name="TextBox 36"/>
          <p:cNvSpPr txBox="1"/>
          <p:nvPr/>
        </p:nvSpPr>
        <p:spPr>
          <a:xfrm>
            <a:off x="1405012" y="5333067"/>
            <a:ext cx="360424" cy="9804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pPr>
              <a:defRPr sz="1200">
                <a:solidFill>
                  <a:srgbClr val="FFFFFF"/>
                </a:solidFill>
              </a:defRPr>
            </a:pPr>
            <a:r>
              <a:t>DSV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800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10%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10%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10%</a:t>
            </a:r>
          </a:p>
        </p:txBody>
      </p:sp>
      <p:sp>
        <p:nvSpPr>
          <p:cNvPr id="332" name="TextBox 37"/>
          <p:cNvSpPr txBox="1"/>
          <p:nvPr/>
        </p:nvSpPr>
        <p:spPr>
          <a:xfrm>
            <a:off x="1885868" y="4944747"/>
            <a:ext cx="423823" cy="1158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pPr>
              <a:defRPr sz="1200">
                <a:solidFill>
                  <a:srgbClr val="FFFFFF"/>
                </a:solidFill>
              </a:defRPr>
            </a:pPr>
            <a:r>
              <a:t>DSV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1200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10%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10%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10%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5%</a:t>
            </a:r>
          </a:p>
        </p:txBody>
      </p:sp>
      <p:sp>
        <p:nvSpPr>
          <p:cNvPr id="333" name="TextBox 38"/>
          <p:cNvSpPr txBox="1"/>
          <p:nvPr/>
        </p:nvSpPr>
        <p:spPr>
          <a:xfrm>
            <a:off x="2371901" y="4537455"/>
            <a:ext cx="423823" cy="13360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pPr>
              <a:defRPr sz="1200">
                <a:solidFill>
                  <a:srgbClr val="FFFFFF"/>
                </a:solidFill>
              </a:defRPr>
            </a:pPr>
            <a:r>
              <a:t>DSV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1600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10%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10%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10%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5%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5%</a:t>
            </a:r>
          </a:p>
        </p:txBody>
      </p:sp>
      <p:sp>
        <p:nvSpPr>
          <p:cNvPr id="334" name="TextBox 39"/>
          <p:cNvSpPr txBox="1"/>
          <p:nvPr/>
        </p:nvSpPr>
        <p:spPr>
          <a:xfrm>
            <a:off x="2845220" y="4193078"/>
            <a:ext cx="423823" cy="1513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pPr>
              <a:defRPr sz="1200">
                <a:solidFill>
                  <a:srgbClr val="FFFFFF"/>
                </a:solidFill>
              </a:defRPr>
            </a:pPr>
            <a:r>
              <a:t>DSV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2400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10%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10%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10%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5%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5%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5%</a:t>
            </a:r>
          </a:p>
        </p:txBody>
      </p:sp>
      <p:sp>
        <p:nvSpPr>
          <p:cNvPr id="335" name="TextBox 40"/>
          <p:cNvSpPr txBox="1"/>
          <p:nvPr/>
        </p:nvSpPr>
        <p:spPr>
          <a:xfrm>
            <a:off x="3331242" y="3764329"/>
            <a:ext cx="423823" cy="16916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pPr>
              <a:defRPr sz="1200">
                <a:solidFill>
                  <a:srgbClr val="FFFFFF"/>
                </a:solidFill>
              </a:defRPr>
            </a:pPr>
            <a:r>
              <a:t>DSV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3200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10%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10%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10%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5%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5%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5%</a:t>
            </a:r>
          </a:p>
          <a:p>
            <a:pPr>
              <a:defRPr sz="1200">
                <a:solidFill>
                  <a:srgbClr val="FFFFFF"/>
                </a:solidFill>
              </a:defRPr>
            </a:pPr>
            <a:r>
              <a:t>5%</a:t>
            </a:r>
          </a:p>
        </p:txBody>
      </p:sp>
      <p:sp>
        <p:nvSpPr>
          <p:cNvPr id="336" name="TextBox 41"/>
          <p:cNvSpPr txBox="1"/>
          <p:nvPr/>
        </p:nvSpPr>
        <p:spPr>
          <a:xfrm>
            <a:off x="3371820" y="3389328"/>
            <a:ext cx="375394" cy="5740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defRPr sz="1600">
                <a:solidFill>
                  <a:srgbClr val="FFFF00"/>
                </a:solidFill>
              </a:defRPr>
            </a:pPr>
            <a:r>
              <a:t>VIP</a:t>
            </a:r>
            <a:r>
              <a:rPr>
                <a:solidFill>
                  <a:srgbClr val="FFFFFF"/>
                </a:solidFill>
              </a:rPr>
              <a:t> 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337" name="Picture 42" descr="Picture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483" y="2961586"/>
            <a:ext cx="345285" cy="24003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338" name="Picture 43" descr="Picture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483" y="3213869"/>
            <a:ext cx="345285" cy="24003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339" name="Picture 44" descr="Picture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9922" y="3210142"/>
            <a:ext cx="345285" cy="24003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340" name="Picture 45" descr="Picture 4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2978" y="3432376"/>
            <a:ext cx="345285" cy="24003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341" name="Picture 46" descr="Picture 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8651" y="3432376"/>
            <a:ext cx="345285" cy="24003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342" name="Picture 47" descr="Picture 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4777" y="3427014"/>
            <a:ext cx="345285" cy="24003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343" name="Picture 48" descr="Picture 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240" y="4830443"/>
            <a:ext cx="564595" cy="80875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344" name="Rectangle 1"/>
          <p:cNvSpPr txBox="1"/>
          <p:nvPr/>
        </p:nvSpPr>
        <p:spPr>
          <a:xfrm>
            <a:off x="3863152" y="3849215"/>
            <a:ext cx="3599760" cy="1228984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defRPr sz="160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荣获</a:t>
            </a:r>
            <a:r>
              <a:t> </a:t>
            </a:r>
            <a:r>
              <a:rPr>
                <a:solidFill>
                  <a:srgbClr val="FFFF00"/>
                </a:solidFill>
              </a:rPr>
              <a:t>VIP</a:t>
            </a:r>
            <a:r>
              <a:t> </a:t>
            </a:r>
            <a:r>
              <a:rPr>
                <a:solidFill>
                  <a:srgbClr val="FFFF00"/>
                </a:solidFill>
                <a:latin typeface="+mj-lt"/>
                <a:ea typeface="+mj-ea"/>
                <a:cs typeface="+mj-cs"/>
                <a:sym typeface="Helvetica"/>
              </a:rPr>
              <a:t>精英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企业奖</a:t>
            </a:r>
            <a:br>
              <a:rPr>
                <a:latin typeface="+mj-lt"/>
                <a:ea typeface="+mj-ea"/>
                <a:cs typeface="+mj-cs"/>
                <a:sym typeface="Helvetica"/>
              </a:rPr>
            </a:br>
            <a:r>
              <a:rPr>
                <a:latin typeface="+mj-lt"/>
                <a:ea typeface="+mj-ea"/>
                <a:cs typeface="+mj-cs"/>
                <a:sym typeface="Helvetica"/>
              </a:rPr>
              <a:t>荣获</a:t>
            </a:r>
            <a:r>
              <a:t> </a:t>
            </a:r>
            <a:r>
              <a:rPr>
                <a:solidFill>
                  <a:srgbClr val="FFFF00"/>
                </a:solidFill>
              </a:rPr>
              <a:t>Crown</a:t>
            </a:r>
            <a:r>
              <a:rPr>
                <a:solidFill>
                  <a:srgbClr val="FFFF00"/>
                </a:solidFill>
                <a:latin typeface="+mj-lt"/>
                <a:ea typeface="+mj-ea"/>
                <a:cs typeface="+mj-cs"/>
                <a:sym typeface="Helvetica"/>
              </a:rPr>
              <a:t>皇冠 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企业奖</a:t>
            </a:r>
            <a:br>
              <a:rPr>
                <a:latin typeface="+mj-lt"/>
                <a:ea typeface="+mj-ea"/>
                <a:cs typeface="+mj-cs"/>
                <a:sym typeface="Helvetica"/>
              </a:rPr>
            </a:br>
            <a:r>
              <a:rPr>
                <a:latin typeface="+mj-lt"/>
                <a:ea typeface="+mj-ea"/>
                <a:cs typeface="+mj-cs"/>
                <a:sym typeface="Helvetica"/>
              </a:rPr>
              <a:t>荣获</a:t>
            </a:r>
            <a:r>
              <a:t> </a:t>
            </a:r>
            <a:r>
              <a:rPr>
                <a:solidFill>
                  <a:srgbClr val="FFFF00"/>
                </a:solidFill>
              </a:rPr>
              <a:t>Double Crown</a:t>
            </a:r>
            <a:r>
              <a:rPr>
                <a:solidFill>
                  <a:srgbClr val="FFFF00"/>
                </a:solidFill>
              </a:rPr>
              <a:t> </a:t>
            </a:r>
            <a:r>
              <a:rPr>
                <a:solidFill>
                  <a:srgbClr val="FFFF00"/>
                </a:solidFill>
                <a:latin typeface="+mj-lt"/>
                <a:ea typeface="+mj-ea"/>
                <a:cs typeface="+mj-cs"/>
                <a:sym typeface="Helvetica"/>
              </a:rPr>
              <a:t>双冠 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企业奖</a:t>
            </a:r>
            <a:br>
              <a:rPr>
                <a:latin typeface="+mj-lt"/>
                <a:ea typeface="+mj-ea"/>
                <a:cs typeface="+mj-cs"/>
                <a:sym typeface="Helvetica"/>
              </a:rPr>
            </a:br>
            <a:r>
              <a:rPr>
                <a:latin typeface="+mj-lt"/>
                <a:ea typeface="+mj-ea"/>
                <a:cs typeface="+mj-cs"/>
                <a:sym typeface="Helvetica"/>
              </a:rPr>
              <a:t>荣获</a:t>
            </a:r>
            <a:r>
              <a:t> </a:t>
            </a:r>
            <a:r>
              <a:rPr>
                <a:solidFill>
                  <a:srgbClr val="FFFF00"/>
                </a:solidFill>
              </a:rPr>
              <a:t>Triple Crown</a:t>
            </a:r>
            <a:r>
              <a:rPr>
                <a:solidFill>
                  <a:srgbClr val="FFFF00"/>
                </a:solidFill>
              </a:rPr>
              <a:t> </a:t>
            </a:r>
            <a:r>
              <a:rPr>
                <a:solidFill>
                  <a:srgbClr val="FFFF00"/>
                </a:solidFill>
                <a:latin typeface="+mj-lt"/>
                <a:ea typeface="+mj-ea"/>
                <a:cs typeface="+mj-cs"/>
                <a:sym typeface="Helvetica"/>
              </a:rPr>
              <a:t>三冠</a:t>
            </a:r>
            <a:r>
              <a:rPr>
                <a:solidFill>
                  <a:srgbClr val="FFFF00"/>
                </a:solidFill>
              </a:rPr>
              <a:t> 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企业奖</a:t>
            </a:r>
            <a:endParaRPr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345" name="Rectangle 54"/>
          <p:cNvSpPr txBox="1"/>
          <p:nvPr/>
        </p:nvSpPr>
        <p:spPr>
          <a:xfrm>
            <a:off x="5153074" y="2853596"/>
            <a:ext cx="846169" cy="408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defRPr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千里马</a:t>
            </a:r>
            <a:r>
              <a:t> </a:t>
            </a:r>
          </a:p>
        </p:txBody>
      </p:sp>
      <p:sp>
        <p:nvSpPr>
          <p:cNvPr id="346" name="Rectangle 55"/>
          <p:cNvSpPr txBox="1"/>
          <p:nvPr/>
        </p:nvSpPr>
        <p:spPr>
          <a:xfrm>
            <a:off x="5884741" y="2475443"/>
            <a:ext cx="1912278" cy="408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defRPr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小将</a:t>
            </a:r>
            <a:r>
              <a:t> </a:t>
            </a:r>
            <a:r>
              <a:t> </a:t>
            </a:r>
            <a:r>
              <a:rPr>
                <a:solidFill>
                  <a:srgbClr val="FFFFFF"/>
                </a:solidFill>
              </a:rPr>
              <a:t>$5-$10K</a:t>
            </a:r>
            <a:r>
              <a:rPr>
                <a:solidFill>
                  <a:srgbClr val="FFFFFF"/>
                </a:solidFill>
              </a:rPr>
              <a:t> 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47" name="Rectangle 56"/>
          <p:cNvSpPr txBox="1"/>
          <p:nvPr/>
        </p:nvSpPr>
        <p:spPr>
          <a:xfrm>
            <a:off x="6451798" y="1974194"/>
            <a:ext cx="1983251" cy="408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defRPr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大将</a:t>
            </a:r>
            <a:r>
              <a:t> </a:t>
            </a:r>
            <a:r>
              <a:t> </a:t>
            </a:r>
            <a:r>
              <a:rPr>
                <a:solidFill>
                  <a:srgbClr val="FFFFFF"/>
                </a:solidFill>
              </a:rPr>
              <a:t>$10-$15K</a:t>
            </a:r>
            <a:r>
              <a:rPr>
                <a:solidFill>
                  <a:srgbClr val="FFFFFF"/>
                </a:solidFill>
              </a:rPr>
              <a:t> 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48" name="Rectangle 57"/>
          <p:cNvSpPr txBox="1"/>
          <p:nvPr/>
        </p:nvSpPr>
        <p:spPr>
          <a:xfrm>
            <a:off x="7041976" y="1492088"/>
            <a:ext cx="1828313" cy="408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defRPr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领袖</a:t>
            </a:r>
            <a:r>
              <a:t> </a:t>
            </a:r>
            <a:r>
              <a:t> </a:t>
            </a:r>
            <a:r>
              <a:rPr>
                <a:solidFill>
                  <a:srgbClr val="FFFFFF"/>
                </a:solidFill>
              </a:rPr>
              <a:t>$20-30K</a:t>
            </a:r>
            <a:r>
              <a:rPr>
                <a:solidFill>
                  <a:srgbClr val="FFFFFF"/>
                </a:solidFill>
              </a:rPr>
              <a:t> 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Picture 4" descr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"/>
            <a:ext cx="9144001" cy="68580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355" name="Group 3"/>
          <p:cNvGrpSpPr/>
          <p:nvPr/>
        </p:nvGrpSpPr>
        <p:grpSpPr>
          <a:xfrm>
            <a:off x="-2" y="5989065"/>
            <a:ext cx="9199225" cy="868936"/>
            <a:chOff x="0" y="0"/>
            <a:chExt cx="9199223" cy="868935"/>
          </a:xfrm>
        </p:grpSpPr>
        <p:pic>
          <p:nvPicPr>
            <p:cNvPr id="353" name="Picture 2" descr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99224" cy="86893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354" name="TextBox 16"/>
            <p:cNvSpPr txBox="1"/>
            <p:nvPr/>
          </p:nvSpPr>
          <p:spPr>
            <a:xfrm>
              <a:off x="6461760" y="470238"/>
              <a:ext cx="2346221" cy="320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1300" spc="300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pic>
        <p:nvPicPr>
          <p:cNvPr id="356" name="Picture 17" descr="Picture 17"/>
          <p:cNvPicPr>
            <a:picLocks noChangeAspect="1"/>
          </p:cNvPicPr>
          <p:nvPr/>
        </p:nvPicPr>
        <p:blipFill>
          <a:blip r:embed="rId3"/>
          <a:srcRect b="17228"/>
          <a:stretch>
            <a:fillRect/>
          </a:stretch>
        </p:blipFill>
        <p:spPr>
          <a:xfrm>
            <a:off x="7978966" y="325112"/>
            <a:ext cx="707769" cy="72128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357" name="矩形 7"/>
          <p:cNvSpPr txBox="1"/>
          <p:nvPr/>
        </p:nvSpPr>
        <p:spPr>
          <a:xfrm>
            <a:off x="501779" y="1790248"/>
            <a:ext cx="7207914" cy="662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spcBef>
                <a:spcPts val="600"/>
              </a:spcBef>
              <a:defRPr sz="4000" spc="900">
                <a:solidFill>
                  <a:srgbClr val="FFFFFF"/>
                </a:solidFill>
                <a:effectLst>
                  <a:outerShdw blurRad="127000" rotWithShape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</a:rPr>
              <a:t>格局</a:t>
            </a:r>
            <a:r>
              <a: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</a:rPr>
              <a:t>&amp;</a:t>
            </a:r>
            <a:r>
              <a: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</a:rPr>
              <a:t>定位</a:t>
            </a:r>
            <a:endParaRPr sz="3200" spc="1200">
              <a:solidFill>
                <a:srgbClr val="FFDC00"/>
              </a:solidFill>
              <a:effectLst>
                <a:outerShdw blurRad="63500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sp>
        <p:nvSpPr>
          <p:cNvPr id="358" name="矩形 7"/>
          <p:cNvSpPr txBox="1"/>
          <p:nvPr/>
        </p:nvSpPr>
        <p:spPr>
          <a:xfrm>
            <a:off x="501779" y="1092699"/>
            <a:ext cx="7207914" cy="662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spcBef>
                <a:spcPts val="600"/>
              </a:spcBef>
              <a:def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做梦与目标管理(梦想版)</a:t>
            </a:r>
          </a:p>
        </p:txBody>
      </p:sp>
      <p:sp>
        <p:nvSpPr>
          <p:cNvPr id="359" name="矩形 7"/>
          <p:cNvSpPr txBox="1"/>
          <p:nvPr/>
        </p:nvSpPr>
        <p:spPr>
          <a:xfrm>
            <a:off x="501779" y="2470988"/>
            <a:ext cx="7207914" cy="662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spcBef>
                <a:spcPts val="600"/>
              </a:spcBef>
              <a:def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方向</a:t>
            </a:r>
          </a:p>
        </p:txBody>
      </p:sp>
      <p:sp>
        <p:nvSpPr>
          <p:cNvPr id="360" name="矩形 7"/>
          <p:cNvSpPr txBox="1"/>
          <p:nvPr/>
        </p:nvSpPr>
        <p:spPr>
          <a:xfrm>
            <a:off x="501779" y="3177127"/>
            <a:ext cx="7207914" cy="662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spcBef>
                <a:spcPts val="600"/>
              </a:spcBef>
              <a:def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目标(短期,中期和长期)</a:t>
            </a:r>
          </a:p>
        </p:txBody>
      </p:sp>
      <p:sp>
        <p:nvSpPr>
          <p:cNvPr id="361" name="矩形 7"/>
          <p:cNvSpPr txBox="1"/>
          <p:nvPr/>
        </p:nvSpPr>
        <p:spPr>
          <a:xfrm>
            <a:off x="501779" y="3903567"/>
            <a:ext cx="7207914" cy="662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spcBef>
                <a:spcPts val="600"/>
              </a:spcBef>
              <a:def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计划(时间管理)</a:t>
            </a:r>
          </a:p>
        </p:txBody>
      </p:sp>
      <p:sp>
        <p:nvSpPr>
          <p:cNvPr id="362" name="矩形 7"/>
          <p:cNvSpPr txBox="1"/>
          <p:nvPr/>
        </p:nvSpPr>
        <p:spPr>
          <a:xfrm>
            <a:off x="501779" y="303403"/>
            <a:ext cx="7207914" cy="7645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sz="3800" spc="1425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目标管理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Picture 4" descr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"/>
            <a:ext cx="9144001" cy="68580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369" name="Group 3"/>
          <p:cNvGrpSpPr/>
          <p:nvPr/>
        </p:nvGrpSpPr>
        <p:grpSpPr>
          <a:xfrm>
            <a:off x="-2" y="5989065"/>
            <a:ext cx="9199225" cy="868936"/>
            <a:chOff x="0" y="0"/>
            <a:chExt cx="9199223" cy="868935"/>
          </a:xfrm>
        </p:grpSpPr>
        <p:pic>
          <p:nvPicPr>
            <p:cNvPr id="367" name="Picture 2" descr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99224" cy="86893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368" name="TextBox 16"/>
            <p:cNvSpPr txBox="1"/>
            <p:nvPr/>
          </p:nvSpPr>
          <p:spPr>
            <a:xfrm>
              <a:off x="6461760" y="470238"/>
              <a:ext cx="2346221" cy="320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1300" spc="300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pic>
        <p:nvPicPr>
          <p:cNvPr id="370" name="Picture 17" descr="Picture 17"/>
          <p:cNvPicPr>
            <a:picLocks noChangeAspect="1"/>
          </p:cNvPicPr>
          <p:nvPr/>
        </p:nvPicPr>
        <p:blipFill>
          <a:blip r:embed="rId3"/>
          <a:srcRect b="17228"/>
          <a:stretch>
            <a:fillRect/>
          </a:stretch>
        </p:blipFill>
        <p:spPr>
          <a:xfrm>
            <a:off x="7978966" y="325112"/>
            <a:ext cx="707769" cy="72128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371" name="矩形 7"/>
          <p:cNvSpPr txBox="1"/>
          <p:nvPr/>
        </p:nvSpPr>
        <p:spPr>
          <a:xfrm>
            <a:off x="501779" y="1790248"/>
            <a:ext cx="7207914" cy="662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spcBef>
                <a:spcPts val="600"/>
              </a:spcBef>
              <a:defRPr sz="4000" spc="900">
                <a:solidFill>
                  <a:srgbClr val="FFFFFF"/>
                </a:solidFill>
                <a:effectLst>
                  <a:outerShdw blurRad="127000" rotWithShape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</a:rPr>
              <a:t>格局</a:t>
            </a:r>
            <a:r>
              <a: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</a:rPr>
              <a:t>&amp;</a:t>
            </a:r>
            <a:r>
              <a: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</a:rPr>
              <a:t>定位</a:t>
            </a:r>
            <a:endParaRPr sz="3200" spc="1200">
              <a:solidFill>
                <a:srgbClr val="FFDC00"/>
              </a:solidFill>
              <a:effectLst>
                <a:outerShdw blurRad="63500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sp>
        <p:nvSpPr>
          <p:cNvPr id="372" name="矩形 7"/>
          <p:cNvSpPr txBox="1"/>
          <p:nvPr/>
        </p:nvSpPr>
        <p:spPr>
          <a:xfrm>
            <a:off x="501779" y="1092699"/>
            <a:ext cx="7207914" cy="662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spcBef>
                <a:spcPts val="600"/>
              </a:spcBef>
              <a:def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做梦与目标管理(梦想版)</a:t>
            </a:r>
          </a:p>
        </p:txBody>
      </p:sp>
      <p:sp>
        <p:nvSpPr>
          <p:cNvPr id="373" name="矩形 7"/>
          <p:cNvSpPr txBox="1"/>
          <p:nvPr/>
        </p:nvSpPr>
        <p:spPr>
          <a:xfrm>
            <a:off x="501779" y="2470988"/>
            <a:ext cx="7207914" cy="662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spcBef>
                <a:spcPts val="600"/>
              </a:spcBef>
              <a:def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方向</a:t>
            </a:r>
          </a:p>
        </p:txBody>
      </p:sp>
      <p:sp>
        <p:nvSpPr>
          <p:cNvPr id="374" name="矩形 7"/>
          <p:cNvSpPr txBox="1"/>
          <p:nvPr/>
        </p:nvSpPr>
        <p:spPr>
          <a:xfrm>
            <a:off x="501779" y="3177127"/>
            <a:ext cx="7207914" cy="662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spcBef>
                <a:spcPts val="600"/>
              </a:spcBef>
              <a:def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目标(短期,中期和长期)</a:t>
            </a:r>
          </a:p>
        </p:txBody>
      </p:sp>
      <p:sp>
        <p:nvSpPr>
          <p:cNvPr id="375" name="矩形 7"/>
          <p:cNvSpPr txBox="1"/>
          <p:nvPr/>
        </p:nvSpPr>
        <p:spPr>
          <a:xfrm>
            <a:off x="501779" y="3903567"/>
            <a:ext cx="7207914" cy="662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spcBef>
                <a:spcPts val="600"/>
              </a:spcBef>
              <a:def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计划(时间管理)</a:t>
            </a:r>
          </a:p>
        </p:txBody>
      </p:sp>
      <p:sp>
        <p:nvSpPr>
          <p:cNvPr id="376" name="矩形 7"/>
          <p:cNvSpPr txBox="1"/>
          <p:nvPr/>
        </p:nvSpPr>
        <p:spPr>
          <a:xfrm>
            <a:off x="501779" y="4593516"/>
            <a:ext cx="7207914" cy="662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spcBef>
                <a:spcPts val="600"/>
              </a:spcBef>
              <a:def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行动</a:t>
            </a:r>
          </a:p>
        </p:txBody>
      </p:sp>
      <p:sp>
        <p:nvSpPr>
          <p:cNvPr id="377" name="矩形 7"/>
          <p:cNvSpPr txBox="1"/>
          <p:nvPr/>
        </p:nvSpPr>
        <p:spPr>
          <a:xfrm>
            <a:off x="501779" y="303403"/>
            <a:ext cx="7207914" cy="7645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sz="3800" spc="1425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目标管理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Picture 4" descr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"/>
            <a:ext cx="9144001" cy="68580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384" name="Group 3"/>
          <p:cNvGrpSpPr/>
          <p:nvPr/>
        </p:nvGrpSpPr>
        <p:grpSpPr>
          <a:xfrm>
            <a:off x="-2" y="5989065"/>
            <a:ext cx="9199225" cy="868936"/>
            <a:chOff x="0" y="0"/>
            <a:chExt cx="9199223" cy="868935"/>
          </a:xfrm>
        </p:grpSpPr>
        <p:pic>
          <p:nvPicPr>
            <p:cNvPr id="382" name="Picture 2" descr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99224" cy="86893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383" name="TextBox 16"/>
            <p:cNvSpPr txBox="1"/>
            <p:nvPr/>
          </p:nvSpPr>
          <p:spPr>
            <a:xfrm>
              <a:off x="6461760" y="470238"/>
              <a:ext cx="2346221" cy="320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1300" spc="300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pic>
        <p:nvPicPr>
          <p:cNvPr id="385" name="Picture 17" descr="Picture 17"/>
          <p:cNvPicPr>
            <a:picLocks noChangeAspect="1"/>
          </p:cNvPicPr>
          <p:nvPr/>
        </p:nvPicPr>
        <p:blipFill>
          <a:blip r:embed="rId3"/>
          <a:srcRect b="17228"/>
          <a:stretch>
            <a:fillRect/>
          </a:stretch>
        </p:blipFill>
        <p:spPr>
          <a:xfrm>
            <a:off x="7978966" y="325112"/>
            <a:ext cx="707769" cy="72128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386" name="矩形 7"/>
          <p:cNvSpPr txBox="1"/>
          <p:nvPr/>
        </p:nvSpPr>
        <p:spPr>
          <a:xfrm>
            <a:off x="501779" y="1790248"/>
            <a:ext cx="7207914" cy="662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spcBef>
                <a:spcPts val="600"/>
              </a:spcBef>
              <a:defRPr sz="4000" spc="900">
                <a:solidFill>
                  <a:srgbClr val="FFFFFF"/>
                </a:solidFill>
                <a:effectLst>
                  <a:outerShdw blurRad="127000" rotWithShape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</a:rPr>
              <a:t>格局</a:t>
            </a:r>
            <a:r>
              <a: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</a:rPr>
              <a:t>&amp;</a:t>
            </a:r>
            <a:r>
              <a: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</a:rPr>
              <a:t>定位</a:t>
            </a:r>
            <a:endParaRPr sz="3200" spc="1200">
              <a:solidFill>
                <a:srgbClr val="FFDC00"/>
              </a:solidFill>
              <a:effectLst>
                <a:outerShdw blurRad="63500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sp>
        <p:nvSpPr>
          <p:cNvPr id="387" name="矩形 7"/>
          <p:cNvSpPr txBox="1"/>
          <p:nvPr/>
        </p:nvSpPr>
        <p:spPr>
          <a:xfrm>
            <a:off x="501779" y="1092699"/>
            <a:ext cx="7207914" cy="662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spcBef>
                <a:spcPts val="600"/>
              </a:spcBef>
              <a:def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做梦与目标管理(梦想版)</a:t>
            </a:r>
          </a:p>
        </p:txBody>
      </p:sp>
      <p:sp>
        <p:nvSpPr>
          <p:cNvPr id="388" name="矩形 7"/>
          <p:cNvSpPr txBox="1"/>
          <p:nvPr/>
        </p:nvSpPr>
        <p:spPr>
          <a:xfrm>
            <a:off x="501779" y="2470988"/>
            <a:ext cx="7207914" cy="662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spcBef>
                <a:spcPts val="600"/>
              </a:spcBef>
              <a:def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方向</a:t>
            </a:r>
          </a:p>
        </p:txBody>
      </p:sp>
      <p:sp>
        <p:nvSpPr>
          <p:cNvPr id="389" name="矩形 7"/>
          <p:cNvSpPr txBox="1"/>
          <p:nvPr/>
        </p:nvSpPr>
        <p:spPr>
          <a:xfrm>
            <a:off x="501779" y="3177127"/>
            <a:ext cx="7207914" cy="662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spcBef>
                <a:spcPts val="600"/>
              </a:spcBef>
              <a:def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目标(短期,中期和长期)</a:t>
            </a:r>
          </a:p>
        </p:txBody>
      </p:sp>
      <p:sp>
        <p:nvSpPr>
          <p:cNvPr id="390" name="矩形 7"/>
          <p:cNvSpPr txBox="1"/>
          <p:nvPr/>
        </p:nvSpPr>
        <p:spPr>
          <a:xfrm>
            <a:off x="501779" y="3903567"/>
            <a:ext cx="7207914" cy="662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spcBef>
                <a:spcPts val="600"/>
              </a:spcBef>
              <a:def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计划(时间管理)</a:t>
            </a:r>
          </a:p>
        </p:txBody>
      </p:sp>
      <p:sp>
        <p:nvSpPr>
          <p:cNvPr id="391" name="矩形 7"/>
          <p:cNvSpPr txBox="1"/>
          <p:nvPr/>
        </p:nvSpPr>
        <p:spPr>
          <a:xfrm>
            <a:off x="501779" y="4593516"/>
            <a:ext cx="7207914" cy="662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spcBef>
                <a:spcPts val="600"/>
              </a:spcBef>
              <a:defRPr sz="3200" spc="1200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行动(突破成长,不轻言放弃)</a:t>
            </a:r>
          </a:p>
        </p:txBody>
      </p:sp>
      <p:sp>
        <p:nvSpPr>
          <p:cNvPr id="392" name="矩形 7"/>
          <p:cNvSpPr txBox="1"/>
          <p:nvPr/>
        </p:nvSpPr>
        <p:spPr>
          <a:xfrm>
            <a:off x="501779" y="303403"/>
            <a:ext cx="7207914" cy="7645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sz="3800" spc="1425">
                <a:solidFill>
                  <a:srgbClr val="FFDC00"/>
                </a:solidFill>
                <a:effectLst>
                  <a:outerShdw blurRad="63500" rotWithShape="0">
                    <a:srgbClr val="000000">
                      <a:alpha val="25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目标管理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1058</Words>
  <Application>WPS Presentation</Application>
  <PresentationFormat/>
  <Paragraphs>283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2" baseType="lpstr">
      <vt:lpstr>Arial</vt:lpstr>
      <vt:lpstr>SimSun</vt:lpstr>
      <vt:lpstr>Wingdings</vt:lpstr>
      <vt:lpstr>Calibri</vt:lpstr>
      <vt:lpstr>Calibri Light</vt:lpstr>
      <vt:lpstr>Arial</vt:lpstr>
      <vt:lpstr>Yuanti TC Regular</vt:lpstr>
      <vt:lpstr>Segoe Print</vt:lpstr>
      <vt:lpstr>Yuanti SC Bold</vt:lpstr>
      <vt:lpstr>STXihei</vt:lpstr>
      <vt:lpstr>Helvetica</vt:lpstr>
      <vt:lpstr>Yuanti TC Bold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KUNYI</cp:lastModifiedBy>
  <cp:revision>1</cp:revision>
  <dcterms:created xsi:type="dcterms:W3CDTF">2021-10-17T14:08:51Z</dcterms:created>
  <dcterms:modified xsi:type="dcterms:W3CDTF">2021-10-17T14:08:51Z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6131E7895F014DC1B70579DD1216828F</vt:lpwstr>
  </property>
  <property fmtid="{D5CDD505-2E9C-101B-9397-08002B2CF9AE}" pid="3" name="KSOProductBuildVer">
    <vt:lpwstr>1033-11.2.0.10323</vt:lpwstr>
  </property>
</Properties>
</file>