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1"/>
  </p:sldMasterIdLst>
  <p:notesMasterIdLst>
    <p:notesMasterId r:id="rId11"/>
  </p:notesMasterIdLst>
  <p:sldIdLst>
    <p:sldId id="261" r:id="rId2"/>
    <p:sldId id="327" r:id="rId3"/>
    <p:sldId id="277" r:id="rId4"/>
    <p:sldId id="326" r:id="rId5"/>
    <p:sldId id="320" r:id="rId6"/>
    <p:sldId id="316" r:id="rId7"/>
    <p:sldId id="324" r:id="rId8"/>
    <p:sldId id="323" r:id="rId9"/>
    <p:sldId id="325" r:id="rId10"/>
  </p:sldIdLst>
  <p:sldSz cx="18288000" cy="10287000"/>
  <p:notesSz cx="18288000" cy="10287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94669"/>
  </p:normalViewPr>
  <p:slideViewPr>
    <p:cSldViewPr snapToGrid="0">
      <p:cViewPr varScale="1">
        <p:scale>
          <a:sx n="28" d="100"/>
          <a:sy n="28" d="100"/>
        </p:scale>
        <p:origin x="208" y="1728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048600" y="771525"/>
            <a:ext cx="12192600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54AD8C0B-2BE4-C85A-DD6C-10C6D66905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795F5BC1-A707-C835-628E-1D78D05D62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BA6FB938-D7A1-E8A3-0E6D-EF9588FCD7D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70028308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4ECCC7B6-EB42-DA77-D6FE-E575C7181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E53480E7-5332-E155-5DE4-9325505666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040BA1F3-1FED-8168-3F53-42B8FD8108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673698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F3BD941A-D715-A01E-1248-1FA386B19D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36EDD9A8-171C-2607-7535-6302DF11C8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828800" y="4886325"/>
            <a:ext cx="14630400" cy="462915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777836D8-0A5C-F55B-E1F5-2DEADB75C8FA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5715000" y="771525"/>
            <a:ext cx="6859588" cy="385762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5422494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EADFDAA6-32C8-B872-7E89-86634C2473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81A78D07-59C6-3969-5A92-3D98489027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D906460E-A0A5-18F4-0A14-756CB20455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-950913" y="1371600"/>
            <a:ext cx="12192001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016424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4ECCC7B6-EB42-DA77-D6FE-E575C7181AA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E53480E7-5332-E155-5DE4-9325505666C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040BA1F3-1FED-8168-3F53-42B8FD8108F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-950913" y="1371600"/>
            <a:ext cx="12192001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16736983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CA1736E7-3A74-B06F-C3B4-29467CA93C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8190C9DC-DAF0-91E3-6BF8-ECC0163DC4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72E6D107-2B45-376E-F514-2E0D23365C1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-950913" y="1371600"/>
            <a:ext cx="12192001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09031764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95B2CD4B-58AB-03F7-F992-3E359D996E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D9C9228F-112E-40E6-7CB0-4644818A9E8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8F8C91F6-6A96-CFD9-95A4-FB6E198BE1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-950913" y="1371600"/>
            <a:ext cx="12192001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46819366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>
          <a:extLst>
            <a:ext uri="{FF2B5EF4-FFF2-40B4-BE49-F238E27FC236}">
              <a16:creationId xmlns:a16="http://schemas.microsoft.com/office/drawing/2014/main" id="{3AB43AEE-5A37-0CBD-9547-F9120D3DC9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>
            <a:extLst>
              <a:ext uri="{FF2B5EF4-FFF2-40B4-BE49-F238E27FC236}">
                <a16:creationId xmlns:a16="http://schemas.microsoft.com/office/drawing/2014/main" id="{C2F9EEE4-CB7B-9AA7-445A-6310873B32E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028700" y="8686800"/>
            <a:ext cx="8229600" cy="8229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>
            <a:extLst>
              <a:ext uri="{FF2B5EF4-FFF2-40B4-BE49-F238E27FC236}">
                <a16:creationId xmlns:a16="http://schemas.microsoft.com/office/drawing/2014/main" id="{5227B1CE-2088-0010-6870-FDDBDA0AC3C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-950913" y="1371600"/>
            <a:ext cx="12192001" cy="685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229116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>
            <a:spLocks noGrp="1"/>
          </p:cNvSpPr>
          <p:nvPr>
            <p:ph type="ftr" idx="11"/>
          </p:nvPr>
        </p:nvSpPr>
        <p:spPr>
          <a:xfrm>
            <a:off x="13336350" y="9483906"/>
            <a:ext cx="4688840" cy="840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5100" b="0" i="0">
                <a:solidFill>
                  <a:schemeClr val="lt1"/>
                </a:solidFill>
                <a:latin typeface="SimSun"/>
                <a:ea typeface="SimSun"/>
                <a:cs typeface="SimSun"/>
                <a:sym typeface="SimSu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chemeClr val="lt1"/>
        </a:solidFill>
        <a:effectLst/>
      </p:bgPr>
    </p:bg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0"/>
            <a:ext cx="18287999" cy="9496424"/>
          </a:xfrm>
          <a:prstGeom prst="rect">
            <a:avLst/>
          </a:prstGeom>
          <a:noFill/>
          <a:ln>
            <a:noFill/>
          </a:ln>
        </p:spPr>
      </p:pic>
      <p:sp>
        <p:nvSpPr>
          <p:cNvPr id="27" name="Google Shape;27;p4"/>
          <p:cNvSpPr/>
          <p:nvPr/>
        </p:nvSpPr>
        <p:spPr>
          <a:xfrm>
            <a:off x="0" y="9496425"/>
            <a:ext cx="18287365" cy="791845"/>
          </a:xfrm>
          <a:custGeom>
            <a:avLst/>
            <a:gdLst/>
            <a:ahLst/>
            <a:cxnLst/>
            <a:rect l="l" t="t" r="r" b="b"/>
            <a:pathLst>
              <a:path w="18287365" h="791845" extrusionOk="0">
                <a:moveTo>
                  <a:pt x="556526" y="0"/>
                </a:moveTo>
                <a:lnTo>
                  <a:pt x="0" y="0"/>
                </a:lnTo>
                <a:lnTo>
                  <a:pt x="0" y="791324"/>
                </a:lnTo>
                <a:lnTo>
                  <a:pt x="556526" y="791324"/>
                </a:lnTo>
                <a:lnTo>
                  <a:pt x="556526" y="0"/>
                </a:lnTo>
                <a:close/>
              </a:path>
              <a:path w="18287365" h="791845" extrusionOk="0">
                <a:moveTo>
                  <a:pt x="18286972" y="0"/>
                </a:moveTo>
                <a:lnTo>
                  <a:pt x="3775418" y="0"/>
                </a:lnTo>
                <a:lnTo>
                  <a:pt x="3775418" y="790587"/>
                </a:lnTo>
                <a:lnTo>
                  <a:pt x="18286972" y="790587"/>
                </a:lnTo>
                <a:lnTo>
                  <a:pt x="18286972" y="0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28" name="Google Shape;28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238" y="9271587"/>
            <a:ext cx="2867024" cy="971549"/>
          </a:xfrm>
          <a:prstGeom prst="rect">
            <a:avLst/>
          </a:prstGeom>
          <a:noFill/>
          <a:ln>
            <a:noFill/>
          </a:ln>
        </p:spPr>
      </p:pic>
      <p:pic>
        <p:nvPicPr>
          <p:cNvPr id="29" name="Google Shape;29;p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0" y="0"/>
            <a:ext cx="18287999" cy="949642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4"/>
          <p:cNvSpPr txBox="1">
            <a:spLocks noGrp="1"/>
          </p:cNvSpPr>
          <p:nvPr>
            <p:ph type="ctrTitle"/>
          </p:nvPr>
        </p:nvSpPr>
        <p:spPr>
          <a:xfrm>
            <a:off x="1070425" y="592137"/>
            <a:ext cx="4753610" cy="8026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5100" b="0" i="0">
                <a:solidFill>
                  <a:srgbClr val="003366"/>
                </a:solidFill>
                <a:latin typeface="SimSun"/>
                <a:ea typeface="SimSun"/>
                <a:cs typeface="SimSun"/>
                <a:sym typeface="SimSu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"/>
          <p:cNvSpPr txBox="1">
            <a:spLocks noGrp="1"/>
          </p:cNvSpPr>
          <p:nvPr>
            <p:ph type="subTitle" idx="1"/>
          </p:nvPr>
        </p:nvSpPr>
        <p:spPr>
          <a:xfrm>
            <a:off x="2743200" y="5760720"/>
            <a:ext cx="12801600" cy="25717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3400" b="1" i="0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ftr" idx="11"/>
          </p:nvPr>
        </p:nvSpPr>
        <p:spPr>
          <a:xfrm>
            <a:off x="13336350" y="9483906"/>
            <a:ext cx="4688840" cy="840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5100" b="0" i="0">
                <a:solidFill>
                  <a:schemeClr val="lt1"/>
                </a:solidFill>
                <a:latin typeface="SimSun"/>
                <a:ea typeface="SimSun"/>
                <a:cs typeface="SimSun"/>
                <a:sym typeface="SimSu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>
  <p:cSld name="Two Content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5"/>
          <p:cNvSpPr txBox="1">
            <a:spLocks noGrp="1"/>
          </p:cNvSpPr>
          <p:nvPr>
            <p:ph type="title"/>
          </p:nvPr>
        </p:nvSpPr>
        <p:spPr>
          <a:xfrm>
            <a:off x="1070425" y="592137"/>
            <a:ext cx="4753610" cy="831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5100" b="0" i="0">
                <a:solidFill>
                  <a:srgbClr val="003366"/>
                </a:solidFill>
                <a:latin typeface="SimSun"/>
                <a:ea typeface="SimSun"/>
                <a:cs typeface="SimSun"/>
                <a:sym typeface="SimSu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"/>
          <p:cNvSpPr txBox="1">
            <a:spLocks noGrp="1"/>
          </p:cNvSpPr>
          <p:nvPr>
            <p:ph type="body" idx="1"/>
          </p:nvPr>
        </p:nvSpPr>
        <p:spPr>
          <a:xfrm>
            <a:off x="914400" y="2366010"/>
            <a:ext cx="7955280" cy="67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"/>
          <p:cNvSpPr txBox="1">
            <a:spLocks noGrp="1"/>
          </p:cNvSpPr>
          <p:nvPr>
            <p:ph type="body" idx="2"/>
          </p:nvPr>
        </p:nvSpPr>
        <p:spPr>
          <a:xfrm>
            <a:off x="9418320" y="2366010"/>
            <a:ext cx="7955280" cy="67894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marL="914400" lvl="1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"/>
          <p:cNvSpPr txBox="1">
            <a:spLocks noGrp="1"/>
          </p:cNvSpPr>
          <p:nvPr>
            <p:ph type="ftr" idx="11"/>
          </p:nvPr>
        </p:nvSpPr>
        <p:spPr>
          <a:xfrm>
            <a:off x="13336350" y="9483906"/>
            <a:ext cx="4688840" cy="840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5100" b="0" i="0">
                <a:solidFill>
                  <a:schemeClr val="lt1"/>
                </a:solidFill>
                <a:latin typeface="SimSun"/>
                <a:ea typeface="SimSun"/>
                <a:cs typeface="SimSun"/>
                <a:sym typeface="SimSu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0" name="Google Shape;40;p5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>
  <p:cSld name="Title Only"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>
            <a:spLocks noGrp="1"/>
          </p:cNvSpPr>
          <p:nvPr>
            <p:ph type="title"/>
          </p:nvPr>
        </p:nvSpPr>
        <p:spPr>
          <a:xfrm>
            <a:off x="1070425" y="592137"/>
            <a:ext cx="4753610" cy="831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5100" b="0" i="0">
                <a:solidFill>
                  <a:srgbClr val="003366"/>
                </a:solidFill>
                <a:latin typeface="SimSun"/>
                <a:ea typeface="SimSun"/>
                <a:cs typeface="SimSun"/>
                <a:sym typeface="SimSu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6"/>
          <p:cNvSpPr txBox="1">
            <a:spLocks noGrp="1"/>
          </p:cNvSpPr>
          <p:nvPr>
            <p:ph type="ftr" idx="11"/>
          </p:nvPr>
        </p:nvSpPr>
        <p:spPr>
          <a:xfrm>
            <a:off x="13336350" y="9483906"/>
            <a:ext cx="4688840" cy="840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5100" b="0" i="0">
                <a:solidFill>
                  <a:schemeClr val="lt1"/>
                </a:solidFill>
                <a:latin typeface="SimSun"/>
                <a:ea typeface="SimSun"/>
                <a:cs typeface="SimSun"/>
                <a:sym typeface="SimSu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5" name="Google Shape;45;p6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6" name="Google Shape;46;p6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1070425" y="592137"/>
            <a:ext cx="4753610" cy="8312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5100" b="0" i="0" u="none" strike="noStrike" cap="none">
                <a:solidFill>
                  <a:srgbClr val="003366"/>
                </a:solidFill>
                <a:latin typeface="SimSun"/>
                <a:ea typeface="SimSun"/>
                <a:cs typeface="SimSun"/>
                <a:sym typeface="SimSu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1750020" y="4597609"/>
            <a:ext cx="8372475" cy="27876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3400" b="1" i="0" u="none" strike="noStrike" cap="none">
                <a:solidFill>
                  <a:schemeClr val="dk1"/>
                </a:solidFill>
                <a:latin typeface="Microsoft JhengHei"/>
                <a:ea typeface="Microsoft JhengHei"/>
                <a:cs typeface="Microsoft JhengHei"/>
                <a:sym typeface="Microsoft JhengHe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ftr" idx="11"/>
          </p:nvPr>
        </p:nvSpPr>
        <p:spPr>
          <a:xfrm>
            <a:off x="13336350" y="9483906"/>
            <a:ext cx="4688840" cy="84010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400"/>
              <a:buNone/>
              <a:defRPr sz="5100" b="0" i="0">
                <a:solidFill>
                  <a:schemeClr val="lt1"/>
                </a:solidFill>
                <a:latin typeface="SimSun"/>
                <a:ea typeface="SimSun"/>
                <a:cs typeface="SimSun"/>
                <a:sym typeface="SimSun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dt" idx="10"/>
          </p:nvPr>
        </p:nvSpPr>
        <p:spPr>
          <a:xfrm>
            <a:off x="914400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rgbClr val="888888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13167361" y="9566910"/>
            <a:ext cx="4206240" cy="5143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1pPr>
            <a:lvl2pPr lvl="1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2pPr>
            <a:lvl3pPr lvl="2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3pPr>
            <a:lvl4pPr lvl="3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4pPr>
            <a:lvl5pPr lvl="4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5pPr>
            <a:lvl6pPr lvl="5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6pPr>
            <a:lvl7pPr lvl="6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7pPr>
            <a:lvl8pPr lvl="7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8pPr>
            <a:lvl9pPr lvl="8" indent="0" algn="r">
              <a:spcBef>
                <a:spcPts val="0"/>
              </a:spcBef>
              <a:buNone/>
              <a:defRPr sz="1800">
                <a:solidFill>
                  <a:srgbClr val="888888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zh-C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2"/>
          <p:cNvSpPr/>
          <p:nvPr/>
        </p:nvSpPr>
        <p:spPr>
          <a:xfrm>
            <a:off x="3775424" y="9496415"/>
            <a:ext cx="14511655" cy="791210"/>
          </a:xfrm>
          <a:custGeom>
            <a:avLst/>
            <a:gdLst/>
            <a:ahLst/>
            <a:cxnLst/>
            <a:rect l="l" t="t" r="r" b="b"/>
            <a:pathLst>
              <a:path w="14511655" h="791209" extrusionOk="0">
                <a:moveTo>
                  <a:pt x="14511548" y="790584"/>
                </a:moveTo>
                <a:lnTo>
                  <a:pt x="0" y="790584"/>
                </a:lnTo>
                <a:lnTo>
                  <a:pt x="0" y="0"/>
                </a:lnTo>
                <a:lnTo>
                  <a:pt x="14511548" y="0"/>
                </a:lnTo>
                <a:lnTo>
                  <a:pt x="14511548" y="790584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03" name="Google Shape;103;p12"/>
          <p:cNvSpPr/>
          <p:nvPr/>
        </p:nvSpPr>
        <p:spPr>
          <a:xfrm>
            <a:off x="0" y="9496415"/>
            <a:ext cx="556895" cy="791845"/>
          </a:xfrm>
          <a:custGeom>
            <a:avLst/>
            <a:gdLst/>
            <a:ahLst/>
            <a:cxnLst/>
            <a:rect l="l" t="t" r="r" b="b"/>
            <a:pathLst>
              <a:path w="556895" h="791845" extrusionOk="0">
                <a:moveTo>
                  <a:pt x="556536" y="791324"/>
                </a:moveTo>
                <a:lnTo>
                  <a:pt x="0" y="791324"/>
                </a:lnTo>
                <a:lnTo>
                  <a:pt x="0" y="0"/>
                </a:lnTo>
                <a:lnTo>
                  <a:pt x="556536" y="0"/>
                </a:lnTo>
                <a:lnTo>
                  <a:pt x="556536" y="791324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04" name="Google Shape;104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238" y="9271587"/>
            <a:ext cx="2867024" cy="97154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2"/>
          <p:cNvSpPr txBox="1">
            <a:spLocks noGrp="1"/>
          </p:cNvSpPr>
          <p:nvPr>
            <p:ph type="ftr" idx="11"/>
          </p:nvPr>
        </p:nvSpPr>
        <p:spPr>
          <a:xfrm>
            <a:off x="13336350" y="9483906"/>
            <a:ext cx="4688840" cy="787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复制成功 2.0</a:t>
            </a:r>
            <a:endParaRPr/>
          </a:p>
        </p:txBody>
      </p:sp>
      <p:sp>
        <p:nvSpPr>
          <p:cNvPr id="113" name="Google Shape;113;p12"/>
          <p:cNvSpPr txBox="1"/>
          <p:nvPr/>
        </p:nvSpPr>
        <p:spPr>
          <a:xfrm>
            <a:off x="1920240" y="2697480"/>
            <a:ext cx="15316200" cy="363172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alibri"/>
              <a:buNone/>
            </a:pPr>
            <a:r>
              <a:rPr lang="zh-CN" altLang="en-US" sz="115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养成内在富足的习惯：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alibri"/>
              <a:buNone/>
            </a:pPr>
            <a:r>
              <a:rPr lang="en-US" altLang="zh-CN" sz="115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zh-CN" altLang="en-US" sz="115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zh-CN" altLang="en-US" sz="8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先富心，后富人，再富家族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33E305CD-26B3-9083-00CE-D2E04C7491A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2">
            <a:extLst>
              <a:ext uri="{FF2B5EF4-FFF2-40B4-BE49-F238E27FC236}">
                <a16:creationId xmlns:a16="http://schemas.microsoft.com/office/drawing/2014/main" id="{9DCA59C0-C325-BAC1-FB72-CE46D7BBE6EF}"/>
              </a:ext>
            </a:extLst>
          </p:cNvPr>
          <p:cNvSpPr/>
          <p:nvPr/>
        </p:nvSpPr>
        <p:spPr>
          <a:xfrm>
            <a:off x="3775424" y="9496415"/>
            <a:ext cx="14511655" cy="791210"/>
          </a:xfrm>
          <a:custGeom>
            <a:avLst/>
            <a:gdLst/>
            <a:ahLst/>
            <a:cxnLst/>
            <a:rect l="l" t="t" r="r" b="b"/>
            <a:pathLst>
              <a:path w="14511655" h="791209" extrusionOk="0">
                <a:moveTo>
                  <a:pt x="14511548" y="790584"/>
                </a:moveTo>
                <a:lnTo>
                  <a:pt x="0" y="790584"/>
                </a:lnTo>
                <a:lnTo>
                  <a:pt x="0" y="0"/>
                </a:lnTo>
                <a:lnTo>
                  <a:pt x="14511548" y="0"/>
                </a:lnTo>
                <a:lnTo>
                  <a:pt x="14511548" y="790584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03" name="Google Shape;103;p12">
            <a:extLst>
              <a:ext uri="{FF2B5EF4-FFF2-40B4-BE49-F238E27FC236}">
                <a16:creationId xmlns:a16="http://schemas.microsoft.com/office/drawing/2014/main" id="{1734F49A-7D57-4B5C-1CEA-CC28F2FD70A3}"/>
              </a:ext>
            </a:extLst>
          </p:cNvPr>
          <p:cNvSpPr/>
          <p:nvPr/>
        </p:nvSpPr>
        <p:spPr>
          <a:xfrm>
            <a:off x="0" y="9496415"/>
            <a:ext cx="556895" cy="791845"/>
          </a:xfrm>
          <a:custGeom>
            <a:avLst/>
            <a:gdLst/>
            <a:ahLst/>
            <a:cxnLst/>
            <a:rect l="l" t="t" r="r" b="b"/>
            <a:pathLst>
              <a:path w="556895" h="791845" extrusionOk="0">
                <a:moveTo>
                  <a:pt x="556536" y="791324"/>
                </a:moveTo>
                <a:lnTo>
                  <a:pt x="0" y="791324"/>
                </a:lnTo>
                <a:lnTo>
                  <a:pt x="0" y="0"/>
                </a:lnTo>
                <a:lnTo>
                  <a:pt x="556536" y="0"/>
                </a:lnTo>
                <a:lnTo>
                  <a:pt x="556536" y="791324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04" name="Google Shape;104;p12">
            <a:extLst>
              <a:ext uri="{FF2B5EF4-FFF2-40B4-BE49-F238E27FC236}">
                <a16:creationId xmlns:a16="http://schemas.microsoft.com/office/drawing/2014/main" id="{9F48DF4C-8819-C3B9-EC73-C5D64F4905F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238" y="9271587"/>
            <a:ext cx="2867024" cy="97154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2">
            <a:extLst>
              <a:ext uri="{FF2B5EF4-FFF2-40B4-BE49-F238E27FC236}">
                <a16:creationId xmlns:a16="http://schemas.microsoft.com/office/drawing/2014/main" id="{2E866108-AFC2-20BA-022B-060FA2D07797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3336350" y="9483906"/>
            <a:ext cx="4688840" cy="787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复制成功 2.0</a:t>
            </a:r>
            <a:endParaRPr/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498E597C-E3C4-A4B8-4578-B59128F4CB1F}"/>
              </a:ext>
            </a:extLst>
          </p:cNvPr>
          <p:cNvSpPr txBox="1"/>
          <p:nvPr/>
        </p:nvSpPr>
        <p:spPr>
          <a:xfrm>
            <a:off x="3775424" y="2420715"/>
            <a:ext cx="12943126" cy="649404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zh-TW" altLang="en-US" sz="3200" dirty="0"/>
              <a:t>每天早晨： </a:t>
            </a:r>
          </a:p>
          <a:p>
            <a:r>
              <a:rPr lang="en" altLang="zh-TW" sz="3200" dirty="0"/>
              <a:t>Self-Affirmation </a:t>
            </a:r>
            <a:r>
              <a:rPr lang="zh-TW" altLang="en-US" sz="3200" dirty="0"/>
              <a:t>自我肯定 </a:t>
            </a:r>
          </a:p>
          <a:p>
            <a:r>
              <a:rPr lang="zh-TW" altLang="en-US" sz="3200" dirty="0"/>
              <a:t>      每天强化我是谁？我要去哪里？我要创造什么价值？</a:t>
            </a:r>
          </a:p>
          <a:p>
            <a:endParaRPr lang="zh-TW" altLang="en-US" sz="3200" dirty="0"/>
          </a:p>
          <a:p>
            <a:r>
              <a:rPr lang="en-US" altLang="zh-TW" sz="3200" dirty="0"/>
              <a:t>2. </a:t>
            </a:r>
            <a:r>
              <a:rPr lang="en" altLang="zh-TW" sz="3200" dirty="0"/>
              <a:t>Intention </a:t>
            </a:r>
            <a:r>
              <a:rPr lang="zh-TW" altLang="en-US" sz="3200" dirty="0"/>
              <a:t>今日意图</a:t>
            </a:r>
          </a:p>
          <a:p>
            <a:r>
              <a:rPr lang="zh-TW" altLang="en-US" sz="3200" dirty="0"/>
              <a:t>       让每一天有方向，而不是为忙而忙。</a:t>
            </a:r>
          </a:p>
          <a:p>
            <a:endParaRPr lang="zh-TW" altLang="en-US" sz="3200" dirty="0"/>
          </a:p>
          <a:p>
            <a:r>
              <a:rPr lang="zh-TW" altLang="en-US" sz="3200" dirty="0"/>
              <a:t>每天睡前： </a:t>
            </a:r>
          </a:p>
          <a:p>
            <a:r>
              <a:rPr lang="en-US" altLang="zh-TW" sz="3200" dirty="0"/>
              <a:t>3. </a:t>
            </a:r>
            <a:r>
              <a:rPr lang="en" altLang="zh-TW" sz="3200" dirty="0"/>
              <a:t>Reflection </a:t>
            </a:r>
            <a:r>
              <a:rPr lang="zh-TW" altLang="en-US" sz="3200" dirty="0"/>
              <a:t>今日复盘</a:t>
            </a:r>
          </a:p>
          <a:p>
            <a:r>
              <a:rPr lang="zh-TW" altLang="en-US" sz="3200" dirty="0"/>
              <a:t>      成长来自</a:t>
            </a:r>
            <a:r>
              <a:rPr lang="en-US" altLang="zh-TW" sz="3200" dirty="0"/>
              <a:t>"</a:t>
            </a:r>
            <a:r>
              <a:rPr lang="zh-TW" altLang="en-US" sz="3200" dirty="0"/>
              <a:t>看见自己</a:t>
            </a:r>
            <a:r>
              <a:rPr lang="en-US" altLang="zh-TW" sz="3200" dirty="0"/>
              <a:t>"</a:t>
            </a:r>
            <a:r>
              <a:rPr lang="zh-TW" altLang="en-US" sz="3200" dirty="0"/>
              <a:t>，自我觉察反馈。</a:t>
            </a:r>
          </a:p>
          <a:p>
            <a:endParaRPr lang="zh-TW" altLang="en-US" sz="3200" dirty="0"/>
          </a:p>
          <a:p>
            <a:r>
              <a:rPr lang="en-US" altLang="zh-TW" sz="3200" dirty="0"/>
              <a:t>4. </a:t>
            </a:r>
            <a:r>
              <a:rPr lang="en" altLang="zh-TW" sz="3200" dirty="0"/>
              <a:t>Gratitude </a:t>
            </a:r>
            <a:r>
              <a:rPr lang="zh-TW" altLang="en-US" sz="3200" dirty="0"/>
              <a:t>感恩</a:t>
            </a:r>
          </a:p>
          <a:p>
            <a:r>
              <a:rPr lang="zh-TW" altLang="en-US" sz="3200" dirty="0"/>
              <a:t>   把注意力锁定在</a:t>
            </a:r>
            <a:r>
              <a:rPr lang="en-US" altLang="zh-TW" sz="3200" dirty="0"/>
              <a:t>"</a:t>
            </a:r>
            <a:r>
              <a:rPr lang="zh-TW" altLang="en-US" sz="3200" dirty="0"/>
              <a:t>已有的丰盛</a:t>
            </a:r>
            <a:r>
              <a:rPr lang="en-US" altLang="zh-TW" sz="3200" dirty="0"/>
              <a:t>"</a:t>
            </a:r>
            <a:r>
              <a:rPr lang="zh-TW" altLang="en-US" sz="3200" dirty="0"/>
              <a:t>。</a:t>
            </a: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55FA9D93-86D6-63AE-E2C7-A02D63F3DD3E}"/>
              </a:ext>
            </a:extLst>
          </p:cNvPr>
          <p:cNvSpPr txBox="1"/>
          <p:nvPr/>
        </p:nvSpPr>
        <p:spPr>
          <a:xfrm>
            <a:off x="840238" y="481763"/>
            <a:ext cx="10591800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alibri"/>
              <a:buNone/>
            </a:pPr>
            <a:r>
              <a:rPr lang="zh-CN" altLang="en-US" sz="60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养成内在富足的习惯：</a:t>
            </a: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alibri"/>
              <a:buNone/>
            </a:pPr>
            <a:r>
              <a:rPr lang="en-US" altLang="zh-CN" sz="60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zh-CN" altLang="en-US" sz="60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zh-CN" altLang="en-US" sz="4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先富心，后富人，再富家族</a:t>
            </a:r>
          </a:p>
        </p:txBody>
      </p:sp>
    </p:spTree>
    <p:extLst>
      <p:ext uri="{BB962C8B-B14F-4D97-AF65-F5344CB8AC3E}">
        <p14:creationId xmlns:p14="http://schemas.microsoft.com/office/powerpoint/2010/main" val="31799863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875E5C53-7EDF-58A0-417B-355C0F6D9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2">
            <a:extLst>
              <a:ext uri="{FF2B5EF4-FFF2-40B4-BE49-F238E27FC236}">
                <a16:creationId xmlns:a16="http://schemas.microsoft.com/office/drawing/2014/main" id="{2E3D5F53-30D0-B3B1-771A-4394783A4FFF}"/>
              </a:ext>
            </a:extLst>
          </p:cNvPr>
          <p:cNvSpPr/>
          <p:nvPr/>
        </p:nvSpPr>
        <p:spPr>
          <a:xfrm>
            <a:off x="3775424" y="9496415"/>
            <a:ext cx="14511655" cy="791210"/>
          </a:xfrm>
          <a:custGeom>
            <a:avLst/>
            <a:gdLst/>
            <a:ahLst/>
            <a:cxnLst/>
            <a:rect l="l" t="t" r="r" b="b"/>
            <a:pathLst>
              <a:path w="14511655" h="791209" extrusionOk="0">
                <a:moveTo>
                  <a:pt x="14511548" y="790584"/>
                </a:moveTo>
                <a:lnTo>
                  <a:pt x="0" y="790584"/>
                </a:lnTo>
                <a:lnTo>
                  <a:pt x="0" y="0"/>
                </a:lnTo>
                <a:lnTo>
                  <a:pt x="14511548" y="0"/>
                </a:lnTo>
                <a:lnTo>
                  <a:pt x="14511548" y="790584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03" name="Google Shape;103;p12">
            <a:extLst>
              <a:ext uri="{FF2B5EF4-FFF2-40B4-BE49-F238E27FC236}">
                <a16:creationId xmlns:a16="http://schemas.microsoft.com/office/drawing/2014/main" id="{EDCB45A6-4F6E-CB19-100D-2969B2CC6FC9}"/>
              </a:ext>
            </a:extLst>
          </p:cNvPr>
          <p:cNvSpPr/>
          <p:nvPr/>
        </p:nvSpPr>
        <p:spPr>
          <a:xfrm>
            <a:off x="0" y="9496415"/>
            <a:ext cx="556895" cy="791845"/>
          </a:xfrm>
          <a:custGeom>
            <a:avLst/>
            <a:gdLst/>
            <a:ahLst/>
            <a:cxnLst/>
            <a:rect l="l" t="t" r="r" b="b"/>
            <a:pathLst>
              <a:path w="556895" h="791845" extrusionOk="0">
                <a:moveTo>
                  <a:pt x="556536" y="791324"/>
                </a:moveTo>
                <a:lnTo>
                  <a:pt x="0" y="791324"/>
                </a:lnTo>
                <a:lnTo>
                  <a:pt x="0" y="0"/>
                </a:lnTo>
                <a:lnTo>
                  <a:pt x="556536" y="0"/>
                </a:lnTo>
                <a:lnTo>
                  <a:pt x="556536" y="791324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04" name="Google Shape;104;p12">
            <a:extLst>
              <a:ext uri="{FF2B5EF4-FFF2-40B4-BE49-F238E27FC236}">
                <a16:creationId xmlns:a16="http://schemas.microsoft.com/office/drawing/2014/main" id="{238CB9D5-B78C-C3B8-A802-A229F453C16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238" y="9271587"/>
            <a:ext cx="2867024" cy="97154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2">
            <a:extLst>
              <a:ext uri="{FF2B5EF4-FFF2-40B4-BE49-F238E27FC236}">
                <a16:creationId xmlns:a16="http://schemas.microsoft.com/office/drawing/2014/main" id="{CEA012E0-1EE1-EBBC-06E5-3B43584F5DB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3336350" y="9483906"/>
            <a:ext cx="4688840" cy="787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复制成功 2.0</a:t>
            </a:r>
            <a:endParaRPr/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0F95CDAC-D1EE-E296-2416-36A15F596130}"/>
              </a:ext>
            </a:extLst>
          </p:cNvPr>
          <p:cNvSpPr txBox="1"/>
          <p:nvPr/>
        </p:nvSpPr>
        <p:spPr>
          <a:xfrm>
            <a:off x="840238" y="2646148"/>
            <a:ext cx="7938002" cy="42164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l"/>
            <a:r>
              <a:rPr lang="ja-JP" altLang="en-US" sz="3200" b="1" i="0" u="none" strike="noStrike">
                <a:solidFill>
                  <a:srgbClr val="222222"/>
                </a:solidFill>
                <a:effectLst/>
                <a:latin typeface="UICTFontTextStyleEmphasizedBody"/>
              </a:rPr>
              <a:t>每天早晨：</a:t>
            </a:r>
            <a:endParaRPr lang="ja-JP" altLang="en-US" sz="3200" b="0" i="0" u="none" strike="noStrike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zh-CN" altLang="en-US" sz="3200" b="1" i="0" u="none" strike="noStrike" dirty="0">
                <a:solidFill>
                  <a:srgbClr val="222222"/>
                </a:solidFill>
                <a:effectLst/>
                <a:latin typeface="UICTFontTextStyleEmphasizedBody"/>
              </a:rPr>
              <a:t> </a:t>
            </a:r>
            <a:r>
              <a:rPr lang="en-MY" sz="3200" b="1" i="0" u="none" strike="noStrike" dirty="0">
                <a:solidFill>
                  <a:srgbClr val="222222"/>
                </a:solidFill>
                <a:effectLst/>
                <a:latin typeface="UICTFontTextStyleEmphasizedBody"/>
              </a:rPr>
              <a:t>Self-</a:t>
            </a:r>
            <a:r>
              <a:rPr lang="en-MY" sz="3200" b="1" i="0" u="none" strike="noStrike" dirty="0" err="1">
                <a:solidFill>
                  <a:srgbClr val="222222"/>
                </a:solidFill>
                <a:effectLst/>
                <a:latin typeface="UICTFontTextStyleEmphasizedBody"/>
              </a:rPr>
              <a:t>Affirmatiion</a:t>
            </a:r>
            <a:r>
              <a:rPr lang="en-MY" sz="3200" b="1" i="0" u="none" strike="noStrike" dirty="0">
                <a:solidFill>
                  <a:srgbClr val="222222"/>
                </a:solidFill>
                <a:effectLst/>
                <a:latin typeface="UICTFontTextStyleEmphasizedBody"/>
              </a:rPr>
              <a:t> </a:t>
            </a:r>
            <a:r>
              <a:rPr lang="ja-JP" altLang="en-US" sz="3200" b="1" i="0" u="none" strike="noStrike">
                <a:solidFill>
                  <a:srgbClr val="222222"/>
                </a:solidFill>
                <a:effectLst/>
                <a:latin typeface="UICTFontTextStyleEmphasizedBody"/>
              </a:rPr>
              <a:t>自我肯定 </a:t>
            </a:r>
            <a:endParaRPr lang="ja-JP" altLang="en-US" sz="3200" b="0" i="0" u="none" strike="noStrike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3200" b="0" i="0" u="none" strike="noStrike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每天强化我是谁？，我要去哪里？</a:t>
            </a:r>
            <a:endParaRPr lang="en-MY" altLang="ja-JP" sz="3200" b="0" i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3200" b="0" i="0" u="none" strike="noStrike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我要创造什么价值？</a:t>
            </a:r>
          </a:p>
          <a:p>
            <a:pPr algn="l"/>
            <a:endParaRPr lang="en-MY" sz="3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br>
              <a:rPr lang="ja-JP" altLang="en-US" sz="6000"/>
            </a:br>
            <a:endParaRPr sz="4800" b="1" i="0" u="none" strike="noStrike" cap="none" dirty="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2D25768B-8F52-E41C-6A8F-5408E1723633}"/>
              </a:ext>
            </a:extLst>
          </p:cNvPr>
          <p:cNvSpPr txBox="1"/>
          <p:nvPr/>
        </p:nvSpPr>
        <p:spPr>
          <a:xfrm>
            <a:off x="840238" y="481763"/>
            <a:ext cx="10591800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chemeClr val="dk2"/>
              </a:buClr>
              <a:buSzPts val="7200"/>
            </a:pPr>
            <a:r>
              <a:rPr lang="zh-CN" altLang="en-US" sz="60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养成内在富足的习惯：</a:t>
            </a:r>
            <a:endParaRPr lang="en-MY" altLang="zh-CN" sz="6000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alibri"/>
              <a:buNone/>
            </a:pPr>
            <a:r>
              <a:rPr lang="en-US" altLang="zh-CN" sz="60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zh-CN" altLang="en-US" sz="60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zh-CN" altLang="en-US" sz="4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先富心，后富人，再富家族</a:t>
            </a:r>
          </a:p>
        </p:txBody>
      </p:sp>
      <p:sp>
        <p:nvSpPr>
          <p:cNvPr id="2" name="Google Shape;111;p12">
            <a:extLst>
              <a:ext uri="{FF2B5EF4-FFF2-40B4-BE49-F238E27FC236}">
                <a16:creationId xmlns:a16="http://schemas.microsoft.com/office/drawing/2014/main" id="{E56D014B-2606-75B9-A51A-3BF3C10CE13E}"/>
              </a:ext>
            </a:extLst>
          </p:cNvPr>
          <p:cNvSpPr txBox="1"/>
          <p:nvPr/>
        </p:nvSpPr>
        <p:spPr>
          <a:xfrm>
            <a:off x="9509762" y="1661262"/>
            <a:ext cx="7938002" cy="81560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l"/>
            <a:r>
              <a:rPr lang="ja-JP" altLang="en-US" sz="3200" i="0" u="none" strike="noStrike">
                <a:solidFill>
                  <a:srgbClr val="222222"/>
                </a:solidFill>
                <a:effectLst/>
                <a:latin typeface="UICTFontTextStyleEmphasizedBody"/>
              </a:rPr>
              <a:t>先创造自己的</a:t>
            </a:r>
            <a:r>
              <a:rPr lang="ja-JP" altLang="en-US" sz="3200" b="1" i="0" u="sng" strike="noStrike">
                <a:solidFill>
                  <a:srgbClr val="222222"/>
                </a:solidFill>
                <a:effectLst/>
                <a:latin typeface="UICTFontTextStyleEmphasizedBody"/>
              </a:rPr>
              <a:t>自我肯定语</a:t>
            </a:r>
            <a:r>
              <a:rPr lang="ja-JP" altLang="en-US" sz="3200" i="0" u="none" strike="noStrike">
                <a:solidFill>
                  <a:srgbClr val="222222"/>
                </a:solidFill>
                <a:effectLst/>
                <a:latin typeface="UICTFontTextStyleEmphasizedBody"/>
              </a:rPr>
              <a:t>：</a:t>
            </a:r>
            <a:endParaRPr lang="en-MY" altLang="ja-JP" sz="3200" i="0" u="none" strike="noStrike" dirty="0">
              <a:solidFill>
                <a:srgbClr val="222222"/>
              </a:solidFill>
              <a:effectLst/>
              <a:latin typeface="UICTFontTextStyleEmphasizedBody"/>
            </a:endParaRPr>
          </a:p>
          <a:p>
            <a:pPr algn="l"/>
            <a:endParaRPr lang="ja-JP" altLang="en-US" sz="3200" i="0" u="none" strike="noStrike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zh-CN" altLang="en-US" sz="3200" i="0" u="none" strike="noStrike" dirty="0">
                <a:solidFill>
                  <a:srgbClr val="222222"/>
                </a:solidFill>
                <a:effectLst/>
                <a:latin typeface="UICTFontTextStyleEmphasizedBody"/>
              </a:rPr>
              <a:t> 从</a:t>
            </a:r>
            <a:r>
              <a:rPr lang="ja-JP" altLang="en-US" sz="3200" i="0" strike="noStrike">
                <a:solidFill>
                  <a:srgbClr val="222222"/>
                </a:solidFill>
                <a:effectLst/>
                <a:latin typeface="UICTFontTextStyleEmphasizedBody"/>
              </a:rPr>
              <a:t>自我肯定语清单</a:t>
            </a:r>
            <a:r>
              <a:rPr lang="zh-CN" altLang="en-US" sz="3200" i="0" strike="noStrike" dirty="0">
                <a:solidFill>
                  <a:srgbClr val="222222"/>
                </a:solidFill>
                <a:effectLst/>
                <a:latin typeface="UICTFontTextStyleEmphasizedBody"/>
              </a:rPr>
              <a:t>，选</a:t>
            </a:r>
            <a:r>
              <a:rPr lang="en-US" altLang="zh-CN" sz="3200" dirty="0">
                <a:solidFill>
                  <a:srgbClr val="222222"/>
                </a:solidFill>
                <a:latin typeface="UICTFontTextStyleEmphasizedBody"/>
              </a:rPr>
              <a:t>5-6</a:t>
            </a:r>
            <a:r>
              <a:rPr lang="zh-CN" altLang="en-US" sz="3200" i="0" strike="noStrike" dirty="0">
                <a:solidFill>
                  <a:srgbClr val="222222"/>
                </a:solidFill>
                <a:effectLst/>
                <a:latin typeface="UICTFontTextStyleEmphasizedBody"/>
              </a:rPr>
              <a:t>句最适合自己的</a:t>
            </a:r>
            <a:r>
              <a:rPr lang="ja-JP" altLang="en-US" sz="3200" i="0" strike="noStrike">
                <a:solidFill>
                  <a:srgbClr val="222222"/>
                </a:solidFill>
                <a:effectLst/>
                <a:latin typeface="UICTFontTextStyleEmphasizedBody"/>
              </a:rPr>
              <a:t>肯定语</a:t>
            </a:r>
            <a:r>
              <a:rPr lang="zh-CN" altLang="en-US" sz="3200" dirty="0">
                <a:solidFill>
                  <a:srgbClr val="222222"/>
                </a:solidFill>
                <a:latin typeface="UICTFontTextStyleEmphasizedBody"/>
              </a:rPr>
              <a:t>，</a:t>
            </a:r>
            <a:r>
              <a:rPr lang="ja-JP" altLang="en-US" sz="3200">
                <a:solidFill>
                  <a:srgbClr val="222222"/>
                </a:solidFill>
                <a:latin typeface="UICTFontTextStyleEmphasizedBody"/>
              </a:rPr>
              <a:t>记录在手机里</a:t>
            </a:r>
            <a:r>
              <a:rPr lang="zh-CN" altLang="en-US" sz="3200" dirty="0">
                <a:solidFill>
                  <a:srgbClr val="222222"/>
                </a:solidFill>
                <a:latin typeface="UICTFontTextStyleEmphasizedBody"/>
              </a:rPr>
              <a:t>。也可修改，自创最贴心的</a:t>
            </a:r>
            <a:r>
              <a:rPr lang="ja-JP" altLang="en-US" sz="3200" b="1" i="0" u="sng" strike="noStrike">
                <a:solidFill>
                  <a:srgbClr val="222222"/>
                </a:solidFill>
                <a:effectLst/>
                <a:latin typeface="UICTFontTextStyleEmphasizedBody"/>
              </a:rPr>
              <a:t>肯定语</a:t>
            </a:r>
            <a:r>
              <a:rPr lang="zh-CN" altLang="en-US" sz="3200" i="0" strike="noStrike" dirty="0">
                <a:solidFill>
                  <a:srgbClr val="222222"/>
                </a:solidFill>
                <a:effectLst/>
                <a:latin typeface="UICTFontTextStyleEmphasizedBody"/>
              </a:rPr>
              <a:t>。</a:t>
            </a:r>
            <a:endParaRPr lang="en-MY" altLang="zh-CN" sz="3200" i="0" strike="noStrike" dirty="0">
              <a:solidFill>
                <a:srgbClr val="222222"/>
              </a:solidFill>
              <a:effectLst/>
              <a:latin typeface="UICTFontTextStyleEmphasizedBody"/>
            </a:endParaRPr>
          </a:p>
          <a:p>
            <a:pPr algn="l">
              <a:buFont typeface="+mj-lt"/>
              <a:buAutoNum type="arabicPeriod"/>
            </a:pPr>
            <a:endParaRPr lang="en-MY" altLang="ja-JP" sz="3200" dirty="0">
              <a:solidFill>
                <a:srgbClr val="222222"/>
              </a:solidFill>
              <a:latin typeface="UICTFontTextStyleEmphasizedBody"/>
            </a:endParaRPr>
          </a:p>
          <a:p>
            <a:pPr algn="l"/>
            <a:r>
              <a:rPr lang="en-US" altLang="zh-CN" sz="3200" dirty="0">
                <a:solidFill>
                  <a:srgbClr val="222222"/>
                </a:solidFill>
                <a:latin typeface="UICTFontTextStyleEmphasizedBody"/>
              </a:rPr>
              <a:t>2.</a:t>
            </a:r>
            <a:r>
              <a:rPr lang="zh-CN" altLang="en-US" sz="3200" dirty="0">
                <a:solidFill>
                  <a:srgbClr val="222222"/>
                </a:solidFill>
                <a:latin typeface="UICTFontTextStyleEmphasizedBody"/>
              </a:rPr>
              <a:t> 每天</a:t>
            </a:r>
            <a:r>
              <a:rPr lang="ja-JP" altLang="en-US" sz="3200">
                <a:solidFill>
                  <a:srgbClr val="222222"/>
                </a:solidFill>
                <a:latin typeface="UICTFontTextStyleEmphasizedBody"/>
              </a:rPr>
              <a:t>早晨吃产品时</a:t>
            </a:r>
            <a:r>
              <a:rPr lang="zh-CN" altLang="en-US" sz="3200" dirty="0">
                <a:solidFill>
                  <a:srgbClr val="222222"/>
                </a:solidFill>
                <a:latin typeface="UICTFontTextStyleEmphasizedBody"/>
              </a:rPr>
              <a:t>， </a:t>
            </a:r>
            <a:r>
              <a:rPr lang="zh-CN" altLang="en-US" sz="3200" b="1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重复 </a:t>
            </a:r>
            <a:r>
              <a:rPr lang="en-US" altLang="zh-CN" sz="3200" b="1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</a:t>
            </a:r>
            <a:r>
              <a:rPr lang="zh-CN" altLang="en-US" sz="3200" b="1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遍</a:t>
            </a:r>
            <a:r>
              <a:rPr lang="ja-JP" altLang="en-US" sz="3200" b="1" i="0" u="sng" strike="noStrike">
                <a:solidFill>
                  <a:srgbClr val="222222"/>
                </a:solidFill>
                <a:effectLst/>
                <a:latin typeface="UICTFontTextStyleEmphasizedBody"/>
              </a:rPr>
              <a:t>肯定语</a:t>
            </a:r>
            <a:r>
              <a:rPr lang="zh-CN" altLang="en-US" sz="3200" i="0" strike="noStrike" dirty="0">
                <a:solidFill>
                  <a:srgbClr val="222222"/>
                </a:solidFill>
                <a:effectLst/>
                <a:latin typeface="UICTFontTextStyleEmphasizedBody"/>
              </a:rPr>
              <a:t>。</a:t>
            </a:r>
            <a:endParaRPr lang="en-MY" altLang="zh-CN" sz="3200" i="0" strike="noStrike" dirty="0">
              <a:solidFill>
                <a:srgbClr val="222222"/>
              </a:solidFill>
              <a:effectLst/>
              <a:latin typeface="UICTFontTextStyleEmphasizedBody"/>
            </a:endParaRPr>
          </a:p>
          <a:p>
            <a:pPr algn="l"/>
            <a:endParaRPr lang="en-MY" altLang="zh-CN" sz="3200" i="0" strike="noStrike" dirty="0">
              <a:solidFill>
                <a:srgbClr val="222222"/>
              </a:solidFill>
              <a:effectLst/>
              <a:latin typeface="UICTFontTextStyleEmphasizedBody"/>
            </a:endParaRPr>
          </a:p>
          <a:p>
            <a:pPr algn="l"/>
            <a:r>
              <a:rPr lang="en-US" altLang="zh-CN" sz="3200" dirty="0">
                <a:solidFill>
                  <a:srgbClr val="222222"/>
                </a:solidFill>
                <a:latin typeface="UICTFontTextStyleEmphasizedBody"/>
              </a:rPr>
              <a:t>3.</a:t>
            </a:r>
            <a:r>
              <a:rPr lang="zh-CN" altLang="en-US" sz="3200" dirty="0">
                <a:solidFill>
                  <a:srgbClr val="222222"/>
                </a:solidFill>
                <a:latin typeface="UICTFontTextStyleEmphasizedBody"/>
              </a:rPr>
              <a:t> 习惯以后也可以自创</a:t>
            </a:r>
            <a:r>
              <a:rPr lang="ja-JP" altLang="en-US" sz="3200" i="0" strike="noStrike">
                <a:solidFill>
                  <a:srgbClr val="222222"/>
                </a:solidFill>
                <a:effectLst/>
                <a:latin typeface="UICTFontTextStyleEmphasizedBody"/>
              </a:rPr>
              <a:t>肯定语变成有音乐</a:t>
            </a:r>
            <a:r>
              <a:rPr lang="en-US" altLang="ja-JP" sz="3200" i="0" strike="noStrike" dirty="0">
                <a:solidFill>
                  <a:srgbClr val="222222"/>
                </a:solidFill>
                <a:effectLst/>
                <a:latin typeface="UICTFontTextStyleEmphasizedBody"/>
              </a:rPr>
              <a:t>🎵</a:t>
            </a:r>
            <a:r>
              <a:rPr lang="zh-CN" altLang="en-US" sz="3200" i="0" strike="noStrike" dirty="0">
                <a:solidFill>
                  <a:srgbClr val="222222"/>
                </a:solidFill>
                <a:effectLst/>
                <a:latin typeface="UICTFontTextStyleEmphasizedBody"/>
              </a:rPr>
              <a:t>，有画面的</a:t>
            </a:r>
            <a:r>
              <a:rPr lang="ja-JP" altLang="en-US" sz="3200" b="1" i="0" u="sng" strike="noStrike">
                <a:solidFill>
                  <a:srgbClr val="222222"/>
                </a:solidFill>
                <a:effectLst/>
                <a:latin typeface="UICTFontTextStyleEmphasizedBody"/>
              </a:rPr>
              <a:t>肯定语视频</a:t>
            </a:r>
            <a:r>
              <a:rPr lang="zh-CN" altLang="en-US" sz="3200" i="0" strike="noStrike" dirty="0">
                <a:solidFill>
                  <a:srgbClr val="222222"/>
                </a:solidFill>
                <a:effectLst/>
                <a:latin typeface="UICTFontTextStyleEmphasizedBody"/>
              </a:rPr>
              <a:t>。</a:t>
            </a:r>
            <a:endParaRPr lang="en-MY" altLang="zh-CN" sz="3200" i="0" strike="noStrike" dirty="0">
              <a:solidFill>
                <a:srgbClr val="222222"/>
              </a:solidFill>
              <a:effectLst/>
              <a:latin typeface="UICTFontTextStyleEmphasizedBody"/>
            </a:endParaRPr>
          </a:p>
          <a:p>
            <a:pPr algn="l"/>
            <a:endParaRPr lang="en-MY" altLang="zh-CN" sz="3200" dirty="0">
              <a:solidFill>
                <a:srgbClr val="222222"/>
              </a:solidFill>
              <a:latin typeface="UICTFontTextStyleEmphasizedBody"/>
            </a:endParaRPr>
          </a:p>
          <a:p>
            <a:pPr algn="l"/>
            <a:r>
              <a:rPr lang="en-US" altLang="zh-CN" sz="3200" i="0" strike="noStrike" dirty="0">
                <a:solidFill>
                  <a:srgbClr val="222222"/>
                </a:solidFill>
                <a:effectLst/>
                <a:latin typeface="UICTFontTextStyleEmphasizedBody"/>
              </a:rPr>
              <a:t>4.</a:t>
            </a:r>
            <a:r>
              <a:rPr lang="zh-CN" altLang="en-US" sz="3200" i="0" strike="noStrike" dirty="0">
                <a:solidFill>
                  <a:srgbClr val="222222"/>
                </a:solidFill>
                <a:effectLst/>
                <a:latin typeface="UICTFontTextStyleEmphasizedBody"/>
              </a:rPr>
              <a:t> 每天</a:t>
            </a:r>
            <a:r>
              <a:rPr lang="zh-CN" altLang="en-US" sz="3200" b="1" i="0" u="sng" strike="noStrike" dirty="0">
                <a:solidFill>
                  <a:srgbClr val="222222"/>
                </a:solidFill>
                <a:effectLst/>
                <a:latin typeface="UICTFontTextStyleEmphasizedBody"/>
              </a:rPr>
              <a:t>持续做</a:t>
            </a:r>
            <a:r>
              <a:rPr lang="zh-CN" altLang="en-US" sz="3200" dirty="0">
                <a:solidFill>
                  <a:srgbClr val="222222"/>
                </a:solidFill>
                <a:latin typeface="UICTFontTextStyleEmphasizedBody"/>
              </a:rPr>
              <a:t>。</a:t>
            </a:r>
            <a:endParaRPr lang="en-MY" altLang="zh-CN" sz="3200" i="0" strike="noStrike" dirty="0">
              <a:solidFill>
                <a:srgbClr val="222222"/>
              </a:solidFill>
              <a:effectLst/>
              <a:latin typeface="UICTFontTextStyleEmphasizedBody"/>
            </a:endParaRPr>
          </a:p>
          <a:p>
            <a:pPr algn="l"/>
            <a:endParaRPr lang="en-MY" sz="3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br>
              <a:rPr lang="ja-JP" altLang="en-US" sz="6000"/>
            </a:br>
            <a:endParaRPr sz="4800" i="0" u="none" strike="noStrike" cap="none" dirty="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5453297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DEEC11F4-FF75-951D-A95E-571A517A16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2">
            <a:extLst>
              <a:ext uri="{FF2B5EF4-FFF2-40B4-BE49-F238E27FC236}">
                <a16:creationId xmlns:a16="http://schemas.microsoft.com/office/drawing/2014/main" id="{9945A471-FE84-46F0-58B6-2E233E613222}"/>
              </a:ext>
            </a:extLst>
          </p:cNvPr>
          <p:cNvSpPr/>
          <p:nvPr/>
        </p:nvSpPr>
        <p:spPr>
          <a:xfrm>
            <a:off x="3775424" y="9496415"/>
            <a:ext cx="14511655" cy="791210"/>
          </a:xfrm>
          <a:custGeom>
            <a:avLst/>
            <a:gdLst/>
            <a:ahLst/>
            <a:cxnLst/>
            <a:rect l="l" t="t" r="r" b="b"/>
            <a:pathLst>
              <a:path w="14511655" h="791209" extrusionOk="0">
                <a:moveTo>
                  <a:pt x="14511548" y="790584"/>
                </a:moveTo>
                <a:lnTo>
                  <a:pt x="0" y="790584"/>
                </a:lnTo>
                <a:lnTo>
                  <a:pt x="0" y="0"/>
                </a:lnTo>
                <a:lnTo>
                  <a:pt x="14511548" y="0"/>
                </a:lnTo>
                <a:lnTo>
                  <a:pt x="14511548" y="790584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03" name="Google Shape;103;p12">
            <a:extLst>
              <a:ext uri="{FF2B5EF4-FFF2-40B4-BE49-F238E27FC236}">
                <a16:creationId xmlns:a16="http://schemas.microsoft.com/office/drawing/2014/main" id="{E350E899-DE52-9899-1180-D0EA088EC6A4}"/>
              </a:ext>
            </a:extLst>
          </p:cNvPr>
          <p:cNvSpPr/>
          <p:nvPr/>
        </p:nvSpPr>
        <p:spPr>
          <a:xfrm>
            <a:off x="0" y="9496415"/>
            <a:ext cx="556895" cy="791845"/>
          </a:xfrm>
          <a:custGeom>
            <a:avLst/>
            <a:gdLst/>
            <a:ahLst/>
            <a:cxnLst/>
            <a:rect l="l" t="t" r="r" b="b"/>
            <a:pathLst>
              <a:path w="556895" h="791845" extrusionOk="0">
                <a:moveTo>
                  <a:pt x="556536" y="791324"/>
                </a:moveTo>
                <a:lnTo>
                  <a:pt x="0" y="791324"/>
                </a:lnTo>
                <a:lnTo>
                  <a:pt x="0" y="0"/>
                </a:lnTo>
                <a:lnTo>
                  <a:pt x="556536" y="0"/>
                </a:lnTo>
                <a:lnTo>
                  <a:pt x="556536" y="791324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04" name="Google Shape;104;p12">
            <a:extLst>
              <a:ext uri="{FF2B5EF4-FFF2-40B4-BE49-F238E27FC236}">
                <a16:creationId xmlns:a16="http://schemas.microsoft.com/office/drawing/2014/main" id="{72FD9D01-9B1F-EB4A-C779-D327312BDBF1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238" y="9271587"/>
            <a:ext cx="2867024" cy="97154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2">
            <a:extLst>
              <a:ext uri="{FF2B5EF4-FFF2-40B4-BE49-F238E27FC236}">
                <a16:creationId xmlns:a16="http://schemas.microsoft.com/office/drawing/2014/main" id="{48290D16-6B9D-6163-6839-6A6B51B06DC4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3336350" y="9483906"/>
            <a:ext cx="4688840" cy="787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复制成功 2.0</a:t>
            </a:r>
            <a:endParaRPr/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881B3CE3-531A-12E5-E817-47E6AC6E7907}"/>
              </a:ext>
            </a:extLst>
          </p:cNvPr>
          <p:cNvSpPr txBox="1"/>
          <p:nvPr/>
        </p:nvSpPr>
        <p:spPr>
          <a:xfrm>
            <a:off x="840238" y="2646148"/>
            <a:ext cx="7938002" cy="7171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肯定语清单：</a:t>
            </a:r>
          </a:p>
          <a:p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1. </a:t>
            </a:r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我是足够的，我值得拥有一切的美好</a:t>
            </a:r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. </a:t>
            </a:r>
          </a:p>
          <a:p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 2. </a:t>
            </a:r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我很重要，我的存在是有意义的</a:t>
            </a:r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. </a:t>
            </a:r>
          </a:p>
          <a:p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 3. </a:t>
            </a:r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我喜欢自己，我是最棒的</a:t>
            </a:r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 4. </a:t>
            </a:r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我专注于丰盛喜悦健康和爱</a:t>
            </a:r>
          </a:p>
          <a:p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5. </a:t>
            </a:r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我相信自己，能够梦想成真</a:t>
            </a:r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. </a:t>
            </a:r>
          </a:p>
          <a:p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 6. </a:t>
            </a:r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我值得成功，值得拥有我想要的一切</a:t>
            </a:r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. </a:t>
            </a:r>
          </a:p>
          <a:p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 7. </a:t>
            </a:r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我每天都在成长，每天都在蜕变</a:t>
            </a:r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 8. </a:t>
            </a:r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我的人生正在与最完美的方式展开</a:t>
            </a:r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.</a:t>
            </a:r>
          </a:p>
          <a:p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 9. </a:t>
            </a:r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我是有勇气的，我有强大的动力 </a:t>
            </a:r>
          </a:p>
          <a:p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10. </a:t>
            </a:r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我热爱生活</a:t>
            </a:r>
            <a:r>
              <a:rPr lang="en-US" altLang="zh-TW" sz="3200" dirty="0">
                <a:solidFill>
                  <a:srgbClr val="222222"/>
                </a:solidFill>
                <a:latin typeface="Arial" panose="020B0604020202020204" pitchFamily="34" charset="0"/>
              </a:rPr>
              <a:t>, </a:t>
            </a:r>
            <a:r>
              <a:rPr lang="zh-TW" altLang="en-US" sz="3200" dirty="0">
                <a:solidFill>
                  <a:srgbClr val="222222"/>
                </a:solidFill>
                <a:latin typeface="Arial" panose="020B0604020202020204" pitchFamily="34" charset="0"/>
              </a:rPr>
              <a:t>我会拥有富足自由的人，</a:t>
            </a:r>
            <a:endParaRPr lang="en-MY" sz="3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br>
              <a:rPr lang="ja-JP" altLang="en-US" sz="6000"/>
            </a:br>
            <a:endParaRPr sz="4800" b="1" i="0" u="none" strike="noStrike" cap="none" dirty="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E00CE02A-73F9-0CD6-51EB-50516473D83B}"/>
              </a:ext>
            </a:extLst>
          </p:cNvPr>
          <p:cNvSpPr txBox="1"/>
          <p:nvPr/>
        </p:nvSpPr>
        <p:spPr>
          <a:xfrm>
            <a:off x="840238" y="481763"/>
            <a:ext cx="10591800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chemeClr val="dk2"/>
              </a:buClr>
              <a:buSzPts val="7200"/>
            </a:pPr>
            <a:r>
              <a:rPr lang="zh-CN" altLang="en-US" sz="60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养成内在富足的习惯：</a:t>
            </a:r>
            <a:endParaRPr lang="en-MY" altLang="zh-CN" sz="6000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alibri"/>
              <a:buNone/>
            </a:pPr>
            <a:r>
              <a:rPr lang="en-US" altLang="zh-CN" sz="60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zh-CN" altLang="en-US" sz="60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zh-CN" altLang="en-US" sz="4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先富心，后富人，再富家族</a:t>
            </a:r>
          </a:p>
        </p:txBody>
      </p:sp>
      <p:sp>
        <p:nvSpPr>
          <p:cNvPr id="2" name="Google Shape;111;p12">
            <a:extLst>
              <a:ext uri="{FF2B5EF4-FFF2-40B4-BE49-F238E27FC236}">
                <a16:creationId xmlns:a16="http://schemas.microsoft.com/office/drawing/2014/main" id="{5119C16D-BCCF-0462-2ABD-25AA244C0526}"/>
              </a:ext>
            </a:extLst>
          </p:cNvPr>
          <p:cNvSpPr txBox="1"/>
          <p:nvPr/>
        </p:nvSpPr>
        <p:spPr>
          <a:xfrm>
            <a:off x="9061581" y="3314587"/>
            <a:ext cx="8386181" cy="52629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ja-JP" sz="3200" dirty="0">
                <a:solidFill>
                  <a:srgbClr val="222222"/>
                </a:solidFill>
                <a:latin typeface="UICTFontTextStyleEmphasizedBody"/>
              </a:rPr>
              <a:t>11. </a:t>
            </a:r>
            <a:r>
              <a:rPr lang="ja-JP" altLang="en-US" sz="3200">
                <a:solidFill>
                  <a:srgbClr val="222222"/>
                </a:solidFill>
                <a:latin typeface="UICTFontTextStyleEmphasizedBody"/>
              </a:rPr>
              <a:t>我爱赚钱，金钱喜欢来到我身边</a:t>
            </a:r>
            <a:r>
              <a:rPr lang="en-US" altLang="ja-JP" sz="3200" dirty="0">
                <a:solidFill>
                  <a:srgbClr val="222222"/>
                </a:solidFill>
                <a:latin typeface="UICTFontTextStyleEmphasizedBody"/>
              </a:rPr>
              <a:t>. </a:t>
            </a:r>
          </a:p>
          <a:p>
            <a:r>
              <a:rPr lang="en-US" altLang="ja-JP" sz="3200" dirty="0">
                <a:solidFill>
                  <a:srgbClr val="222222"/>
                </a:solidFill>
                <a:latin typeface="UICTFontTextStyleEmphasizedBody"/>
              </a:rPr>
              <a:t> 12. </a:t>
            </a:r>
            <a:r>
              <a:rPr lang="ja-JP" altLang="en-US" sz="3200">
                <a:solidFill>
                  <a:srgbClr val="222222"/>
                </a:solidFill>
                <a:latin typeface="UICTFontTextStyleEmphasizedBody"/>
              </a:rPr>
              <a:t>我自带气场，吸引好运、好人好事每天都发生在我身上</a:t>
            </a:r>
            <a:r>
              <a:rPr lang="en-US" altLang="ja-JP" sz="3200" dirty="0">
                <a:solidFill>
                  <a:srgbClr val="222222"/>
                </a:solidFill>
                <a:latin typeface="UICTFontTextStyleEmphasizedBody"/>
              </a:rPr>
              <a:t>.</a:t>
            </a:r>
          </a:p>
          <a:p>
            <a:r>
              <a:rPr lang="en-US" altLang="ja-JP" sz="3200" dirty="0">
                <a:solidFill>
                  <a:srgbClr val="222222"/>
                </a:solidFill>
                <a:latin typeface="UICTFontTextStyleEmphasizedBody"/>
              </a:rPr>
              <a:t> 13. </a:t>
            </a:r>
            <a:r>
              <a:rPr lang="ja-JP" altLang="en-US" sz="3200">
                <a:solidFill>
                  <a:srgbClr val="222222"/>
                </a:solidFill>
                <a:latin typeface="UICTFontTextStyleEmphasizedBody"/>
              </a:rPr>
              <a:t>我觉到富足丰盛，我充满爱、幸福和快乐</a:t>
            </a:r>
            <a:r>
              <a:rPr lang="en-US" altLang="ja-JP" sz="3200" dirty="0">
                <a:solidFill>
                  <a:srgbClr val="222222"/>
                </a:solidFill>
                <a:latin typeface="UICTFontTextStyleEmphasizedBody"/>
              </a:rPr>
              <a:t>.</a:t>
            </a:r>
          </a:p>
          <a:p>
            <a:r>
              <a:rPr lang="en-US" altLang="ja-JP" sz="3200" dirty="0">
                <a:solidFill>
                  <a:srgbClr val="222222"/>
                </a:solidFill>
                <a:latin typeface="UICTFontTextStyleEmphasizedBody"/>
              </a:rPr>
              <a:t> 14. </a:t>
            </a:r>
            <a:r>
              <a:rPr lang="ja-JP" altLang="en-US" sz="3200">
                <a:solidFill>
                  <a:srgbClr val="222222"/>
                </a:solidFill>
                <a:latin typeface="UICTFontTextStyleEmphasizedBody"/>
              </a:rPr>
              <a:t>我是幸运的，宇宙会以源源不断、四面八方、流向我。</a:t>
            </a:r>
          </a:p>
          <a:p>
            <a:r>
              <a:rPr lang="ja-JP" altLang="en-US" sz="3200">
                <a:solidFill>
                  <a:srgbClr val="222222"/>
                </a:solidFill>
                <a:latin typeface="UICTFontTextStyleEmphasizedBody"/>
              </a:rPr>
              <a:t> </a:t>
            </a:r>
            <a:r>
              <a:rPr lang="en-US" altLang="ja-JP" sz="3200" dirty="0">
                <a:solidFill>
                  <a:srgbClr val="222222"/>
                </a:solidFill>
                <a:latin typeface="UICTFontTextStyleEmphasizedBody"/>
              </a:rPr>
              <a:t>15. </a:t>
            </a:r>
            <a:r>
              <a:rPr lang="ja-JP" altLang="en-US" sz="3200">
                <a:solidFill>
                  <a:srgbClr val="222222"/>
                </a:solidFill>
                <a:latin typeface="UICTFontTextStyleEmphasizedBody"/>
              </a:rPr>
              <a:t>我的财富无穷无尽，我是有钱人</a:t>
            </a:r>
            <a:r>
              <a:rPr lang="en-US" altLang="ja-JP" sz="3200" dirty="0">
                <a:solidFill>
                  <a:srgbClr val="222222"/>
                </a:solidFill>
                <a:latin typeface="UICTFontTextStyleEmphasizedBody"/>
              </a:rPr>
              <a:t>.</a:t>
            </a:r>
          </a:p>
          <a:p>
            <a:r>
              <a:rPr lang="en-US" altLang="ja-JP" sz="3200" dirty="0">
                <a:solidFill>
                  <a:srgbClr val="222222"/>
                </a:solidFill>
                <a:latin typeface="UICTFontTextStyleEmphasizedBody"/>
              </a:rPr>
              <a:t> 16. </a:t>
            </a:r>
            <a:r>
              <a:rPr lang="ja-JP" altLang="en-US" sz="3200">
                <a:solidFill>
                  <a:srgbClr val="222222"/>
                </a:solidFill>
                <a:latin typeface="UICTFontTextStyleEmphasizedBody"/>
              </a:rPr>
              <a:t>我非常出色，我是天生的领导者</a:t>
            </a:r>
            <a:r>
              <a:rPr lang="en-US" altLang="ja-JP" sz="3200" dirty="0">
                <a:solidFill>
                  <a:srgbClr val="222222"/>
                </a:solidFill>
                <a:latin typeface="UICTFontTextStyleEmphasizedBody"/>
              </a:rPr>
              <a:t>. </a:t>
            </a:r>
          </a:p>
          <a:p>
            <a:r>
              <a:rPr lang="en-US" altLang="ja-JP" sz="3200" dirty="0">
                <a:solidFill>
                  <a:srgbClr val="222222"/>
                </a:solidFill>
                <a:latin typeface="UICTFontTextStyleEmphasizedBody"/>
              </a:rPr>
              <a:t> 17. </a:t>
            </a:r>
            <a:r>
              <a:rPr lang="ja-JP" altLang="en-US" sz="3200">
                <a:solidFill>
                  <a:srgbClr val="222222"/>
                </a:solidFill>
                <a:latin typeface="UICTFontTextStyleEmphasizedBody"/>
              </a:rPr>
              <a:t>我是成功者，我是最棒的 ！</a:t>
            </a:r>
            <a:endParaRPr lang="en-MY" sz="3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sz="4800" i="0" u="none" strike="noStrike" cap="none" dirty="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500621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FB8EB942-4B37-C425-3F56-B7443EADD5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2">
            <a:extLst>
              <a:ext uri="{FF2B5EF4-FFF2-40B4-BE49-F238E27FC236}">
                <a16:creationId xmlns:a16="http://schemas.microsoft.com/office/drawing/2014/main" id="{8AC4961B-2E15-20AE-15DA-B9DB7ACDE4D4}"/>
              </a:ext>
            </a:extLst>
          </p:cNvPr>
          <p:cNvSpPr/>
          <p:nvPr/>
        </p:nvSpPr>
        <p:spPr>
          <a:xfrm>
            <a:off x="3775424" y="9496415"/>
            <a:ext cx="14511655" cy="791210"/>
          </a:xfrm>
          <a:custGeom>
            <a:avLst/>
            <a:gdLst/>
            <a:ahLst/>
            <a:cxnLst/>
            <a:rect l="l" t="t" r="r" b="b"/>
            <a:pathLst>
              <a:path w="14511655" h="791209" extrusionOk="0">
                <a:moveTo>
                  <a:pt x="14511548" y="790584"/>
                </a:moveTo>
                <a:lnTo>
                  <a:pt x="0" y="790584"/>
                </a:lnTo>
                <a:lnTo>
                  <a:pt x="0" y="0"/>
                </a:lnTo>
                <a:lnTo>
                  <a:pt x="14511548" y="0"/>
                </a:lnTo>
                <a:lnTo>
                  <a:pt x="14511548" y="790584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03" name="Google Shape;103;p12">
            <a:extLst>
              <a:ext uri="{FF2B5EF4-FFF2-40B4-BE49-F238E27FC236}">
                <a16:creationId xmlns:a16="http://schemas.microsoft.com/office/drawing/2014/main" id="{436E271B-53B1-E52C-3BEA-4045980A5E00}"/>
              </a:ext>
            </a:extLst>
          </p:cNvPr>
          <p:cNvSpPr/>
          <p:nvPr/>
        </p:nvSpPr>
        <p:spPr>
          <a:xfrm>
            <a:off x="0" y="9496415"/>
            <a:ext cx="556895" cy="791845"/>
          </a:xfrm>
          <a:custGeom>
            <a:avLst/>
            <a:gdLst/>
            <a:ahLst/>
            <a:cxnLst/>
            <a:rect l="l" t="t" r="r" b="b"/>
            <a:pathLst>
              <a:path w="556895" h="791845" extrusionOk="0">
                <a:moveTo>
                  <a:pt x="556536" y="791324"/>
                </a:moveTo>
                <a:lnTo>
                  <a:pt x="0" y="791324"/>
                </a:lnTo>
                <a:lnTo>
                  <a:pt x="0" y="0"/>
                </a:lnTo>
                <a:lnTo>
                  <a:pt x="556536" y="0"/>
                </a:lnTo>
                <a:lnTo>
                  <a:pt x="556536" y="791324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04" name="Google Shape;104;p12">
            <a:extLst>
              <a:ext uri="{FF2B5EF4-FFF2-40B4-BE49-F238E27FC236}">
                <a16:creationId xmlns:a16="http://schemas.microsoft.com/office/drawing/2014/main" id="{CEC5CEBC-231E-1E19-EA93-2F2179327B8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238" y="9271587"/>
            <a:ext cx="2867024" cy="97154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2">
            <a:extLst>
              <a:ext uri="{FF2B5EF4-FFF2-40B4-BE49-F238E27FC236}">
                <a16:creationId xmlns:a16="http://schemas.microsoft.com/office/drawing/2014/main" id="{CB2EB4A7-FF70-B698-46C8-4251E90E9A2F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3336350" y="9483906"/>
            <a:ext cx="4688840" cy="787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复制成功 2.0</a:t>
            </a:r>
            <a:endParaRPr/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D325DF7F-7838-7BC0-C5BA-2F722ABB8DE1}"/>
              </a:ext>
            </a:extLst>
          </p:cNvPr>
          <p:cNvSpPr txBox="1"/>
          <p:nvPr/>
        </p:nvSpPr>
        <p:spPr>
          <a:xfrm>
            <a:off x="556895" y="2646148"/>
            <a:ext cx="8221345" cy="4278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ja-JP" altLang="en-US" sz="3200" b="1">
                <a:solidFill>
                  <a:srgbClr val="222222"/>
                </a:solidFill>
                <a:latin typeface="UICTFontTextStyleEmphasizedBody"/>
              </a:rPr>
              <a:t>每天早晨：</a:t>
            </a:r>
            <a:endParaRPr lang="ja-JP" altLang="en-US" sz="320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zh-CN" altLang="en-US" sz="3200" b="1" dirty="0">
                <a:solidFill>
                  <a:srgbClr val="222222"/>
                </a:solidFill>
                <a:latin typeface="UICTFontTextStyleEmphasizedBody"/>
              </a:rPr>
              <a:t> </a:t>
            </a:r>
            <a:r>
              <a:rPr lang="en-MY" altLang="zh-TW" sz="3200" b="1" dirty="0">
                <a:solidFill>
                  <a:srgbClr val="222222"/>
                </a:solidFill>
                <a:latin typeface="UICTFontTextStyleEmphasizedBody"/>
              </a:rPr>
              <a:t>Self-</a:t>
            </a:r>
            <a:r>
              <a:rPr lang="en-MY" altLang="zh-TW" sz="3200" b="1" dirty="0" err="1">
                <a:solidFill>
                  <a:srgbClr val="222222"/>
                </a:solidFill>
                <a:latin typeface="UICTFontTextStyleEmphasizedBody"/>
              </a:rPr>
              <a:t>Affirmatiion</a:t>
            </a:r>
            <a:r>
              <a:rPr lang="en-MY" altLang="zh-TW" sz="3200" b="1" dirty="0">
                <a:solidFill>
                  <a:srgbClr val="222222"/>
                </a:solidFill>
                <a:latin typeface="UICTFontTextStyleEmphasizedBody"/>
              </a:rPr>
              <a:t> </a:t>
            </a:r>
            <a:r>
              <a:rPr lang="ja-JP" altLang="en-US" sz="3200" b="1">
                <a:solidFill>
                  <a:srgbClr val="222222"/>
                </a:solidFill>
                <a:latin typeface="UICTFontTextStyleEmphasizedBody"/>
              </a:rPr>
              <a:t>自我肯定 </a:t>
            </a:r>
            <a:endParaRPr lang="ja-JP" altLang="en-US" sz="320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sz="3200">
                <a:solidFill>
                  <a:srgbClr val="222222"/>
                </a:solidFill>
                <a:latin typeface="Arial" panose="020B0604020202020204" pitchFamily="34" charset="0"/>
              </a:rPr>
              <a:t>每天强化我是谁？，我要去哪里？</a:t>
            </a:r>
            <a:endParaRPr lang="en-MY" altLang="ja-JP" sz="3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sz="3200">
                <a:solidFill>
                  <a:srgbClr val="222222"/>
                </a:solidFill>
                <a:latin typeface="Arial" panose="020B0604020202020204" pitchFamily="34" charset="0"/>
              </a:rPr>
              <a:t>我要创造什么价值？</a:t>
            </a:r>
            <a:endParaRPr lang="en-MY" altLang="ja-JP" sz="3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br>
              <a:rPr lang="ja-JP" altLang="en-US" sz="3200"/>
            </a:br>
            <a:r>
              <a:rPr lang="en-US" altLang="zh-CN" sz="3200" b="1" dirty="0">
                <a:solidFill>
                  <a:srgbClr val="222222"/>
                </a:solidFill>
                <a:latin typeface="Arial" panose="020B0604020202020204" pitchFamily="34" charset="0"/>
              </a:rPr>
              <a:t>2.</a:t>
            </a:r>
            <a:r>
              <a:rPr lang="zh-CN" altLang="en-US" sz="3200" b="1" dirty="0">
                <a:solidFill>
                  <a:srgbClr val="222222"/>
                </a:solidFill>
                <a:latin typeface="Arial" panose="020B0604020202020204" pitchFamily="34" charset="0"/>
              </a:rPr>
              <a:t> </a:t>
            </a:r>
            <a:r>
              <a:rPr lang="en-MY" altLang="zh-TW" sz="3200" b="1" dirty="0">
                <a:solidFill>
                  <a:srgbClr val="222222"/>
                </a:solidFill>
                <a:latin typeface="UICTFontTextStyleEmphasizedBody"/>
              </a:rPr>
              <a:t>Intention </a:t>
            </a:r>
            <a:r>
              <a:rPr lang="ja-JP" altLang="en-US" sz="3200" b="1">
                <a:solidFill>
                  <a:srgbClr val="222222"/>
                </a:solidFill>
                <a:latin typeface="UICTFontTextStyleEmphasizedBody"/>
              </a:rPr>
              <a:t>今日意图 </a:t>
            </a:r>
            <a:endParaRPr lang="ja-JP" altLang="en-US" sz="320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ja-JP" altLang="en-US" sz="3200">
                <a:solidFill>
                  <a:srgbClr val="222222"/>
                </a:solidFill>
                <a:latin typeface="Arial" panose="020B0604020202020204" pitchFamily="34" charset="0"/>
              </a:rPr>
              <a:t>让每一天有方向，而不是为忙而忙</a:t>
            </a:r>
            <a:endParaRPr lang="en-US" altLang="ja-JP" sz="3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endParaRPr sz="4800" b="1" i="0" u="none" strike="noStrike" cap="none" dirty="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6226E4CD-5135-5F84-CBD3-96B68E37F35E}"/>
              </a:ext>
            </a:extLst>
          </p:cNvPr>
          <p:cNvSpPr txBox="1"/>
          <p:nvPr/>
        </p:nvSpPr>
        <p:spPr>
          <a:xfrm>
            <a:off x="840238" y="481763"/>
            <a:ext cx="10591800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chemeClr val="dk2"/>
              </a:buClr>
              <a:buSzPts val="7200"/>
            </a:pPr>
            <a:r>
              <a:rPr lang="zh-CN" altLang="en-US" sz="60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养成内在富足的习惯：</a:t>
            </a:r>
            <a:endParaRPr lang="en-MY" altLang="zh-CN" sz="6000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alibri"/>
              <a:buNone/>
            </a:pPr>
            <a:r>
              <a:rPr lang="en-US" altLang="zh-CN" sz="60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zh-CN" altLang="en-US" sz="60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zh-CN" altLang="en-US" sz="4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先富心，后富人，再富家族</a:t>
            </a:r>
          </a:p>
        </p:txBody>
      </p:sp>
      <p:sp>
        <p:nvSpPr>
          <p:cNvPr id="2" name="Google Shape;111;p12">
            <a:extLst>
              <a:ext uri="{FF2B5EF4-FFF2-40B4-BE49-F238E27FC236}">
                <a16:creationId xmlns:a16="http://schemas.microsoft.com/office/drawing/2014/main" id="{B4AE42D1-D2BD-97C8-A2D6-BCFCDF528244}"/>
              </a:ext>
            </a:extLst>
          </p:cNvPr>
          <p:cNvSpPr txBox="1"/>
          <p:nvPr/>
        </p:nvSpPr>
        <p:spPr>
          <a:xfrm>
            <a:off x="9509762" y="1661262"/>
            <a:ext cx="7938002" cy="61862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l"/>
            <a:r>
              <a:rPr lang="ja-JP" altLang="en-US" sz="3200">
                <a:solidFill>
                  <a:srgbClr val="222222"/>
                </a:solidFill>
                <a:latin typeface="UICTFontTextStyleEmphasizedBody"/>
              </a:rPr>
              <a:t>每天</a:t>
            </a:r>
            <a:r>
              <a:rPr lang="ja-JP" altLang="en-US" sz="3200" i="0" u="none" strike="noStrike">
                <a:solidFill>
                  <a:srgbClr val="222222"/>
                </a:solidFill>
                <a:effectLst/>
                <a:latin typeface="UICTFontTextStyleEmphasizedBody"/>
              </a:rPr>
              <a:t>早晨</a:t>
            </a:r>
            <a:r>
              <a:rPr lang="ja-JP" altLang="en-US" sz="3200" b="1" i="0" u="sng" strike="noStrike">
                <a:solidFill>
                  <a:srgbClr val="222222"/>
                </a:solidFill>
                <a:effectLst/>
                <a:latin typeface="UICTFontTextStyleEmphasizedBody"/>
              </a:rPr>
              <a:t>自我肯定语</a:t>
            </a:r>
            <a:r>
              <a:rPr lang="zh-CN" altLang="en-US" sz="3200" b="1" i="0" u="sng" strike="noStrike" dirty="0">
                <a:solidFill>
                  <a:srgbClr val="222222"/>
                </a:solidFill>
                <a:effectLst/>
                <a:latin typeface="UICTFontTextStyleEmphasizedBody"/>
              </a:rPr>
              <a:t> </a:t>
            </a:r>
            <a:r>
              <a:rPr lang="en-US" altLang="zh-CN" sz="3200" b="1" i="0" u="sng" strike="noStrike" dirty="0">
                <a:solidFill>
                  <a:srgbClr val="222222"/>
                </a:solidFill>
                <a:effectLst/>
                <a:latin typeface="UICTFontTextStyleEmphasizedBody"/>
              </a:rPr>
              <a:t>+</a:t>
            </a:r>
            <a:r>
              <a:rPr lang="ja-JP" altLang="en-US" sz="3200" b="1" i="0" u="sng" strike="noStrike">
                <a:solidFill>
                  <a:srgbClr val="222222"/>
                </a:solidFill>
                <a:effectLst/>
                <a:latin typeface="UICTFontTextStyleEmphasizedBody"/>
              </a:rPr>
              <a:t>今日意图 </a:t>
            </a:r>
            <a:r>
              <a:rPr lang="ja-JP" altLang="en-US" sz="3200" i="0" u="none" strike="noStrike">
                <a:solidFill>
                  <a:srgbClr val="222222"/>
                </a:solidFill>
                <a:effectLst/>
                <a:latin typeface="UICTFontTextStyleEmphasizedBody"/>
              </a:rPr>
              <a:t>：</a:t>
            </a:r>
            <a:endParaRPr lang="en-MY" altLang="ja-JP" sz="3200" i="0" u="none" strike="noStrike" dirty="0">
              <a:solidFill>
                <a:srgbClr val="222222"/>
              </a:solidFill>
              <a:effectLst/>
              <a:latin typeface="UICTFontTextStyleEmphasizedBody"/>
            </a:endParaRPr>
          </a:p>
          <a:p>
            <a:pPr algn="l"/>
            <a:endParaRPr lang="ja-JP" altLang="en-US" sz="3200" i="0" u="none" strike="noStrike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>
              <a:buFont typeface="+mj-lt"/>
              <a:buAutoNum type="arabicPeriod"/>
            </a:pPr>
            <a:r>
              <a:rPr lang="zh-CN" altLang="en-US" sz="3200" dirty="0">
                <a:solidFill>
                  <a:srgbClr val="222222"/>
                </a:solidFill>
                <a:latin typeface="UICTFontTextStyleEmphasizedBody"/>
              </a:rPr>
              <a:t>每天</a:t>
            </a:r>
            <a:r>
              <a:rPr lang="ja-JP" altLang="en-US" sz="3200">
                <a:solidFill>
                  <a:srgbClr val="222222"/>
                </a:solidFill>
                <a:latin typeface="UICTFontTextStyleEmphasizedBody"/>
              </a:rPr>
              <a:t>早晨吃产品时</a:t>
            </a:r>
            <a:r>
              <a:rPr lang="zh-CN" altLang="en-US" sz="3200" dirty="0">
                <a:solidFill>
                  <a:srgbClr val="222222"/>
                </a:solidFill>
                <a:latin typeface="UICTFontTextStyleEmphasizedBody"/>
              </a:rPr>
              <a:t>， </a:t>
            </a:r>
            <a:r>
              <a:rPr lang="zh-CN" altLang="en-US" sz="3200" b="1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重复 </a:t>
            </a:r>
            <a:r>
              <a:rPr lang="en-US" altLang="zh-CN" sz="3200" b="1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10</a:t>
            </a:r>
            <a:r>
              <a:rPr lang="zh-CN" altLang="en-US" sz="3200" b="1" u="sng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 遍</a:t>
            </a:r>
            <a:r>
              <a:rPr lang="ja-JP" altLang="en-US" sz="3200" b="1" i="0" u="sng" strike="noStrike">
                <a:solidFill>
                  <a:srgbClr val="222222"/>
                </a:solidFill>
                <a:effectLst/>
                <a:latin typeface="UICTFontTextStyleEmphasizedBody"/>
              </a:rPr>
              <a:t>肯定语</a:t>
            </a:r>
            <a:r>
              <a:rPr lang="zh-CN" altLang="en-US" sz="3200" i="0" strike="noStrike" dirty="0">
                <a:solidFill>
                  <a:srgbClr val="222222"/>
                </a:solidFill>
                <a:effectLst/>
                <a:latin typeface="UICTFontTextStyleEmphasizedBody"/>
              </a:rPr>
              <a:t>。</a:t>
            </a:r>
            <a:endParaRPr lang="en-MY" altLang="zh-CN" sz="3200" i="0" strike="noStrike" dirty="0">
              <a:solidFill>
                <a:srgbClr val="222222"/>
              </a:solidFill>
              <a:effectLst/>
              <a:latin typeface="UICTFontTextStyleEmphasizedBody"/>
            </a:endParaRPr>
          </a:p>
          <a:p>
            <a:pPr algn="l">
              <a:buFont typeface="+mj-lt"/>
              <a:buAutoNum type="arabicPeriod"/>
            </a:pPr>
            <a:endParaRPr lang="en-MY" altLang="ja-JP" sz="3200" dirty="0">
              <a:solidFill>
                <a:srgbClr val="222222"/>
              </a:solidFill>
              <a:latin typeface="UICTFontTextStyleEmphasizedBody"/>
            </a:endParaRPr>
          </a:p>
          <a:p>
            <a:pPr algn="l"/>
            <a:r>
              <a:rPr lang="en-US" altLang="zh-CN" sz="3200" dirty="0">
                <a:solidFill>
                  <a:srgbClr val="222222"/>
                </a:solidFill>
                <a:latin typeface="UICTFontTextStyleEmphasizedBody"/>
              </a:rPr>
              <a:t>2.</a:t>
            </a:r>
            <a:r>
              <a:rPr lang="zh-CN" altLang="en-US" sz="3200" dirty="0">
                <a:solidFill>
                  <a:srgbClr val="222222"/>
                </a:solidFill>
                <a:latin typeface="UICTFontTextStyleEmphasizedBody"/>
              </a:rPr>
              <a:t> 然后列下来</a:t>
            </a:r>
            <a:r>
              <a:rPr lang="ja-JP" altLang="en-US" sz="3200" b="1" i="0" u="sng" strike="noStrike">
                <a:solidFill>
                  <a:srgbClr val="222222"/>
                </a:solidFill>
                <a:effectLst/>
                <a:latin typeface="UICTFontTextStyleEmphasizedBody"/>
              </a:rPr>
              <a:t>今日意图 </a:t>
            </a:r>
            <a:r>
              <a:rPr lang="zh-CN" altLang="en-US" sz="3200" b="1" i="0" strike="noStrike" dirty="0">
                <a:solidFill>
                  <a:srgbClr val="222222"/>
                </a:solidFill>
                <a:effectLst/>
                <a:latin typeface="UICTFontTextStyleEmphasizedBody"/>
              </a:rPr>
              <a:t>：</a:t>
            </a:r>
            <a:r>
              <a:rPr lang="ja-JP" altLang="en-US" sz="3200" b="1" i="0" strike="noStrike">
                <a:solidFill>
                  <a:srgbClr val="222222"/>
                </a:solidFill>
                <a:effectLst/>
                <a:latin typeface="UICTFontTextStyleEmphasizedBody"/>
              </a:rPr>
              <a:t>今日要完成的</a:t>
            </a:r>
            <a:r>
              <a:rPr lang="en-US" altLang="ja-JP" sz="3200" b="1" i="0" strike="noStrike" dirty="0">
                <a:solidFill>
                  <a:srgbClr val="222222"/>
                </a:solidFill>
                <a:effectLst/>
                <a:latin typeface="UICTFontTextStyleEmphasizedBody"/>
              </a:rPr>
              <a:t>3</a:t>
            </a:r>
            <a:r>
              <a:rPr lang="ja-JP" altLang="en-US" sz="3200" b="1" i="0" strike="noStrike">
                <a:solidFill>
                  <a:srgbClr val="222222"/>
                </a:solidFill>
                <a:effectLst/>
                <a:latin typeface="UICTFontTextStyleEmphasizedBody"/>
              </a:rPr>
              <a:t>个核心任务</a:t>
            </a:r>
          </a:p>
          <a:p>
            <a:pPr algn="l"/>
            <a:endParaRPr lang="en-MY" altLang="zh-CN" sz="3200" i="0" strike="noStrike" dirty="0">
              <a:solidFill>
                <a:srgbClr val="222222"/>
              </a:solidFill>
              <a:effectLst/>
              <a:latin typeface="UICTFontTextStyleEmphasizedBody"/>
            </a:endParaRPr>
          </a:p>
          <a:p>
            <a:pPr algn="l"/>
            <a:r>
              <a:rPr lang="en-US" altLang="zh-CN" sz="3200" dirty="0">
                <a:solidFill>
                  <a:srgbClr val="222222"/>
                </a:solidFill>
                <a:latin typeface="UICTFontTextStyleEmphasizedBody"/>
              </a:rPr>
              <a:t>3.</a:t>
            </a:r>
            <a:r>
              <a:rPr lang="zh-CN" altLang="en-US" sz="3200" dirty="0">
                <a:solidFill>
                  <a:srgbClr val="222222"/>
                </a:solidFill>
                <a:latin typeface="UICTFontTextStyleEmphasizedBody"/>
              </a:rPr>
              <a:t> 每天</a:t>
            </a:r>
            <a:r>
              <a:rPr lang="zh-CN" altLang="en-US" sz="3200" b="1" i="0" u="sng" strike="noStrike" dirty="0">
                <a:solidFill>
                  <a:srgbClr val="222222"/>
                </a:solidFill>
                <a:effectLst/>
                <a:latin typeface="UICTFontTextStyleEmphasizedBody"/>
              </a:rPr>
              <a:t>持续做</a:t>
            </a:r>
            <a:r>
              <a:rPr lang="zh-CN" altLang="en-US" sz="3200" dirty="0">
                <a:solidFill>
                  <a:srgbClr val="222222"/>
                </a:solidFill>
                <a:latin typeface="UICTFontTextStyleEmphasizedBody"/>
              </a:rPr>
              <a:t>。</a:t>
            </a:r>
            <a:endParaRPr lang="en-MY" altLang="zh-CN" sz="3200" i="0" strike="noStrike" dirty="0">
              <a:solidFill>
                <a:srgbClr val="222222"/>
              </a:solidFill>
              <a:effectLst/>
              <a:latin typeface="UICTFontTextStyleEmphasizedBody"/>
            </a:endParaRPr>
          </a:p>
          <a:p>
            <a:pPr algn="l"/>
            <a:endParaRPr lang="en-MY" sz="3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br>
              <a:rPr lang="ja-JP" altLang="en-US" sz="6000"/>
            </a:br>
            <a:endParaRPr sz="4800" i="0" u="none" strike="noStrike" cap="none" dirty="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034968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875E5C53-7EDF-58A0-417B-355C0F6D91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2">
            <a:extLst>
              <a:ext uri="{FF2B5EF4-FFF2-40B4-BE49-F238E27FC236}">
                <a16:creationId xmlns:a16="http://schemas.microsoft.com/office/drawing/2014/main" id="{2E3D5F53-30D0-B3B1-771A-4394783A4FFF}"/>
              </a:ext>
            </a:extLst>
          </p:cNvPr>
          <p:cNvSpPr/>
          <p:nvPr/>
        </p:nvSpPr>
        <p:spPr>
          <a:xfrm>
            <a:off x="3775424" y="9496415"/>
            <a:ext cx="14511655" cy="791210"/>
          </a:xfrm>
          <a:custGeom>
            <a:avLst/>
            <a:gdLst/>
            <a:ahLst/>
            <a:cxnLst/>
            <a:rect l="l" t="t" r="r" b="b"/>
            <a:pathLst>
              <a:path w="14511655" h="791209" extrusionOk="0">
                <a:moveTo>
                  <a:pt x="14511548" y="790584"/>
                </a:moveTo>
                <a:lnTo>
                  <a:pt x="0" y="790584"/>
                </a:lnTo>
                <a:lnTo>
                  <a:pt x="0" y="0"/>
                </a:lnTo>
                <a:lnTo>
                  <a:pt x="14511548" y="0"/>
                </a:lnTo>
                <a:lnTo>
                  <a:pt x="14511548" y="790584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03" name="Google Shape;103;p12">
            <a:extLst>
              <a:ext uri="{FF2B5EF4-FFF2-40B4-BE49-F238E27FC236}">
                <a16:creationId xmlns:a16="http://schemas.microsoft.com/office/drawing/2014/main" id="{EDCB45A6-4F6E-CB19-100D-2969B2CC6FC9}"/>
              </a:ext>
            </a:extLst>
          </p:cNvPr>
          <p:cNvSpPr/>
          <p:nvPr/>
        </p:nvSpPr>
        <p:spPr>
          <a:xfrm>
            <a:off x="0" y="9496415"/>
            <a:ext cx="556895" cy="791845"/>
          </a:xfrm>
          <a:custGeom>
            <a:avLst/>
            <a:gdLst/>
            <a:ahLst/>
            <a:cxnLst/>
            <a:rect l="l" t="t" r="r" b="b"/>
            <a:pathLst>
              <a:path w="556895" h="791845" extrusionOk="0">
                <a:moveTo>
                  <a:pt x="556536" y="791324"/>
                </a:moveTo>
                <a:lnTo>
                  <a:pt x="0" y="791324"/>
                </a:lnTo>
                <a:lnTo>
                  <a:pt x="0" y="0"/>
                </a:lnTo>
                <a:lnTo>
                  <a:pt x="556536" y="0"/>
                </a:lnTo>
                <a:lnTo>
                  <a:pt x="556536" y="791324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04" name="Google Shape;104;p12">
            <a:extLst>
              <a:ext uri="{FF2B5EF4-FFF2-40B4-BE49-F238E27FC236}">
                <a16:creationId xmlns:a16="http://schemas.microsoft.com/office/drawing/2014/main" id="{238CB9D5-B78C-C3B8-A802-A229F453C169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238" y="9271587"/>
            <a:ext cx="2867024" cy="97154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2">
            <a:extLst>
              <a:ext uri="{FF2B5EF4-FFF2-40B4-BE49-F238E27FC236}">
                <a16:creationId xmlns:a16="http://schemas.microsoft.com/office/drawing/2014/main" id="{CEA012E0-1EE1-EBBC-06E5-3B43584F5DB1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3336350" y="9483906"/>
            <a:ext cx="4688840" cy="787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复制成功 2.0</a:t>
            </a:r>
            <a:endParaRPr/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0F95CDAC-D1EE-E296-2416-36A15F596130}"/>
              </a:ext>
            </a:extLst>
          </p:cNvPr>
          <p:cNvSpPr txBox="1"/>
          <p:nvPr/>
        </p:nvSpPr>
        <p:spPr>
          <a:xfrm>
            <a:off x="840238" y="2646148"/>
            <a:ext cx="7938002" cy="6740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l"/>
            <a:r>
              <a:rPr lang="ja-JP" altLang="en-US" sz="3200" b="1" i="0" u="none" strike="noStrike">
                <a:solidFill>
                  <a:srgbClr val="222222"/>
                </a:solidFill>
                <a:effectLst/>
                <a:latin typeface="UICTFontTextStyleEmphasizedBody"/>
              </a:rPr>
              <a:t>每天早晨：</a:t>
            </a:r>
            <a:endParaRPr lang="ja-JP" altLang="en-US" sz="3200" b="0" i="0" u="none" strike="noStrike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zh-CN" altLang="en-US" sz="3200" b="1" i="0" u="none" strike="noStrike" dirty="0">
                <a:solidFill>
                  <a:srgbClr val="222222"/>
                </a:solidFill>
                <a:effectLst/>
                <a:latin typeface="UICTFontTextStyleEmphasizedBody"/>
              </a:rPr>
              <a:t> </a:t>
            </a:r>
            <a:r>
              <a:rPr lang="en-MY" sz="3200" b="1" i="0" u="none" strike="noStrike" dirty="0">
                <a:solidFill>
                  <a:srgbClr val="222222"/>
                </a:solidFill>
                <a:effectLst/>
                <a:latin typeface="UICTFontTextStyleEmphasizedBody"/>
              </a:rPr>
              <a:t>Self-</a:t>
            </a:r>
            <a:r>
              <a:rPr lang="en-MY" sz="3200" b="1" i="0" u="none" strike="noStrike" dirty="0" err="1">
                <a:solidFill>
                  <a:srgbClr val="222222"/>
                </a:solidFill>
                <a:effectLst/>
                <a:latin typeface="UICTFontTextStyleEmphasizedBody"/>
              </a:rPr>
              <a:t>Affirmatiion</a:t>
            </a:r>
            <a:r>
              <a:rPr lang="en-MY" sz="3200" b="1" i="0" u="none" strike="noStrike" dirty="0">
                <a:solidFill>
                  <a:srgbClr val="222222"/>
                </a:solidFill>
                <a:effectLst/>
                <a:latin typeface="UICTFontTextStyleEmphasizedBody"/>
              </a:rPr>
              <a:t> </a:t>
            </a:r>
            <a:r>
              <a:rPr lang="ja-JP" altLang="en-US" sz="3200" b="1" i="0" u="none" strike="noStrike">
                <a:solidFill>
                  <a:srgbClr val="222222"/>
                </a:solidFill>
                <a:effectLst/>
                <a:latin typeface="UICTFontTextStyleEmphasizedBody"/>
              </a:rPr>
              <a:t>自我肯定 </a:t>
            </a:r>
            <a:endParaRPr lang="ja-JP" altLang="en-US" sz="3200" b="0" i="0" u="none" strike="noStrike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3200" b="0" i="0" u="none" strike="noStrike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每天强化我是谁？，我要去哪里？</a:t>
            </a:r>
            <a:endParaRPr lang="en-MY" altLang="ja-JP" sz="3200" b="0" i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3200" b="0" i="0" u="none" strike="noStrike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我要创造什么价值？</a:t>
            </a:r>
            <a:endParaRPr lang="en-MY" altLang="ja-JP" sz="3200" b="0" i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br>
              <a:rPr lang="ja-JP" altLang="en-US" sz="3200"/>
            </a:br>
            <a:r>
              <a:rPr lang="en-US" altLang="zh-CN" sz="3200" b="1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2.</a:t>
            </a:r>
            <a:r>
              <a:rPr lang="zh-CN" altLang="en-US" sz="3200" b="1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sz="3200" b="1" i="0" u="none" strike="noStrike" dirty="0">
                <a:solidFill>
                  <a:srgbClr val="222222"/>
                </a:solidFill>
                <a:effectLst/>
                <a:latin typeface="UICTFontTextStyleEmphasizedBody"/>
              </a:rPr>
              <a:t>Intention </a:t>
            </a:r>
            <a:r>
              <a:rPr lang="ja-JP" altLang="en-US" sz="3200" b="1" i="0" u="none" strike="noStrike">
                <a:solidFill>
                  <a:srgbClr val="222222"/>
                </a:solidFill>
                <a:effectLst/>
                <a:latin typeface="UICTFontTextStyleEmphasizedBody"/>
              </a:rPr>
              <a:t>今日意图 </a:t>
            </a:r>
            <a:endParaRPr lang="ja-JP" altLang="en-US" sz="3200" b="0" i="0" u="none" strike="noStrike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3200" b="0" i="0" u="none" strike="noStrike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让每一天有方向，而不是为忙而忙</a:t>
            </a:r>
            <a:endParaRPr lang="en-US" altLang="ja-JP" sz="3200" b="0" i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altLang="ja-JP" sz="3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l"/>
            <a:r>
              <a:rPr lang="ja-JP" altLang="en-US" sz="3200" b="0" i="0" u="none" strike="noStrike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ja-JP" altLang="en-US" sz="3200" b="1" i="0" u="none" strike="noStrike">
                <a:solidFill>
                  <a:srgbClr val="222222"/>
                </a:solidFill>
                <a:effectLst/>
                <a:latin typeface="UICTFontTextStyleEmphasizedBody"/>
              </a:rPr>
              <a:t>每天睡前：</a:t>
            </a:r>
            <a:endParaRPr lang="ja-JP" altLang="en-US" sz="3200" b="0" i="0" u="none" strike="noStrike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514350" indent="-514350">
              <a:buAutoNum type="arabicPeriod" startAt="3"/>
            </a:pPr>
            <a:r>
              <a:rPr lang="en" altLang="zh-TW" sz="3200" dirty="0"/>
              <a:t>Reflection </a:t>
            </a:r>
            <a:r>
              <a:rPr lang="zh-TW" altLang="en-US" sz="3200" dirty="0"/>
              <a:t>今日复盘</a:t>
            </a:r>
          </a:p>
          <a:p>
            <a:r>
              <a:rPr lang="zh-TW" altLang="en-US" sz="3200" dirty="0"/>
              <a:t>   成长来自</a:t>
            </a:r>
            <a:r>
              <a:rPr lang="en-US" altLang="zh-TW" sz="3200" dirty="0"/>
              <a:t>"</a:t>
            </a:r>
            <a:r>
              <a:rPr lang="zh-TW" altLang="en-US" sz="3200" dirty="0"/>
              <a:t>看见自己</a:t>
            </a:r>
            <a:r>
              <a:rPr lang="en-US" altLang="zh-TW" sz="3200" dirty="0"/>
              <a:t>"</a:t>
            </a:r>
            <a:r>
              <a:rPr lang="zh-TW" altLang="en-US" sz="3200" dirty="0"/>
              <a:t>，自我觉察反馈。</a:t>
            </a:r>
          </a:p>
          <a:p>
            <a:pPr marL="514350" indent="-514350">
              <a:buAutoNum type="arabicPeriod" startAt="3"/>
            </a:pPr>
            <a:endParaRPr lang="zh-TW" altLang="en-US" sz="3200" dirty="0"/>
          </a:p>
          <a:p>
            <a:endParaRPr sz="4800" b="1" i="0" u="none" strike="noStrike" cap="none" dirty="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2D25768B-8F52-E41C-6A8F-5408E1723633}"/>
              </a:ext>
            </a:extLst>
          </p:cNvPr>
          <p:cNvSpPr txBox="1"/>
          <p:nvPr/>
        </p:nvSpPr>
        <p:spPr>
          <a:xfrm>
            <a:off x="840238" y="481763"/>
            <a:ext cx="10591800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chemeClr val="dk2"/>
              </a:buClr>
              <a:buSzPts val="7200"/>
            </a:pPr>
            <a:r>
              <a:rPr lang="zh-CN" altLang="en-US" sz="60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养成内在富足的习惯：</a:t>
            </a:r>
            <a:endParaRPr lang="en-MY" altLang="zh-CN" sz="6000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alibri"/>
              <a:buNone/>
            </a:pPr>
            <a:r>
              <a:rPr lang="en-US" altLang="zh-CN" sz="60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zh-CN" altLang="en-US" sz="60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zh-CN" altLang="en-US" sz="4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先富心，后富人，再富家族</a:t>
            </a:r>
          </a:p>
        </p:txBody>
      </p:sp>
      <p:sp>
        <p:nvSpPr>
          <p:cNvPr id="2" name="Google Shape;111;p12">
            <a:extLst>
              <a:ext uri="{FF2B5EF4-FFF2-40B4-BE49-F238E27FC236}">
                <a16:creationId xmlns:a16="http://schemas.microsoft.com/office/drawing/2014/main" id="{E56D014B-2606-75B9-A51A-3BF3C10CE13E}"/>
              </a:ext>
            </a:extLst>
          </p:cNvPr>
          <p:cNvSpPr txBox="1"/>
          <p:nvPr/>
        </p:nvSpPr>
        <p:spPr>
          <a:xfrm>
            <a:off x="9144000" y="1661262"/>
            <a:ext cx="8567530" cy="107413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zh-TW" altLang="en-US" sz="3200" dirty="0"/>
              <a:t>每天睡前：</a:t>
            </a:r>
            <a:r>
              <a:rPr lang="en-US" altLang="zh-TW" sz="3200" dirty="0"/>
              <a:t>【</a:t>
            </a:r>
            <a:r>
              <a:rPr lang="en" altLang="zh-TW" sz="3200" dirty="0"/>
              <a:t>Reflection </a:t>
            </a:r>
            <a:r>
              <a:rPr lang="zh-TW" altLang="en-US" sz="3200" dirty="0"/>
              <a:t>今日复盘</a:t>
            </a:r>
            <a:r>
              <a:rPr lang="en-US" altLang="zh-TW" sz="3200" dirty="0"/>
              <a:t>】</a:t>
            </a:r>
          </a:p>
          <a:p>
            <a:r>
              <a:rPr lang="zh-TW" altLang="en-US" sz="3200" dirty="0"/>
              <a:t>反馈 </a:t>
            </a:r>
            <a:r>
              <a:rPr lang="en-US" altLang="zh-TW" sz="3200" dirty="0"/>
              <a:t>= </a:t>
            </a:r>
            <a:r>
              <a:rPr lang="zh-TW" altLang="en-US" sz="3200" dirty="0"/>
              <a:t>把</a:t>
            </a:r>
            <a:r>
              <a:rPr lang="en-US" altLang="zh-TW" sz="3200" dirty="0"/>
              <a:t>"</a:t>
            </a:r>
            <a:r>
              <a:rPr lang="zh-TW" altLang="en-US" sz="3200" dirty="0"/>
              <a:t>经历</a:t>
            </a:r>
            <a:r>
              <a:rPr lang="en-US" altLang="zh-TW" sz="3200" dirty="0"/>
              <a:t>"</a:t>
            </a:r>
            <a:r>
              <a:rPr lang="zh-TW" altLang="en-US" sz="3200" dirty="0"/>
              <a:t>变成</a:t>
            </a:r>
            <a:r>
              <a:rPr lang="en-US" altLang="zh-TW" sz="3200" dirty="0"/>
              <a:t>"</a:t>
            </a:r>
            <a:r>
              <a:rPr lang="zh-TW" altLang="en-US" sz="3200" dirty="0"/>
              <a:t>成长”</a:t>
            </a:r>
          </a:p>
          <a:p>
            <a:endParaRPr lang="zh-TW" altLang="en-US" sz="3200" dirty="0"/>
          </a:p>
          <a:p>
            <a:r>
              <a:rPr lang="en-US" altLang="zh-TW" sz="3200" dirty="0"/>
              <a:t>【</a:t>
            </a:r>
            <a:r>
              <a:rPr lang="zh-TW" altLang="en-US" sz="3200" dirty="0"/>
              <a:t>步骤</a:t>
            </a:r>
            <a:r>
              <a:rPr lang="en-US" altLang="zh-TW" sz="3200" dirty="0"/>
              <a:t>1</a:t>
            </a:r>
            <a:r>
              <a:rPr lang="zh-TW" altLang="en-US" sz="3200" dirty="0"/>
              <a:t>：今日</a:t>
            </a:r>
            <a:r>
              <a:rPr lang="en-US" altLang="zh-TW" sz="3200" dirty="0"/>
              <a:t>"3</a:t>
            </a:r>
            <a:r>
              <a:rPr lang="zh-TW" altLang="en-US" sz="3200" dirty="0"/>
              <a:t>件做对的事</a:t>
            </a:r>
            <a:r>
              <a:rPr lang="en-US" altLang="zh-TW" sz="3200" dirty="0"/>
              <a:t>"】</a:t>
            </a:r>
            <a:r>
              <a:rPr lang="zh-TW" altLang="en-US" sz="3200" dirty="0"/>
              <a:t>，问自己： </a:t>
            </a:r>
            <a:endParaRPr lang="en-US" altLang="zh-TW" sz="3200" dirty="0"/>
          </a:p>
          <a:p>
            <a:r>
              <a:rPr lang="zh-TW" altLang="en-US" sz="3200" dirty="0"/>
              <a:t>   今天我哪三件事情做得不错？ ・我为谁创造价值？ </a:t>
            </a:r>
          </a:p>
          <a:p>
            <a:endParaRPr lang="zh-TW" altLang="en-US" sz="3200" dirty="0"/>
          </a:p>
          <a:p>
            <a:r>
              <a:rPr lang="en-US" altLang="zh-TW" sz="3200" dirty="0"/>
              <a:t>【</a:t>
            </a:r>
            <a:r>
              <a:rPr lang="zh-TW" altLang="en-US" sz="3200" dirty="0"/>
              <a:t>步骤</a:t>
            </a:r>
            <a:r>
              <a:rPr lang="en-US" altLang="zh-TW" sz="3200" dirty="0"/>
              <a:t>2</a:t>
            </a:r>
            <a:r>
              <a:rPr lang="zh-TW" altLang="en-US" sz="3200" dirty="0"/>
              <a:t>：今日</a:t>
            </a:r>
            <a:r>
              <a:rPr lang="en-US" altLang="zh-TW" sz="3200" dirty="0"/>
              <a:t>1</a:t>
            </a:r>
            <a:r>
              <a:rPr lang="zh-TW" altLang="en-US" sz="3200" dirty="0"/>
              <a:t>个</a:t>
            </a:r>
            <a:r>
              <a:rPr lang="en-US" altLang="zh-TW" sz="3200" dirty="0"/>
              <a:t>"</a:t>
            </a:r>
            <a:r>
              <a:rPr lang="zh-TW" altLang="en-US" sz="3200" dirty="0"/>
              <a:t>可以更好的点</a:t>
            </a:r>
            <a:r>
              <a:rPr lang="en-US" altLang="zh-TW" sz="3200" dirty="0"/>
              <a:t>"】</a:t>
            </a:r>
            <a:r>
              <a:rPr lang="zh-TW" altLang="en-US" sz="3200" dirty="0"/>
              <a:t>，问自己： </a:t>
            </a:r>
            <a:endParaRPr lang="en-US" altLang="zh-TW" sz="3200" dirty="0"/>
          </a:p>
          <a:p>
            <a:r>
              <a:rPr lang="zh-TW" altLang="en-US" sz="3200" dirty="0"/>
              <a:t>你是在</a:t>
            </a:r>
            <a:r>
              <a:rPr lang="en-US" altLang="zh-TW" sz="3200" dirty="0"/>
              <a:t>"</a:t>
            </a:r>
            <a:r>
              <a:rPr lang="zh-TW" altLang="en-US" sz="3200" dirty="0"/>
              <a:t>优化</a:t>
            </a:r>
            <a:r>
              <a:rPr lang="en-US" altLang="zh-TW" sz="3200" dirty="0"/>
              <a:t>"</a:t>
            </a:r>
            <a:r>
              <a:rPr lang="zh-TW" altLang="en-US" sz="3200" dirty="0"/>
              <a:t>不是</a:t>
            </a:r>
            <a:r>
              <a:rPr lang="en-US" altLang="zh-TW" sz="3200" dirty="0"/>
              <a:t>"</a:t>
            </a:r>
            <a:r>
              <a:rPr lang="zh-TW" altLang="en-US" sz="3200" dirty="0"/>
              <a:t>否定</a:t>
            </a:r>
            <a:r>
              <a:rPr lang="en-US" altLang="zh-TW" sz="3200" dirty="0"/>
              <a:t>"</a:t>
            </a:r>
            <a:r>
              <a:rPr lang="zh-TW" altLang="en-US" sz="3200" dirty="0"/>
              <a:t>。 </a:t>
            </a:r>
            <a:endParaRPr lang="en-US" altLang="zh-TW" sz="3200" dirty="0"/>
          </a:p>
          <a:p>
            <a:r>
              <a:rPr lang="zh-TW" altLang="en-US" sz="3200" dirty="0"/>
              <a:t>只选一点，我会怎么做得更好？ </a:t>
            </a:r>
          </a:p>
          <a:p>
            <a:endParaRPr lang="zh-TW" altLang="en-US" sz="3200" dirty="0"/>
          </a:p>
          <a:p>
            <a:r>
              <a:rPr lang="en-US" altLang="zh-TW" sz="3200" dirty="0"/>
              <a:t>【</a:t>
            </a:r>
            <a:r>
              <a:rPr lang="zh-TW" altLang="en-US" sz="3200" dirty="0"/>
              <a:t>步骤</a:t>
            </a:r>
            <a:r>
              <a:rPr lang="en-US" altLang="zh-TW" sz="3200" dirty="0"/>
              <a:t>3</a:t>
            </a:r>
            <a:r>
              <a:rPr lang="zh-TW" altLang="en-US" sz="3200" dirty="0"/>
              <a:t>：今日我觉察到的自己</a:t>
            </a:r>
            <a:r>
              <a:rPr lang="en-US" altLang="zh-TW" sz="3200" dirty="0"/>
              <a:t>】</a:t>
            </a:r>
            <a:r>
              <a:rPr lang="zh-TW" altLang="en-US" sz="3200" dirty="0"/>
              <a:t>： </a:t>
            </a:r>
            <a:endParaRPr lang="en-US" altLang="zh-TW" sz="3200" dirty="0"/>
          </a:p>
          <a:p>
            <a:r>
              <a:rPr lang="zh-TW" altLang="en-US" sz="3200" dirty="0"/>
              <a:t>从今日行为，看见自己的内心与情绪。</a:t>
            </a:r>
            <a:endParaRPr lang="en-US" altLang="zh-TW" sz="3200" dirty="0"/>
          </a:p>
          <a:p>
            <a:r>
              <a:rPr lang="zh-TW" altLang="en-US" sz="3200" dirty="0"/>
              <a:t> *每天</a:t>
            </a:r>
            <a:r>
              <a:rPr lang="en-US" altLang="zh-TW" sz="3200" dirty="0"/>
              <a:t>【</a:t>
            </a:r>
            <a:r>
              <a:rPr lang="zh-TW" altLang="en-US" sz="3200" dirty="0"/>
              <a:t>持续做</a:t>
            </a:r>
            <a:r>
              <a:rPr lang="en-US" altLang="zh-TW" sz="3200" dirty="0"/>
              <a:t>】</a:t>
            </a:r>
            <a:br>
              <a:rPr lang="en-US" altLang="zh-TW" sz="3200" dirty="0"/>
            </a:br>
            <a:br>
              <a:rPr lang="en-US" altLang="zh-TW" sz="3200" dirty="0"/>
            </a:br>
            <a:endParaRPr lang="en-US" altLang="zh-TW" sz="3200" dirty="0"/>
          </a:p>
          <a:p>
            <a:br>
              <a:rPr lang="ja-JP" altLang="en-US" sz="7200"/>
            </a:br>
            <a:br>
              <a:rPr lang="ja-JP" altLang="en-US" sz="6000"/>
            </a:br>
            <a:endParaRPr sz="4800" i="0" u="none" strike="noStrike" cap="none" dirty="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40263572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CE36B454-4E08-B15B-AE84-8E06DC068C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2">
            <a:extLst>
              <a:ext uri="{FF2B5EF4-FFF2-40B4-BE49-F238E27FC236}">
                <a16:creationId xmlns:a16="http://schemas.microsoft.com/office/drawing/2014/main" id="{18DEA093-6572-7A28-6963-33833E4CB605}"/>
              </a:ext>
            </a:extLst>
          </p:cNvPr>
          <p:cNvSpPr/>
          <p:nvPr/>
        </p:nvSpPr>
        <p:spPr>
          <a:xfrm>
            <a:off x="3775424" y="9496415"/>
            <a:ext cx="14511655" cy="791210"/>
          </a:xfrm>
          <a:custGeom>
            <a:avLst/>
            <a:gdLst/>
            <a:ahLst/>
            <a:cxnLst/>
            <a:rect l="l" t="t" r="r" b="b"/>
            <a:pathLst>
              <a:path w="14511655" h="791209" extrusionOk="0">
                <a:moveTo>
                  <a:pt x="14511548" y="790584"/>
                </a:moveTo>
                <a:lnTo>
                  <a:pt x="0" y="790584"/>
                </a:lnTo>
                <a:lnTo>
                  <a:pt x="0" y="0"/>
                </a:lnTo>
                <a:lnTo>
                  <a:pt x="14511548" y="0"/>
                </a:lnTo>
                <a:lnTo>
                  <a:pt x="14511548" y="790584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03" name="Google Shape;103;p12">
            <a:extLst>
              <a:ext uri="{FF2B5EF4-FFF2-40B4-BE49-F238E27FC236}">
                <a16:creationId xmlns:a16="http://schemas.microsoft.com/office/drawing/2014/main" id="{FC5986DF-1E7C-878D-9FAC-01439FFDF550}"/>
              </a:ext>
            </a:extLst>
          </p:cNvPr>
          <p:cNvSpPr/>
          <p:nvPr/>
        </p:nvSpPr>
        <p:spPr>
          <a:xfrm>
            <a:off x="0" y="9496415"/>
            <a:ext cx="556895" cy="791845"/>
          </a:xfrm>
          <a:custGeom>
            <a:avLst/>
            <a:gdLst/>
            <a:ahLst/>
            <a:cxnLst/>
            <a:rect l="l" t="t" r="r" b="b"/>
            <a:pathLst>
              <a:path w="556895" h="791845" extrusionOk="0">
                <a:moveTo>
                  <a:pt x="556536" y="791324"/>
                </a:moveTo>
                <a:lnTo>
                  <a:pt x="0" y="791324"/>
                </a:lnTo>
                <a:lnTo>
                  <a:pt x="0" y="0"/>
                </a:lnTo>
                <a:lnTo>
                  <a:pt x="556536" y="0"/>
                </a:lnTo>
                <a:lnTo>
                  <a:pt x="556536" y="791324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04" name="Google Shape;104;p12">
            <a:extLst>
              <a:ext uri="{FF2B5EF4-FFF2-40B4-BE49-F238E27FC236}">
                <a16:creationId xmlns:a16="http://schemas.microsoft.com/office/drawing/2014/main" id="{DAA15A2E-FA3A-3EEE-C57F-BE01B4F923CD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238" y="9271587"/>
            <a:ext cx="2867024" cy="97154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2">
            <a:extLst>
              <a:ext uri="{FF2B5EF4-FFF2-40B4-BE49-F238E27FC236}">
                <a16:creationId xmlns:a16="http://schemas.microsoft.com/office/drawing/2014/main" id="{5D6E0663-B3B3-A020-A62A-C0683B76204A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3336350" y="9483906"/>
            <a:ext cx="4688840" cy="787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复制成功 2.0</a:t>
            </a:r>
            <a:endParaRPr/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141AB726-3A73-DA80-221B-C56833D1A48A}"/>
              </a:ext>
            </a:extLst>
          </p:cNvPr>
          <p:cNvSpPr txBox="1"/>
          <p:nvPr/>
        </p:nvSpPr>
        <p:spPr>
          <a:xfrm>
            <a:off x="840238" y="2646148"/>
            <a:ext cx="7938002" cy="67402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l"/>
            <a:r>
              <a:rPr lang="ja-JP" altLang="en-US" sz="3200" b="1" i="0" u="none" strike="noStrike">
                <a:solidFill>
                  <a:srgbClr val="222222"/>
                </a:solidFill>
                <a:effectLst/>
                <a:latin typeface="UICTFontTextStyleEmphasizedBody"/>
              </a:rPr>
              <a:t>每天早晨：</a:t>
            </a:r>
            <a:endParaRPr lang="ja-JP" altLang="en-US" sz="3200" b="0" i="0" u="none" strike="noStrike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zh-CN" altLang="en-US" sz="3200" b="1" i="0" u="none" strike="noStrike" dirty="0">
                <a:solidFill>
                  <a:srgbClr val="222222"/>
                </a:solidFill>
                <a:effectLst/>
                <a:latin typeface="UICTFontTextStyleEmphasizedBody"/>
              </a:rPr>
              <a:t> </a:t>
            </a:r>
            <a:r>
              <a:rPr lang="en-MY" sz="3200" b="1" i="0" u="none" strike="noStrike" dirty="0">
                <a:solidFill>
                  <a:srgbClr val="222222"/>
                </a:solidFill>
                <a:effectLst/>
                <a:latin typeface="UICTFontTextStyleEmphasizedBody"/>
              </a:rPr>
              <a:t>Self-</a:t>
            </a:r>
            <a:r>
              <a:rPr lang="en-MY" sz="3200" b="1" i="0" u="none" strike="noStrike" dirty="0" err="1">
                <a:solidFill>
                  <a:srgbClr val="222222"/>
                </a:solidFill>
                <a:effectLst/>
                <a:latin typeface="UICTFontTextStyleEmphasizedBody"/>
              </a:rPr>
              <a:t>Affirmatiion</a:t>
            </a:r>
            <a:r>
              <a:rPr lang="en-MY" sz="3200" b="1" i="0" u="none" strike="noStrike" dirty="0">
                <a:solidFill>
                  <a:srgbClr val="222222"/>
                </a:solidFill>
                <a:effectLst/>
                <a:latin typeface="UICTFontTextStyleEmphasizedBody"/>
              </a:rPr>
              <a:t> </a:t>
            </a:r>
            <a:r>
              <a:rPr lang="ja-JP" altLang="en-US" sz="3200" b="1" i="0" u="none" strike="noStrike">
                <a:solidFill>
                  <a:srgbClr val="222222"/>
                </a:solidFill>
                <a:effectLst/>
                <a:latin typeface="UICTFontTextStyleEmphasizedBody"/>
              </a:rPr>
              <a:t>自我肯定 </a:t>
            </a:r>
            <a:endParaRPr lang="ja-JP" altLang="en-US" sz="3200" b="0" i="0" u="none" strike="noStrike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3200" b="0" i="0" u="none" strike="noStrike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每天强化我是谁？，我要去哪里？</a:t>
            </a:r>
            <a:endParaRPr lang="en-MY" altLang="ja-JP" sz="3200" b="0" i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3200" b="0" i="0" u="none" strike="noStrike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我要创造什么价值？</a:t>
            </a:r>
            <a:endParaRPr lang="en-MY" altLang="ja-JP" sz="3200" b="0" i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br>
              <a:rPr lang="ja-JP" altLang="en-US" sz="3200"/>
            </a:br>
            <a:r>
              <a:rPr lang="en-US" altLang="zh-CN" sz="3200" b="1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2.</a:t>
            </a:r>
            <a:r>
              <a:rPr lang="zh-CN" altLang="en-US" sz="3200" b="1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sz="3200" b="1" i="0" u="none" strike="noStrike" dirty="0">
                <a:solidFill>
                  <a:srgbClr val="222222"/>
                </a:solidFill>
                <a:effectLst/>
                <a:latin typeface="UICTFontTextStyleEmphasizedBody"/>
              </a:rPr>
              <a:t>Intention </a:t>
            </a:r>
            <a:r>
              <a:rPr lang="ja-JP" altLang="en-US" sz="3200" b="1" i="0" u="none" strike="noStrike">
                <a:solidFill>
                  <a:srgbClr val="222222"/>
                </a:solidFill>
                <a:effectLst/>
                <a:latin typeface="UICTFontTextStyleEmphasizedBody"/>
              </a:rPr>
              <a:t>今日意图 </a:t>
            </a:r>
            <a:endParaRPr lang="ja-JP" altLang="en-US" sz="3200" b="0" i="0" u="none" strike="noStrike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3200" b="0" i="0" u="none" strike="noStrike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让每一天有方向，而不是为忙而忙</a:t>
            </a:r>
            <a:endParaRPr lang="en-US" altLang="ja-JP" sz="3200" b="0" i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altLang="ja-JP" sz="3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l"/>
            <a:r>
              <a:rPr lang="ja-JP" altLang="en-US" sz="3200" b="0" i="0" u="none" strike="noStrike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ja-JP" altLang="en-US" sz="3200" b="1" i="0" u="none" strike="noStrike">
                <a:solidFill>
                  <a:srgbClr val="222222"/>
                </a:solidFill>
                <a:effectLst/>
                <a:latin typeface="UICTFontTextStyleEmphasizedBody"/>
              </a:rPr>
              <a:t>每天睡前：</a:t>
            </a:r>
            <a:endParaRPr lang="ja-JP" altLang="en-US" sz="3200" b="0" i="0" u="none" strike="noStrike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514350" indent="-514350">
              <a:buAutoNum type="arabicPeriod" startAt="3"/>
            </a:pPr>
            <a:r>
              <a:rPr lang="en" altLang="zh-TW" sz="3200" dirty="0"/>
              <a:t>Reflection </a:t>
            </a:r>
            <a:r>
              <a:rPr lang="zh-TW" altLang="en-US" sz="3200" dirty="0"/>
              <a:t>今日复盘</a:t>
            </a:r>
          </a:p>
          <a:p>
            <a:r>
              <a:rPr lang="zh-TW" altLang="en-US" sz="3200" dirty="0"/>
              <a:t>   成长来自</a:t>
            </a:r>
            <a:r>
              <a:rPr lang="en-US" altLang="zh-TW" sz="3200" dirty="0"/>
              <a:t>"</a:t>
            </a:r>
            <a:r>
              <a:rPr lang="zh-TW" altLang="en-US" sz="3200" dirty="0"/>
              <a:t>看见自己</a:t>
            </a:r>
            <a:r>
              <a:rPr lang="en-US" altLang="zh-TW" sz="3200" dirty="0"/>
              <a:t>"</a:t>
            </a:r>
            <a:r>
              <a:rPr lang="zh-TW" altLang="en-US" sz="3200" dirty="0"/>
              <a:t>，自我觉察反馈。</a:t>
            </a:r>
          </a:p>
          <a:p>
            <a:pPr marL="514350" indent="-514350">
              <a:buAutoNum type="arabicPeriod" startAt="3"/>
            </a:pPr>
            <a:endParaRPr lang="zh-TW" altLang="en-US" sz="3200" dirty="0"/>
          </a:p>
          <a:p>
            <a:endParaRPr sz="4800" b="1" i="0" u="none" strike="noStrike" cap="none" dirty="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E30DA4F1-55E7-55F5-1FE7-A82397863DFC}"/>
              </a:ext>
            </a:extLst>
          </p:cNvPr>
          <p:cNvSpPr txBox="1"/>
          <p:nvPr/>
        </p:nvSpPr>
        <p:spPr>
          <a:xfrm>
            <a:off x="840238" y="481763"/>
            <a:ext cx="10591800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chemeClr val="dk2"/>
              </a:buClr>
              <a:buSzPts val="7200"/>
            </a:pPr>
            <a:r>
              <a:rPr lang="zh-CN" altLang="en-US" sz="60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养成内在富足的习惯：</a:t>
            </a:r>
            <a:endParaRPr lang="en-MY" altLang="zh-CN" sz="6000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alibri"/>
              <a:buNone/>
            </a:pPr>
            <a:r>
              <a:rPr lang="en-US" altLang="zh-CN" sz="60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zh-CN" altLang="en-US" sz="60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zh-CN" altLang="en-US" sz="4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先富心，后富人，再富家族</a:t>
            </a:r>
          </a:p>
        </p:txBody>
      </p:sp>
      <p:sp>
        <p:nvSpPr>
          <p:cNvPr id="2" name="Google Shape;111;p12">
            <a:extLst>
              <a:ext uri="{FF2B5EF4-FFF2-40B4-BE49-F238E27FC236}">
                <a16:creationId xmlns:a16="http://schemas.microsoft.com/office/drawing/2014/main" id="{B3342FCD-1B30-7585-F189-FEE915F9804D}"/>
              </a:ext>
            </a:extLst>
          </p:cNvPr>
          <p:cNvSpPr txBox="1"/>
          <p:nvPr/>
        </p:nvSpPr>
        <p:spPr>
          <a:xfrm>
            <a:off x="9414117" y="2646148"/>
            <a:ext cx="8567530" cy="117262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en-US" altLang="zh-TW" sz="3200" dirty="0"/>
              <a:t>【</a:t>
            </a:r>
            <a:r>
              <a:rPr lang="zh-TW" altLang="en-US" sz="3200" dirty="0"/>
              <a:t>今日复盘模板</a:t>
            </a:r>
            <a:r>
              <a:rPr lang="en-US" altLang="zh-TW" sz="3200" dirty="0"/>
              <a:t>】</a:t>
            </a:r>
            <a:r>
              <a:rPr lang="zh-TW" altLang="en-US" sz="3200" dirty="0"/>
              <a:t>：</a:t>
            </a:r>
          </a:p>
          <a:p>
            <a:r>
              <a:rPr lang="en-US" altLang="zh-TW" sz="3200" dirty="0"/>
              <a:t>1.</a:t>
            </a:r>
            <a:r>
              <a:rPr lang="zh-TW" altLang="en-US" sz="3200" dirty="0"/>
              <a:t>今天我做得好的</a:t>
            </a:r>
            <a:r>
              <a:rPr lang="en-US" altLang="zh-TW" sz="3200" dirty="0"/>
              <a:t>3</a:t>
            </a:r>
            <a:r>
              <a:rPr lang="zh-TW" altLang="en-US" sz="3200" dirty="0"/>
              <a:t>件事：</a:t>
            </a:r>
            <a:endParaRPr lang="en-US" altLang="zh-TW" sz="3200" dirty="0"/>
          </a:p>
          <a:p>
            <a:endParaRPr lang="zh-TW" altLang="en-US" sz="3200" dirty="0"/>
          </a:p>
          <a:p>
            <a:r>
              <a:rPr lang="en-US" altLang="zh-TW" sz="3200" dirty="0"/>
              <a:t>2.</a:t>
            </a:r>
            <a:r>
              <a:rPr lang="zh-TW" altLang="en-US" sz="3200" dirty="0"/>
              <a:t>今天我可以更好的</a:t>
            </a:r>
            <a:r>
              <a:rPr lang="en-US" altLang="zh-TW" sz="3200" dirty="0"/>
              <a:t>1</a:t>
            </a:r>
            <a:r>
              <a:rPr lang="zh-TW" altLang="en-US" sz="3200" dirty="0"/>
              <a:t>件事：</a:t>
            </a:r>
            <a:endParaRPr lang="en-US" altLang="zh-TW" sz="3200" dirty="0"/>
          </a:p>
          <a:p>
            <a:endParaRPr lang="zh-TW" altLang="en-US" sz="3200" dirty="0"/>
          </a:p>
          <a:p>
            <a:r>
              <a:rPr lang="en-US" altLang="zh-TW" sz="3200" dirty="0"/>
              <a:t>3.</a:t>
            </a:r>
            <a:r>
              <a:rPr lang="zh-TW" altLang="en-US" sz="3200" dirty="0"/>
              <a:t>今天我觉察到的自己： </a:t>
            </a:r>
            <a:endParaRPr lang="en-US" altLang="zh-TW" sz="3200" dirty="0"/>
          </a:p>
          <a:p>
            <a:r>
              <a:rPr lang="zh-TW" altLang="en-US" sz="3200" dirty="0"/>
              <a:t>我的情绪：</a:t>
            </a:r>
            <a:r>
              <a:rPr lang="en-US" altLang="zh-TW" sz="3200" dirty="0"/>
              <a:t>_______________________</a:t>
            </a:r>
          </a:p>
          <a:p>
            <a:r>
              <a:rPr lang="en-US" altLang="zh-TW" sz="3200" dirty="0"/>
              <a:t> </a:t>
            </a:r>
            <a:r>
              <a:rPr lang="zh-TW" altLang="en-US" sz="3200" dirty="0"/>
              <a:t>我的出发点：</a:t>
            </a:r>
            <a:r>
              <a:rPr lang="en-US" altLang="zh-TW" sz="3200" dirty="0"/>
              <a:t>_____________________ </a:t>
            </a:r>
          </a:p>
          <a:p>
            <a:r>
              <a:rPr lang="zh-TW" altLang="en-US" sz="3200" dirty="0"/>
              <a:t>是匮乏还是丰盛在主导我：</a:t>
            </a:r>
            <a:r>
              <a:rPr lang="en-US" altLang="zh-TW" sz="3200" dirty="0"/>
              <a:t>_________</a:t>
            </a:r>
          </a:p>
          <a:p>
            <a:endParaRPr lang="en-US" altLang="zh-TW" sz="3200" dirty="0"/>
          </a:p>
          <a:p>
            <a:r>
              <a:rPr lang="en-US" altLang="zh-TW" sz="3200" dirty="0"/>
              <a:t>*</a:t>
            </a:r>
            <a:r>
              <a:rPr lang="zh-TW" altLang="en-US" sz="3200" dirty="0"/>
              <a:t>每天</a:t>
            </a:r>
            <a:r>
              <a:rPr lang="en-US" altLang="zh-TW" sz="3200" dirty="0"/>
              <a:t>【</a:t>
            </a:r>
            <a:r>
              <a:rPr lang="zh-TW" altLang="en-US" sz="3200" dirty="0"/>
              <a:t>持续做</a:t>
            </a:r>
            <a:r>
              <a:rPr lang="en-US" altLang="zh-TW" sz="3200" dirty="0"/>
              <a:t>】</a:t>
            </a:r>
          </a:p>
          <a:p>
            <a:br>
              <a:rPr lang="en-US" altLang="zh-TW" sz="3200" dirty="0"/>
            </a:br>
            <a:endParaRPr lang="en-US" altLang="zh-TW" sz="3200" dirty="0"/>
          </a:p>
          <a:p>
            <a:br>
              <a:rPr lang="en-US" altLang="zh-TW" sz="3200" dirty="0"/>
            </a:br>
            <a:br>
              <a:rPr lang="en-US" altLang="zh-TW" sz="3200" dirty="0"/>
            </a:br>
            <a:endParaRPr lang="en-US" altLang="zh-TW" sz="3200" dirty="0"/>
          </a:p>
          <a:p>
            <a:br>
              <a:rPr lang="en-US" altLang="zh-TW" sz="3200" dirty="0"/>
            </a:br>
            <a:endParaRPr lang="en-US" altLang="zh-TW" sz="3200" dirty="0"/>
          </a:p>
          <a:p>
            <a:br>
              <a:rPr lang="ja-JP" altLang="en-US" sz="7200"/>
            </a:br>
            <a:br>
              <a:rPr lang="ja-JP" altLang="en-US" sz="6000"/>
            </a:br>
            <a:endParaRPr sz="4800" i="0" u="none" strike="noStrike" cap="none" dirty="0">
              <a:solidFill>
                <a:srgbClr val="262626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18594531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C8FE5BF1-B67F-83EC-A8F3-45E124D631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2">
            <a:extLst>
              <a:ext uri="{FF2B5EF4-FFF2-40B4-BE49-F238E27FC236}">
                <a16:creationId xmlns:a16="http://schemas.microsoft.com/office/drawing/2014/main" id="{A02E5A1E-95B1-201C-9A6D-77D4895A16B1}"/>
              </a:ext>
            </a:extLst>
          </p:cNvPr>
          <p:cNvSpPr/>
          <p:nvPr/>
        </p:nvSpPr>
        <p:spPr>
          <a:xfrm>
            <a:off x="3775424" y="9496415"/>
            <a:ext cx="14511655" cy="791210"/>
          </a:xfrm>
          <a:custGeom>
            <a:avLst/>
            <a:gdLst/>
            <a:ahLst/>
            <a:cxnLst/>
            <a:rect l="l" t="t" r="r" b="b"/>
            <a:pathLst>
              <a:path w="14511655" h="791209" extrusionOk="0">
                <a:moveTo>
                  <a:pt x="14511548" y="790584"/>
                </a:moveTo>
                <a:lnTo>
                  <a:pt x="0" y="790584"/>
                </a:lnTo>
                <a:lnTo>
                  <a:pt x="0" y="0"/>
                </a:lnTo>
                <a:lnTo>
                  <a:pt x="14511548" y="0"/>
                </a:lnTo>
                <a:lnTo>
                  <a:pt x="14511548" y="790584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03" name="Google Shape;103;p12">
            <a:extLst>
              <a:ext uri="{FF2B5EF4-FFF2-40B4-BE49-F238E27FC236}">
                <a16:creationId xmlns:a16="http://schemas.microsoft.com/office/drawing/2014/main" id="{A145467B-790A-BD87-FF71-70663C5C0FDA}"/>
              </a:ext>
            </a:extLst>
          </p:cNvPr>
          <p:cNvSpPr/>
          <p:nvPr/>
        </p:nvSpPr>
        <p:spPr>
          <a:xfrm>
            <a:off x="0" y="9496415"/>
            <a:ext cx="556895" cy="791845"/>
          </a:xfrm>
          <a:custGeom>
            <a:avLst/>
            <a:gdLst/>
            <a:ahLst/>
            <a:cxnLst/>
            <a:rect l="l" t="t" r="r" b="b"/>
            <a:pathLst>
              <a:path w="556895" h="791845" extrusionOk="0">
                <a:moveTo>
                  <a:pt x="556536" y="791324"/>
                </a:moveTo>
                <a:lnTo>
                  <a:pt x="0" y="791324"/>
                </a:lnTo>
                <a:lnTo>
                  <a:pt x="0" y="0"/>
                </a:lnTo>
                <a:lnTo>
                  <a:pt x="556536" y="0"/>
                </a:lnTo>
                <a:lnTo>
                  <a:pt x="556536" y="791324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04" name="Google Shape;104;p12">
            <a:extLst>
              <a:ext uri="{FF2B5EF4-FFF2-40B4-BE49-F238E27FC236}">
                <a16:creationId xmlns:a16="http://schemas.microsoft.com/office/drawing/2014/main" id="{24410427-DEA6-396D-E64B-2544F58C04FF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238" y="9271587"/>
            <a:ext cx="2867024" cy="97154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2">
            <a:extLst>
              <a:ext uri="{FF2B5EF4-FFF2-40B4-BE49-F238E27FC236}">
                <a16:creationId xmlns:a16="http://schemas.microsoft.com/office/drawing/2014/main" id="{148C417E-4E08-72D2-8A1D-3DADF2218665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3336350" y="9483906"/>
            <a:ext cx="4688840" cy="787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复制成功 2.0</a:t>
            </a:r>
            <a:endParaRPr/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3BA29A15-6507-CB1F-2D09-DB18375814D4}"/>
              </a:ext>
            </a:extLst>
          </p:cNvPr>
          <p:cNvSpPr txBox="1"/>
          <p:nvPr/>
        </p:nvSpPr>
        <p:spPr>
          <a:xfrm>
            <a:off x="1064328" y="2354966"/>
            <a:ext cx="7938002" cy="69864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l"/>
            <a:r>
              <a:rPr lang="ja-JP" altLang="en-US" sz="3200" b="1" i="0" u="none" strike="noStrike">
                <a:solidFill>
                  <a:srgbClr val="222222"/>
                </a:solidFill>
                <a:effectLst/>
                <a:latin typeface="UICTFontTextStyleEmphasizedBody"/>
              </a:rPr>
              <a:t>每天早晨：</a:t>
            </a:r>
            <a:endParaRPr lang="ja-JP" altLang="en-US" sz="3200" b="0" i="0" u="none" strike="noStrike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+mj-lt"/>
              <a:buAutoNum type="arabicPeriod"/>
            </a:pPr>
            <a:r>
              <a:rPr lang="zh-CN" altLang="en-US" sz="3200" b="1" i="0" u="none" strike="noStrike" dirty="0">
                <a:solidFill>
                  <a:srgbClr val="222222"/>
                </a:solidFill>
                <a:effectLst/>
                <a:latin typeface="UICTFontTextStyleEmphasizedBody"/>
              </a:rPr>
              <a:t> </a:t>
            </a:r>
            <a:r>
              <a:rPr lang="en-MY" sz="3200" b="1" i="0" u="none" strike="noStrike" dirty="0">
                <a:solidFill>
                  <a:srgbClr val="222222"/>
                </a:solidFill>
                <a:effectLst/>
                <a:latin typeface="UICTFontTextStyleEmphasizedBody"/>
              </a:rPr>
              <a:t>Self-</a:t>
            </a:r>
            <a:r>
              <a:rPr lang="en-MY" sz="3200" b="1" i="0" u="none" strike="noStrike" dirty="0" err="1">
                <a:solidFill>
                  <a:srgbClr val="222222"/>
                </a:solidFill>
                <a:effectLst/>
                <a:latin typeface="UICTFontTextStyleEmphasizedBody"/>
              </a:rPr>
              <a:t>Affirmatiion</a:t>
            </a:r>
            <a:r>
              <a:rPr lang="en-MY" sz="3200" b="1" i="0" u="none" strike="noStrike" dirty="0">
                <a:solidFill>
                  <a:srgbClr val="222222"/>
                </a:solidFill>
                <a:effectLst/>
                <a:latin typeface="UICTFontTextStyleEmphasizedBody"/>
              </a:rPr>
              <a:t> </a:t>
            </a:r>
            <a:r>
              <a:rPr lang="ja-JP" altLang="en-US" sz="3200" b="1" i="0" u="none" strike="noStrike">
                <a:solidFill>
                  <a:srgbClr val="222222"/>
                </a:solidFill>
                <a:effectLst/>
                <a:latin typeface="UICTFontTextStyleEmphasizedBody"/>
              </a:rPr>
              <a:t>自我肯定 </a:t>
            </a:r>
            <a:endParaRPr lang="ja-JP" altLang="en-US" sz="3200" b="0" i="0" u="none" strike="noStrike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3200" b="0" i="0" u="none" strike="noStrike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每天强化我是谁？，我要去哪里？</a:t>
            </a:r>
            <a:endParaRPr lang="en-MY" altLang="ja-JP" sz="3200" b="0" i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3200" b="0" i="0" u="none" strike="noStrike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我要创造什么价值？</a:t>
            </a:r>
            <a:endParaRPr lang="en-MY" altLang="ja-JP" sz="3200" b="0" i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/>
            <a:br>
              <a:rPr lang="ja-JP" altLang="en-US" sz="3200"/>
            </a:br>
            <a:r>
              <a:rPr lang="en-US" altLang="zh-CN" sz="3200" b="1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2.</a:t>
            </a:r>
            <a:r>
              <a:rPr lang="zh-CN" altLang="en-US" sz="3200" b="1" i="0" u="none" strike="noStrike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MY" sz="3200" b="1" i="0" u="none" strike="noStrike" dirty="0">
                <a:solidFill>
                  <a:srgbClr val="222222"/>
                </a:solidFill>
                <a:effectLst/>
                <a:latin typeface="UICTFontTextStyleEmphasizedBody"/>
              </a:rPr>
              <a:t>Intention </a:t>
            </a:r>
            <a:r>
              <a:rPr lang="ja-JP" altLang="en-US" sz="3200" b="1" i="0" u="none" strike="noStrike">
                <a:solidFill>
                  <a:srgbClr val="222222"/>
                </a:solidFill>
                <a:effectLst/>
                <a:latin typeface="UICTFontTextStyleEmphasizedBody"/>
              </a:rPr>
              <a:t>今日意图 </a:t>
            </a:r>
            <a:endParaRPr lang="ja-JP" altLang="en-US" sz="3200" b="0" i="0" u="none" strike="noStrike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ja-JP" altLang="en-US" sz="3200" b="0" i="0" u="none" strike="noStrike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让每一天有方向，而不是为忙而忙</a:t>
            </a:r>
            <a:endParaRPr lang="en-US" altLang="ja-JP" sz="3200" b="0" i="0" u="none" strike="noStrike" dirty="0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endParaRPr lang="en-US" altLang="ja-JP" sz="3200" dirty="0">
              <a:solidFill>
                <a:srgbClr val="222222"/>
              </a:solidFill>
              <a:latin typeface="Arial" panose="020B0604020202020204" pitchFamily="34" charset="0"/>
            </a:endParaRPr>
          </a:p>
          <a:p>
            <a:pPr algn="l"/>
            <a:r>
              <a:rPr lang="ja-JP" altLang="en-US" sz="3200" b="0" i="0" u="none" strike="noStrike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 </a:t>
            </a:r>
            <a:r>
              <a:rPr lang="ja-JP" altLang="en-US" sz="3200" b="1" i="0" u="none" strike="noStrike">
                <a:solidFill>
                  <a:srgbClr val="222222"/>
                </a:solidFill>
                <a:effectLst/>
                <a:latin typeface="UICTFontTextStyleEmphasizedBody"/>
              </a:rPr>
              <a:t>每天睡前：</a:t>
            </a:r>
            <a:endParaRPr lang="ja-JP" altLang="en-US" sz="3200" b="0" i="0" u="none" strike="noStrike">
              <a:solidFill>
                <a:srgbClr val="222222"/>
              </a:solidFill>
              <a:effectLst/>
              <a:latin typeface="Arial" panose="020B0604020202020204" pitchFamily="34" charset="0"/>
            </a:endParaRPr>
          </a:p>
          <a:p>
            <a:pPr marL="514350" indent="-514350">
              <a:buAutoNum type="arabicPeriod" startAt="3"/>
            </a:pPr>
            <a:r>
              <a:rPr lang="en" altLang="zh-TW" sz="3200" dirty="0"/>
              <a:t>Reflection </a:t>
            </a:r>
            <a:r>
              <a:rPr lang="zh-TW" altLang="en-US" sz="3200" dirty="0"/>
              <a:t>今日复盘</a:t>
            </a:r>
          </a:p>
          <a:p>
            <a:r>
              <a:rPr lang="zh-TW" altLang="en-US" sz="3200" dirty="0"/>
              <a:t>   成长来自</a:t>
            </a:r>
            <a:r>
              <a:rPr lang="en-US" altLang="zh-TW" sz="3200" dirty="0"/>
              <a:t>"</a:t>
            </a:r>
            <a:r>
              <a:rPr lang="zh-TW" altLang="en-US" sz="3200" dirty="0"/>
              <a:t>看见自己</a:t>
            </a:r>
            <a:r>
              <a:rPr lang="en-US" altLang="zh-TW" sz="3200" dirty="0"/>
              <a:t>"</a:t>
            </a:r>
            <a:r>
              <a:rPr lang="zh-TW" altLang="en-US" sz="3200" dirty="0"/>
              <a:t>，自我觉察反馈。</a:t>
            </a:r>
          </a:p>
          <a:p>
            <a:pPr marL="514350" indent="-514350">
              <a:buAutoNum type="arabicPeriod" startAt="3"/>
            </a:pPr>
            <a:endParaRPr lang="zh-TW" altLang="en-US" sz="3200" dirty="0"/>
          </a:p>
          <a:p>
            <a:r>
              <a:rPr lang="en-US" altLang="zh-TW" sz="3200" dirty="0"/>
              <a:t>4. </a:t>
            </a:r>
            <a:r>
              <a:rPr lang="en" altLang="zh-TW" sz="3200" dirty="0"/>
              <a:t>Gratitude </a:t>
            </a:r>
            <a:r>
              <a:rPr lang="zh-TW" altLang="en-US" sz="3200" dirty="0"/>
              <a:t>感恩</a:t>
            </a:r>
          </a:p>
          <a:p>
            <a:r>
              <a:rPr lang="zh-TW" altLang="en-US" sz="3200" dirty="0"/>
              <a:t> 把注意力锁定在</a:t>
            </a:r>
            <a:r>
              <a:rPr lang="en-US" altLang="zh-TW" sz="3200" dirty="0"/>
              <a:t>"</a:t>
            </a:r>
            <a:r>
              <a:rPr lang="zh-TW" altLang="en-US" sz="3200" dirty="0"/>
              <a:t>已有的丰盛</a:t>
            </a:r>
            <a:r>
              <a:rPr lang="en-US" altLang="zh-TW" sz="3200" dirty="0"/>
              <a:t>"</a:t>
            </a:r>
            <a:r>
              <a:rPr lang="zh-TW" altLang="en-US" sz="3200" dirty="0"/>
              <a:t>。</a:t>
            </a: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57F59413-20EA-C96A-13E8-4E6C8A5AC83C}"/>
              </a:ext>
            </a:extLst>
          </p:cNvPr>
          <p:cNvSpPr txBox="1"/>
          <p:nvPr/>
        </p:nvSpPr>
        <p:spPr>
          <a:xfrm>
            <a:off x="840238" y="481763"/>
            <a:ext cx="10591800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chemeClr val="dk2"/>
              </a:buClr>
              <a:buSzPts val="7200"/>
            </a:pPr>
            <a:r>
              <a:rPr lang="zh-CN" altLang="en-US" sz="60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养成内在富足的习惯：</a:t>
            </a:r>
            <a:endParaRPr lang="en-US" altLang="zh-CN" sz="6000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alibri"/>
              <a:buNone/>
            </a:pPr>
            <a:r>
              <a:rPr lang="en-US" altLang="zh-CN" sz="60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zh-CN" altLang="en-US" sz="60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zh-CN" altLang="en-US" sz="4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先富心，后富人，再富家族</a:t>
            </a:r>
          </a:p>
        </p:txBody>
      </p:sp>
      <p:sp>
        <p:nvSpPr>
          <p:cNvPr id="2" name="Google Shape;111;p12">
            <a:extLst>
              <a:ext uri="{FF2B5EF4-FFF2-40B4-BE49-F238E27FC236}">
                <a16:creationId xmlns:a16="http://schemas.microsoft.com/office/drawing/2014/main" id="{CEDEBC9E-55F0-3173-9458-3D9FDE6DA1CA}"/>
              </a:ext>
            </a:extLst>
          </p:cNvPr>
          <p:cNvSpPr txBox="1"/>
          <p:nvPr/>
        </p:nvSpPr>
        <p:spPr>
          <a:xfrm>
            <a:off x="9823422" y="1306467"/>
            <a:ext cx="8201768" cy="90793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zh-TW" altLang="en-US" sz="3200" dirty="0"/>
              <a:t>每天睡前：</a:t>
            </a:r>
            <a:r>
              <a:rPr lang="en-US" altLang="zh-TW" sz="3200" dirty="0"/>
              <a:t>【</a:t>
            </a:r>
            <a:r>
              <a:rPr lang="zh-TW" altLang="en-US" sz="3200" dirty="0"/>
              <a:t>感恩的力量</a:t>
            </a:r>
            <a:r>
              <a:rPr lang="en-US" altLang="zh-TW" sz="3200" dirty="0"/>
              <a:t>】</a:t>
            </a:r>
          </a:p>
          <a:p>
            <a:endParaRPr lang="en-MY" altLang="zh-CN" sz="3200" dirty="0">
              <a:solidFill>
                <a:srgbClr val="222222"/>
              </a:solidFill>
              <a:latin typeface="UICTFontTextStyleEmphasizedBody"/>
            </a:endParaRPr>
          </a:p>
          <a:p>
            <a:pPr algn="l"/>
            <a:r>
              <a:rPr lang="zh-CN" altLang="en-US" sz="3200" dirty="0">
                <a:solidFill>
                  <a:srgbClr val="222222"/>
                </a:solidFill>
                <a:latin typeface="UICTFontTextStyleEmphasizedBody"/>
              </a:rPr>
              <a:t>步骤</a:t>
            </a:r>
            <a:r>
              <a:rPr lang="en-US" altLang="zh-CN" sz="3200" dirty="0">
                <a:solidFill>
                  <a:srgbClr val="222222"/>
                </a:solidFill>
                <a:latin typeface="UICTFontTextStyleEmphasizedBody"/>
              </a:rPr>
              <a:t>1</a:t>
            </a:r>
            <a:r>
              <a:rPr lang="zh-CN" altLang="en-US" sz="3200" dirty="0">
                <a:solidFill>
                  <a:srgbClr val="222222"/>
                </a:solidFill>
                <a:latin typeface="UICTFontTextStyleEmphasizedBody"/>
              </a:rPr>
              <a:t>： </a:t>
            </a:r>
            <a:r>
              <a:rPr lang="zh-CN" altLang="en-MY" sz="3200" b="1" dirty="0">
                <a:solidFill>
                  <a:srgbClr val="222222"/>
                </a:solidFill>
                <a:latin typeface="UICTFontTextStyleEmphasizedBody"/>
              </a:rPr>
              <a:t>感恩</a:t>
            </a:r>
            <a:r>
              <a:rPr lang="zh-CN" altLang="en-US" sz="3200" b="1" dirty="0">
                <a:solidFill>
                  <a:srgbClr val="222222"/>
                </a:solidFill>
                <a:latin typeface="UICTFontTextStyleEmphasizedBody"/>
              </a:rPr>
              <a:t>今天发生的 </a:t>
            </a:r>
            <a:r>
              <a:rPr lang="en-US" altLang="zh-CN" sz="3200" b="1" dirty="0">
                <a:solidFill>
                  <a:srgbClr val="222222"/>
                </a:solidFill>
                <a:latin typeface="UICTFontTextStyleEmphasizedBody"/>
              </a:rPr>
              <a:t>3</a:t>
            </a:r>
            <a:r>
              <a:rPr lang="zh-CN" altLang="en-US" sz="3200" b="1" dirty="0">
                <a:solidFill>
                  <a:srgbClr val="222222"/>
                </a:solidFill>
                <a:latin typeface="UICTFontTextStyleEmphasizedBody"/>
              </a:rPr>
              <a:t> 件好事</a:t>
            </a:r>
            <a:endParaRPr lang="en-MY" altLang="zh-CN" sz="3200" b="1" dirty="0">
              <a:solidFill>
                <a:srgbClr val="222222"/>
              </a:solidFill>
              <a:latin typeface="UICTFontTextStyleEmphasizedBody"/>
            </a:endParaRPr>
          </a:p>
          <a:p>
            <a:pPr algn="l"/>
            <a:r>
              <a:rPr lang="zh-CN" altLang="en-US" sz="3200" dirty="0">
                <a:solidFill>
                  <a:srgbClr val="222222"/>
                </a:solidFill>
                <a:latin typeface="UICTFontTextStyleEmphasizedBody"/>
              </a:rPr>
              <a:t>                训练大脑习惯“找到值得感恩的</a:t>
            </a:r>
            <a:r>
              <a:rPr lang="ja-JP" altLang="en-US" sz="3200" b="0" i="0" u="none" strike="noStrike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证据</a:t>
            </a:r>
            <a:r>
              <a:rPr lang="zh-CN" altLang="en-US" sz="3200" b="0" i="0" u="none" strike="noStrike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”</a:t>
            </a:r>
            <a:endParaRPr lang="en-MY" altLang="zh-CN" sz="3200" dirty="0">
              <a:solidFill>
                <a:srgbClr val="222222"/>
              </a:solidFill>
              <a:latin typeface="UICTFontTextStyleEmphasizedBody"/>
            </a:endParaRPr>
          </a:p>
          <a:p>
            <a:pPr algn="l"/>
            <a:endParaRPr lang="en-MY" altLang="zh-CN" sz="3200" dirty="0">
              <a:solidFill>
                <a:srgbClr val="222222"/>
              </a:solidFill>
              <a:latin typeface="UICTFontTextStyleEmphasizedBody"/>
            </a:endParaRPr>
          </a:p>
          <a:p>
            <a:r>
              <a:rPr lang="zh-CN" altLang="en-US" sz="3200" dirty="0">
                <a:solidFill>
                  <a:srgbClr val="222222"/>
                </a:solidFill>
                <a:latin typeface="UICTFontTextStyleEmphasizedBody"/>
              </a:rPr>
              <a:t>步骤</a:t>
            </a:r>
            <a:r>
              <a:rPr lang="en-US" altLang="zh-CN" sz="3200" dirty="0">
                <a:solidFill>
                  <a:srgbClr val="222222"/>
                </a:solidFill>
                <a:latin typeface="UICTFontTextStyleEmphasizedBody"/>
              </a:rPr>
              <a:t>2 </a:t>
            </a:r>
            <a:r>
              <a:rPr lang="zh-CN" altLang="en-US" sz="3200" dirty="0">
                <a:solidFill>
                  <a:srgbClr val="222222"/>
                </a:solidFill>
                <a:latin typeface="UICTFontTextStyleEmphasizedBody"/>
              </a:rPr>
              <a:t>： </a:t>
            </a:r>
            <a:r>
              <a:rPr lang="zh-CN" altLang="en-US" sz="3200" b="1" dirty="0">
                <a:solidFill>
                  <a:srgbClr val="222222"/>
                </a:solidFill>
                <a:latin typeface="UICTFontTextStyleEmphasizedBody"/>
              </a:rPr>
              <a:t>对“自己”感恩 </a:t>
            </a:r>
            <a:endParaRPr lang="en-MY" altLang="zh-CN" sz="3200" b="1" dirty="0">
              <a:solidFill>
                <a:srgbClr val="222222"/>
              </a:solidFill>
              <a:latin typeface="UICTFontTextStyleEmphasizedBody"/>
            </a:endParaRPr>
          </a:p>
          <a:p>
            <a:r>
              <a:rPr lang="zh-CN" altLang="en-US" sz="3200" b="0" i="0" u="none" strike="noStrike" dirty="0">
                <a:solidFill>
                  <a:srgbClr val="222222"/>
                </a:solidFill>
                <a:effectLst/>
                <a:latin typeface="UICTFontTextStyleEmphasizedBody"/>
              </a:rPr>
              <a:t>                </a:t>
            </a:r>
            <a:r>
              <a:rPr lang="ja-JP" altLang="en-US" sz="3200" b="0" i="0" u="none" strike="noStrike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这个很多人忽略，但很重要</a:t>
            </a:r>
            <a:endParaRPr lang="en-MY" altLang="ja-JP" sz="3200" b="0" i="0" u="none" strike="noStrike" dirty="0">
              <a:solidFill>
                <a:srgbClr val="222222"/>
              </a:solidFill>
              <a:effectLst/>
              <a:latin typeface="Times New Roman" panose="02020603050405020304" pitchFamily="18" charset="0"/>
            </a:endParaRPr>
          </a:p>
          <a:p>
            <a:r>
              <a:rPr lang="zh-CN" altLang="en-US" sz="3200" dirty="0">
                <a:solidFill>
                  <a:srgbClr val="222222"/>
                </a:solidFill>
                <a:latin typeface="Times New Roman" panose="02020603050405020304" pitchFamily="18" charset="0"/>
              </a:rPr>
              <a:t>               </a:t>
            </a:r>
            <a:r>
              <a:rPr lang="ja-JP" altLang="en-US" sz="3200" b="0" i="0" u="none" strike="noStrike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这一步会直接提升自我价值感</a:t>
            </a:r>
            <a:endParaRPr lang="en-MY" altLang="zh-CN" sz="2400" i="0" strike="noStrike" dirty="0">
              <a:solidFill>
                <a:srgbClr val="222222"/>
              </a:solidFill>
              <a:effectLst/>
              <a:latin typeface="UICTFontTextStyleEmphasizedBody"/>
            </a:endParaRPr>
          </a:p>
          <a:p>
            <a:pPr algn="l"/>
            <a:endParaRPr lang="en-MY" altLang="zh-CN" sz="3200" b="1" u="sng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UICTFontTextStyleEmphasizedBody"/>
            </a:endParaRPr>
          </a:p>
          <a:p>
            <a:r>
              <a:rPr lang="zh-CN" altLang="en-US" sz="3200" dirty="0">
                <a:solidFill>
                  <a:srgbClr val="222222"/>
                </a:solidFill>
                <a:latin typeface="UICTFontTextStyleEmphasizedBody"/>
              </a:rPr>
              <a:t>步骤</a:t>
            </a:r>
            <a:r>
              <a:rPr lang="en-US" altLang="zh-CN" sz="3200" dirty="0">
                <a:solidFill>
                  <a:srgbClr val="222222"/>
                </a:solidFill>
                <a:latin typeface="UICTFontTextStyleEmphasizedBody"/>
              </a:rPr>
              <a:t>3:</a:t>
            </a:r>
            <a:r>
              <a:rPr lang="zh-CN" altLang="en-US" sz="3200" dirty="0">
                <a:solidFill>
                  <a:srgbClr val="222222"/>
                </a:solidFill>
                <a:latin typeface="UICTFontTextStyleEmphasizedBody"/>
              </a:rPr>
              <a:t>    </a:t>
            </a:r>
            <a:r>
              <a:rPr lang="ja-JP" altLang="en-US" sz="3200" b="1" i="0" u="none" strike="noStrike">
                <a:solidFill>
                  <a:srgbClr val="222222"/>
                </a:solidFill>
                <a:effectLst/>
                <a:latin typeface="TimesNewRomanPS-BoldMT"/>
              </a:rPr>
              <a:t>提前感恩未来</a:t>
            </a:r>
            <a:r>
              <a:rPr lang="zh-CN" altLang="en-US" sz="3200" b="1" i="0" u="none" strike="noStrike" dirty="0">
                <a:solidFill>
                  <a:srgbClr val="222222"/>
                </a:solidFill>
                <a:effectLst/>
                <a:latin typeface="TimesNewRomanPS-BoldMT"/>
              </a:rPr>
              <a:t> </a:t>
            </a:r>
            <a:endParaRPr lang="en-MY" altLang="zh-CN" sz="3200" b="1" i="0" u="none" strike="noStrike" dirty="0">
              <a:solidFill>
                <a:srgbClr val="222222"/>
              </a:solidFill>
              <a:effectLst/>
              <a:latin typeface="TimesNewRomanPS-BoldMT"/>
            </a:endParaRPr>
          </a:p>
          <a:p>
            <a:pPr algn="l"/>
            <a:r>
              <a:rPr lang="zh-CN" altLang="en-US" sz="3200" b="1" dirty="0">
                <a:solidFill>
                  <a:srgbClr val="222222"/>
                </a:solidFill>
                <a:latin typeface="TimesNewRomanPS-BoldMT"/>
              </a:rPr>
              <a:t>               </a:t>
            </a:r>
            <a:r>
              <a:rPr lang="ja-JP" altLang="en-US" sz="3200" b="0" i="0" u="none" strike="noStrike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这是“吸引力”的关键</a:t>
            </a:r>
            <a:endParaRPr lang="en-MY" altLang="ja-JP" sz="3200" b="0" i="0" u="none" strike="noStrike" dirty="0">
              <a:solidFill>
                <a:srgbClr val="222222"/>
              </a:solidFill>
              <a:effectLst/>
              <a:latin typeface="Times New Roman" panose="02020603050405020304" pitchFamily="18" charset="0"/>
            </a:endParaRPr>
          </a:p>
          <a:p>
            <a:pPr algn="l"/>
            <a:r>
              <a:rPr lang="zh-CN" altLang="en-US" sz="3200" b="0" i="0" u="none" strike="noStrike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               </a:t>
            </a:r>
            <a:r>
              <a:rPr lang="ja-JP" altLang="en-US" sz="3200" b="0" i="0" u="none" strike="noStrike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重点不是“希望”，而是“已经拥有”</a:t>
            </a:r>
            <a:endParaRPr lang="en-MY" altLang="zh-CN" sz="3200" b="1" i="0" u="none" strike="noStrike" dirty="0">
              <a:solidFill>
                <a:srgbClr val="222222"/>
              </a:solidFill>
              <a:effectLst/>
              <a:latin typeface="TimesNewRomanPS-BoldMT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sz="3200" b="1" dirty="0">
                <a:solidFill>
                  <a:srgbClr val="222222"/>
                </a:solidFill>
                <a:latin typeface="TimesNewRomanPS-BoldMT"/>
              </a:rPr>
              <a:t> </a:t>
            </a:r>
            <a:r>
              <a:rPr lang="ja-JP" altLang="en-US" sz="2400" b="0" i="0" u="none" strike="noStrike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感恩我事业越来越顺利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sz="2400" b="0" i="0" u="none" strike="noStrike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  </a:t>
            </a:r>
            <a:r>
              <a:rPr lang="ja-JP" altLang="en-US" sz="2400" b="0" i="0" u="none" strike="noStrike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感恩我选择了对的平台</a:t>
            </a:r>
            <a:endParaRPr lang="en-MY" altLang="ja-JP" sz="2400" b="0" i="0" u="none" strike="noStrike" dirty="0">
              <a:solidFill>
                <a:srgbClr val="222222"/>
              </a:solidFill>
              <a:effectLst/>
              <a:latin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sz="2400" dirty="0">
                <a:solidFill>
                  <a:srgbClr val="222222"/>
                </a:solidFill>
                <a:latin typeface="Times New Roman" panose="02020603050405020304" pitchFamily="18" charset="0"/>
              </a:rPr>
              <a:t>  </a:t>
            </a:r>
            <a:r>
              <a:rPr lang="ja-JP" altLang="en-US" sz="2400" b="0" i="0" u="none" strike="noStrike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感恩我吸引到对的合作伙伴</a:t>
            </a:r>
            <a:r>
              <a:rPr lang="zh-CN" altLang="en-US" sz="2400" b="0" i="0" u="none" strike="noStrike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，</a:t>
            </a:r>
            <a:endParaRPr lang="ja-JP" altLang="en-US" sz="2400" b="0" i="0" u="none" strike="noStrike">
              <a:solidFill>
                <a:srgbClr val="222222"/>
              </a:solidFill>
              <a:effectLst/>
              <a:latin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zh-CN" altLang="en-US" sz="2400" b="0" i="0" u="none" strike="noStrike" dirty="0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  </a:t>
            </a:r>
            <a:r>
              <a:rPr lang="ja-JP" altLang="en-US" sz="2400" b="0" i="0" u="none" strike="noStrike">
                <a:solidFill>
                  <a:srgbClr val="222222"/>
                </a:solidFill>
                <a:effectLst/>
                <a:latin typeface="Times New Roman" panose="02020603050405020304" pitchFamily="18" charset="0"/>
              </a:rPr>
              <a:t>感恩我身体恢复到最佳状态</a:t>
            </a:r>
          </a:p>
          <a:p>
            <a:r>
              <a:rPr lang="en-US" altLang="zh-TW" sz="3200" b="1" dirty="0">
                <a:solidFill>
                  <a:srgbClr val="222222"/>
                </a:solidFill>
                <a:latin typeface="UICTFontTextStyleEmphasizedBody"/>
              </a:rPr>
              <a:t>*</a:t>
            </a:r>
            <a:r>
              <a:rPr lang="zh-TW" altLang="en-US" sz="3200" b="1" dirty="0">
                <a:solidFill>
                  <a:srgbClr val="222222"/>
                </a:solidFill>
                <a:latin typeface="UICTFontTextStyleEmphasizedBody"/>
              </a:rPr>
              <a:t>每天</a:t>
            </a:r>
            <a:r>
              <a:rPr lang="en-US" altLang="zh-TW" sz="3200" b="1" dirty="0">
                <a:solidFill>
                  <a:srgbClr val="222222"/>
                </a:solidFill>
                <a:latin typeface="UICTFontTextStyleEmphasizedBody"/>
              </a:rPr>
              <a:t>【</a:t>
            </a:r>
            <a:r>
              <a:rPr lang="zh-TW" altLang="en-US" sz="3200" b="1" dirty="0">
                <a:solidFill>
                  <a:srgbClr val="222222"/>
                </a:solidFill>
                <a:latin typeface="UICTFontTextStyleEmphasizedBody"/>
              </a:rPr>
              <a:t>持续做</a:t>
            </a:r>
            <a:r>
              <a:rPr lang="en-US" altLang="zh-TW" sz="3200" b="1" dirty="0">
                <a:solidFill>
                  <a:srgbClr val="222222"/>
                </a:solidFill>
                <a:latin typeface="UICTFontTextStyleEmphasizedBody"/>
              </a:rPr>
              <a:t>】</a:t>
            </a:r>
            <a:br>
              <a:rPr lang="ja-JP" altLang="en-US" sz="3200" b="1">
                <a:solidFill>
                  <a:srgbClr val="222222"/>
                </a:solidFill>
                <a:latin typeface="UICTFontTextStyleEmphasizedBody"/>
              </a:rPr>
            </a:br>
            <a:br>
              <a:rPr lang="ja-JP" altLang="en-US" sz="3200" b="1">
                <a:solidFill>
                  <a:srgbClr val="222222"/>
                </a:solidFill>
                <a:latin typeface="UICTFontTextStyleEmphasizedBody"/>
              </a:rPr>
            </a:br>
            <a:endParaRPr sz="3200" b="1" dirty="0">
              <a:solidFill>
                <a:srgbClr val="222222"/>
              </a:solidFill>
              <a:latin typeface="UICTFontTextStyleEmphasizedBody"/>
              <a:sym typeface="Calibri"/>
            </a:endParaRPr>
          </a:p>
        </p:txBody>
      </p:sp>
      <p:pic>
        <p:nvPicPr>
          <p:cNvPr id="1026" name="Picture 2" descr="👉">
            <a:extLst>
              <a:ext uri="{FF2B5EF4-FFF2-40B4-BE49-F238E27FC236}">
                <a16:creationId xmlns:a16="http://schemas.microsoft.com/office/drawing/2014/main" id="{CD14D950-7CA9-D7AD-52F2-FD2BA02C48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3087" y="2812081"/>
            <a:ext cx="631946" cy="63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" descr="👉">
            <a:extLst>
              <a:ext uri="{FF2B5EF4-FFF2-40B4-BE49-F238E27FC236}">
                <a16:creationId xmlns:a16="http://schemas.microsoft.com/office/drawing/2014/main" id="{97DE8A66-B05C-2E7D-3BA6-66D5B31208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2965" y="4262267"/>
            <a:ext cx="631946" cy="63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👉">
            <a:extLst>
              <a:ext uri="{FF2B5EF4-FFF2-40B4-BE49-F238E27FC236}">
                <a16:creationId xmlns:a16="http://schemas.microsoft.com/office/drawing/2014/main" id="{0270556A-47BC-AC09-A5A1-D352A203EF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2721" y="4788705"/>
            <a:ext cx="631946" cy="63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👉">
            <a:extLst>
              <a:ext uri="{FF2B5EF4-FFF2-40B4-BE49-F238E27FC236}">
                <a16:creationId xmlns:a16="http://schemas.microsoft.com/office/drawing/2014/main" id="{D93E81DA-AD1E-8E82-BF1A-4A85F0ED846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6060" y="6152301"/>
            <a:ext cx="631946" cy="63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👉">
            <a:extLst>
              <a:ext uri="{FF2B5EF4-FFF2-40B4-BE49-F238E27FC236}">
                <a16:creationId xmlns:a16="http://schemas.microsoft.com/office/drawing/2014/main" id="{75609346-BDA3-C165-1E41-5A31551B0D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3860" y="6706471"/>
            <a:ext cx="631946" cy="63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70550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>
          <a:extLst>
            <a:ext uri="{FF2B5EF4-FFF2-40B4-BE49-F238E27FC236}">
              <a16:creationId xmlns:a16="http://schemas.microsoft.com/office/drawing/2014/main" id="{5A6F8C7D-346B-E03C-0BC5-245545898B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2">
            <a:extLst>
              <a:ext uri="{FF2B5EF4-FFF2-40B4-BE49-F238E27FC236}">
                <a16:creationId xmlns:a16="http://schemas.microsoft.com/office/drawing/2014/main" id="{4F7159BF-000B-D7D1-AC53-FA9507A7FD1B}"/>
              </a:ext>
            </a:extLst>
          </p:cNvPr>
          <p:cNvSpPr/>
          <p:nvPr/>
        </p:nvSpPr>
        <p:spPr>
          <a:xfrm>
            <a:off x="3775424" y="9496415"/>
            <a:ext cx="14511655" cy="791210"/>
          </a:xfrm>
          <a:custGeom>
            <a:avLst/>
            <a:gdLst/>
            <a:ahLst/>
            <a:cxnLst/>
            <a:rect l="l" t="t" r="r" b="b"/>
            <a:pathLst>
              <a:path w="14511655" h="791209" extrusionOk="0">
                <a:moveTo>
                  <a:pt x="14511548" y="790584"/>
                </a:moveTo>
                <a:lnTo>
                  <a:pt x="0" y="790584"/>
                </a:lnTo>
                <a:lnTo>
                  <a:pt x="0" y="0"/>
                </a:lnTo>
                <a:lnTo>
                  <a:pt x="14511548" y="0"/>
                </a:lnTo>
                <a:lnTo>
                  <a:pt x="14511548" y="790584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sp>
        <p:nvSpPr>
          <p:cNvPr id="103" name="Google Shape;103;p12">
            <a:extLst>
              <a:ext uri="{FF2B5EF4-FFF2-40B4-BE49-F238E27FC236}">
                <a16:creationId xmlns:a16="http://schemas.microsoft.com/office/drawing/2014/main" id="{2B86DC12-215A-2E60-AE65-C39595584CF8}"/>
              </a:ext>
            </a:extLst>
          </p:cNvPr>
          <p:cNvSpPr/>
          <p:nvPr/>
        </p:nvSpPr>
        <p:spPr>
          <a:xfrm>
            <a:off x="0" y="9496415"/>
            <a:ext cx="556895" cy="791845"/>
          </a:xfrm>
          <a:custGeom>
            <a:avLst/>
            <a:gdLst/>
            <a:ahLst/>
            <a:cxnLst/>
            <a:rect l="l" t="t" r="r" b="b"/>
            <a:pathLst>
              <a:path w="556895" h="791845" extrusionOk="0">
                <a:moveTo>
                  <a:pt x="556536" y="791324"/>
                </a:moveTo>
                <a:lnTo>
                  <a:pt x="0" y="791324"/>
                </a:lnTo>
                <a:lnTo>
                  <a:pt x="0" y="0"/>
                </a:lnTo>
                <a:lnTo>
                  <a:pt x="556536" y="0"/>
                </a:lnTo>
                <a:lnTo>
                  <a:pt x="556536" y="791324"/>
                </a:lnTo>
                <a:close/>
              </a:path>
            </a:pathLst>
          </a:custGeom>
          <a:solidFill>
            <a:srgbClr val="003366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/>
          </a:p>
        </p:txBody>
      </p:sp>
      <p:pic>
        <p:nvPicPr>
          <p:cNvPr id="104" name="Google Shape;104;p12">
            <a:extLst>
              <a:ext uri="{FF2B5EF4-FFF2-40B4-BE49-F238E27FC236}">
                <a16:creationId xmlns:a16="http://schemas.microsoft.com/office/drawing/2014/main" id="{C2C91F98-3F9C-C898-4B9F-CD8906C5E574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840238" y="9271587"/>
            <a:ext cx="2867024" cy="971549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12">
            <a:extLst>
              <a:ext uri="{FF2B5EF4-FFF2-40B4-BE49-F238E27FC236}">
                <a16:creationId xmlns:a16="http://schemas.microsoft.com/office/drawing/2014/main" id="{0D84A220-36E1-7F4A-528B-DC3753DC9872}"/>
              </a:ext>
            </a:extLst>
          </p:cNvPr>
          <p:cNvSpPr txBox="1">
            <a:spLocks noGrp="1"/>
          </p:cNvSpPr>
          <p:nvPr>
            <p:ph type="ftr" idx="11"/>
          </p:nvPr>
        </p:nvSpPr>
        <p:spPr>
          <a:xfrm>
            <a:off x="13336350" y="9483906"/>
            <a:ext cx="4688840" cy="7873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2525" rIns="0" bIns="0" anchor="t" anchorCtr="0">
            <a:sp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/>
              <a:t>复制成功 2.0</a:t>
            </a:r>
            <a:endParaRPr/>
          </a:p>
        </p:txBody>
      </p:sp>
      <p:sp>
        <p:nvSpPr>
          <p:cNvPr id="111" name="Google Shape;111;p12">
            <a:extLst>
              <a:ext uri="{FF2B5EF4-FFF2-40B4-BE49-F238E27FC236}">
                <a16:creationId xmlns:a16="http://schemas.microsoft.com/office/drawing/2014/main" id="{214808CC-046D-5605-E0F8-8FD60E60D625}"/>
              </a:ext>
            </a:extLst>
          </p:cNvPr>
          <p:cNvSpPr txBox="1"/>
          <p:nvPr/>
        </p:nvSpPr>
        <p:spPr>
          <a:xfrm>
            <a:off x="1205998" y="2706004"/>
            <a:ext cx="7938002" cy="45242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zh-TW" altLang="en-US" sz="3200" b="1" dirty="0">
                <a:solidFill>
                  <a:srgbClr val="222222"/>
                </a:solidFill>
                <a:latin typeface="UICTFontTextStyleEmphasizedBody"/>
              </a:rPr>
              <a:t>我们做个总结：</a:t>
            </a:r>
            <a:endParaRPr lang="en-US" altLang="zh-TW" sz="3200" b="1" dirty="0">
              <a:solidFill>
                <a:srgbClr val="222222"/>
              </a:solidFill>
              <a:latin typeface="UICTFontTextStyleEmphasizedBody"/>
            </a:endParaRPr>
          </a:p>
          <a:p>
            <a:endParaRPr lang="zh-TW" altLang="en-US" sz="3200" b="1" dirty="0">
              <a:solidFill>
                <a:srgbClr val="222222"/>
              </a:solidFill>
              <a:latin typeface="UICTFontTextStyleEmphasizedBody"/>
            </a:endParaRPr>
          </a:p>
          <a:p>
            <a:r>
              <a:rPr lang="zh-TW" altLang="en-US" sz="3200" dirty="0"/>
              <a:t> </a:t>
            </a:r>
            <a:r>
              <a:rPr lang="en-US" altLang="zh-TW" sz="3200" dirty="0"/>
              <a:t>   </a:t>
            </a:r>
            <a:r>
              <a:rPr lang="en-US" altLang="zh-TW" sz="3200" b="1" dirty="0"/>
              <a:t>   </a:t>
            </a:r>
            <a:r>
              <a:rPr lang="zh-TW" altLang="en-US" sz="3200" b="1" dirty="0"/>
              <a:t>早上吃产品的时候：</a:t>
            </a:r>
          </a:p>
          <a:p>
            <a:r>
              <a:rPr lang="zh-TW" altLang="en-US" sz="3200" dirty="0"/>
              <a:t> 肯定语 </a:t>
            </a:r>
            <a:r>
              <a:rPr lang="en-US" altLang="zh-TW" sz="3200" dirty="0"/>
              <a:t>+ 3</a:t>
            </a:r>
            <a:r>
              <a:rPr lang="zh-TW" altLang="en-US" sz="3200" dirty="0"/>
              <a:t>件今日要完成的任务</a:t>
            </a:r>
            <a:endParaRPr lang="en-US" altLang="zh-TW" sz="3200" dirty="0"/>
          </a:p>
          <a:p>
            <a:r>
              <a:rPr lang="zh-TW" altLang="en-US" sz="3200" dirty="0"/>
              <a:t> </a:t>
            </a:r>
          </a:p>
          <a:p>
            <a:r>
              <a:rPr lang="en-US" altLang="zh-TW" sz="3200" b="1" dirty="0"/>
              <a:t>       </a:t>
            </a:r>
            <a:r>
              <a:rPr lang="zh-TW" altLang="en-US" sz="3200" b="1" dirty="0"/>
              <a:t>晚上睡前：</a:t>
            </a:r>
            <a:r>
              <a:rPr lang="en-US" altLang="zh-TW" sz="3200" b="1" dirty="0"/>
              <a:t>3 2 1</a:t>
            </a:r>
          </a:p>
          <a:p>
            <a:r>
              <a:rPr lang="en-US" altLang="zh-TW" sz="3200" dirty="0"/>
              <a:t>                         3</a:t>
            </a:r>
            <a:r>
              <a:rPr lang="zh-TW" altLang="en-US" sz="3200" dirty="0"/>
              <a:t>个感恩的事 </a:t>
            </a:r>
          </a:p>
          <a:p>
            <a:r>
              <a:rPr lang="en-US" altLang="zh-TW" sz="3200" dirty="0"/>
              <a:t>                         2</a:t>
            </a:r>
            <a:r>
              <a:rPr lang="zh-TW" altLang="en-US" sz="3200" dirty="0"/>
              <a:t>个自我反省 </a:t>
            </a:r>
          </a:p>
          <a:p>
            <a:r>
              <a:rPr lang="en-US" altLang="zh-TW" sz="3200" dirty="0"/>
              <a:t>                         1</a:t>
            </a:r>
            <a:r>
              <a:rPr lang="zh-TW" altLang="en-US" sz="3200" dirty="0"/>
              <a:t>个自我表扬</a:t>
            </a:r>
          </a:p>
        </p:txBody>
      </p:sp>
      <p:sp>
        <p:nvSpPr>
          <p:cNvPr id="113" name="Google Shape;113;p12">
            <a:extLst>
              <a:ext uri="{FF2B5EF4-FFF2-40B4-BE49-F238E27FC236}">
                <a16:creationId xmlns:a16="http://schemas.microsoft.com/office/drawing/2014/main" id="{5F362937-D45A-E071-9E58-C2273463793A}"/>
              </a:ext>
            </a:extLst>
          </p:cNvPr>
          <p:cNvSpPr txBox="1"/>
          <p:nvPr/>
        </p:nvSpPr>
        <p:spPr>
          <a:xfrm>
            <a:off x="840238" y="481763"/>
            <a:ext cx="10591800" cy="19389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>
              <a:buClr>
                <a:schemeClr val="dk2"/>
              </a:buClr>
              <a:buSzPts val="7200"/>
            </a:pPr>
            <a:r>
              <a:rPr lang="zh-CN" altLang="en-US" sz="60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养成内在富足的习惯：</a:t>
            </a:r>
            <a:endParaRPr lang="en-MY" altLang="zh-CN" sz="6000" b="1" dirty="0">
              <a:solidFill>
                <a:schemeClr val="dk2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7200"/>
              <a:buFont typeface="Calibri"/>
              <a:buNone/>
            </a:pPr>
            <a:r>
              <a:rPr lang="en-US" altLang="zh-CN" sz="60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-</a:t>
            </a:r>
            <a:r>
              <a:rPr lang="zh-CN" altLang="en-US" sz="60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 </a:t>
            </a:r>
            <a:r>
              <a:rPr lang="zh-CN" altLang="en-US" sz="4800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rPr>
              <a:t>先富心，后富人，再富家族</a:t>
            </a:r>
          </a:p>
        </p:txBody>
      </p:sp>
      <p:sp>
        <p:nvSpPr>
          <p:cNvPr id="2" name="Google Shape;111;p12">
            <a:extLst>
              <a:ext uri="{FF2B5EF4-FFF2-40B4-BE49-F238E27FC236}">
                <a16:creationId xmlns:a16="http://schemas.microsoft.com/office/drawing/2014/main" id="{DF087368-F9B7-61B0-888F-AE8BB4C8B124}"/>
              </a:ext>
            </a:extLst>
          </p:cNvPr>
          <p:cNvSpPr txBox="1"/>
          <p:nvPr/>
        </p:nvSpPr>
        <p:spPr>
          <a:xfrm>
            <a:off x="9144000" y="2410338"/>
            <a:ext cx="8201768" cy="2062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r>
              <a:rPr lang="zh-TW" altLang="en-US" sz="3200" b="1" dirty="0"/>
              <a:t>每天做好這些內在富足習慣， 你的人生一定會慢慢翻盤</a:t>
            </a:r>
            <a:br>
              <a:rPr lang="ja-JP" altLang="en-US" sz="3200" b="1">
                <a:solidFill>
                  <a:srgbClr val="222222"/>
                </a:solidFill>
                <a:latin typeface="UICTFontTextStyleEmphasizedBody"/>
              </a:rPr>
            </a:br>
            <a:br>
              <a:rPr lang="ja-JP" altLang="en-US" sz="3200" b="1">
                <a:solidFill>
                  <a:srgbClr val="222222"/>
                </a:solidFill>
                <a:latin typeface="UICTFontTextStyleEmphasizedBody"/>
              </a:rPr>
            </a:br>
            <a:endParaRPr sz="3200" b="1" dirty="0">
              <a:solidFill>
                <a:srgbClr val="222222"/>
              </a:solidFill>
              <a:latin typeface="UICTFontTextStyleEmphasizedBody"/>
              <a:sym typeface="Calibri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1D30400-3209-AB20-232B-BDC19362CEB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74684" y="3892282"/>
            <a:ext cx="5740400" cy="5575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43053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722</TotalTime>
  <Words>1359</Words>
  <Application>Microsoft Macintosh PowerPoint</Application>
  <PresentationFormat>自訂</PresentationFormat>
  <Paragraphs>180</Paragraphs>
  <Slides>9</Slides>
  <Notes>9</Notes>
  <HiddenSlides>0</HiddenSlides>
  <MMClips>0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9</vt:i4>
      </vt:variant>
    </vt:vector>
  </HeadingPairs>
  <TitlesOfParts>
    <vt:vector size="17" baseType="lpstr">
      <vt:lpstr>Microsoft JhengHei</vt:lpstr>
      <vt:lpstr>SimSun</vt:lpstr>
      <vt:lpstr>TimesNewRomanPS-BoldMT</vt:lpstr>
      <vt:lpstr>UICTFontTextStyleEmphasizedBody</vt:lpstr>
      <vt:lpstr>Arial</vt:lpstr>
      <vt:lpstr>Calibri</vt:lpstr>
      <vt:lpstr>Times New Roman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NIKKI KUO</cp:lastModifiedBy>
  <cp:revision>14</cp:revision>
  <dcterms:modified xsi:type="dcterms:W3CDTF">2026-06-03T01:44:59Z</dcterms:modified>
</cp:coreProperties>
</file>