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EE29054-F95A-444E-907A-04E5D60F5D7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5" name="Google Shape;5;n"/>
          <p:cNvSpPr/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 sz="12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fld>
            <a:endParaRPr sz="1200" b="0" i="0" u="none" strike="noStrike" cap="none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1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1" name="Google Shape;101;p2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2" name="Google Shape;102;p2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7" name="Google Shape;117;p3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8" name="Google Shape;118;p3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3" name="Google Shape;133;p4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4" name="Google Shape;134;p4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9" name="Google Shape;149;p5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0" name="Google Shape;150;p5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6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65" name="Google Shape;165;p6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6" name="Google Shape;166;p6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1" name="Google Shape;181;p7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2" name="Google Shape;182;p7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7" name="Google Shape;197;p8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8" name="Google Shape;198;p8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3" name="Google Shape;213;p9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4" name="Google Shape;214;p9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9" name="Google Shape;229;p10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0" name="Google Shape;230;p10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45" name="Google Shape;245;p11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46" name="Google Shape;246;p11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2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61" name="Google Shape;261;p12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62" name="Google Shape;262;p12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3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7" name="Google Shape;277;p13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78" name="Google Shape;278;p13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:notes"/>
          <p:cNvSpPr/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93" name="Google Shape;293;p14:notes"/>
          <p:cNvSpPr txBox="1"/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什么事情 会让你快乐？</a:t>
            </a:r>
            <a:endParaRPr b="1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生活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：唱歌 跳舞、吃东西、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工作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：老板加薪、做生意赚到钱、幸运中奖、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：被上司赞美、被公司表扬、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个人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：出国旅行、买东西、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b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：买新车、买新房子、</a:t>
            </a:r>
            <a:endParaRPr b="0"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家庭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：孩子跑来抱你、老公跟你说“我爱你”、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/>
              <a:buChar char="-"/>
            </a:pPr>
            <a:r>
              <a:rPr lang="zh-CN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健康</a:t>
            </a:r>
            <a:r>
              <a:rPr lang="zh-CN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：家人生病 好起来、</a:t>
            </a: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285750" lvl="0" indent="-209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 panose="020F0502020204030204"/>
              <a:buNone/>
            </a:pPr>
            <a:endParaRPr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94" name="Google Shape;294;p14:notes"/>
          <p:cNvSpPr txBox="1"/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>
                <a:solidFill>
                  <a:srgbClr val="000000"/>
                </a:solidFill>
              </a:rPr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Title and Content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 panose="020F050202020403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4" name="Google Shape;24;p17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 panose="020F050202020403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Two Content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Comparison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3" name="Google Shape;43;p20"/>
          <p:cNvSpPr txBox="1"/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5" name="Google Shape;45;p20"/>
          <p:cNvSpPr txBox="1"/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Content with Caption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 panose="020F050202020403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23"/>
          <p:cNvSpPr txBox="1"/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23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Picture with Caption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 panose="020F050202020403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24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Title and Vertical Text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Vertical Title and Text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 panose="020F0502020204030204"/>
              <a:buNone/>
              <a:defRPr sz="3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 panose="020B0604020202020204"/>
              <a:buChar char="•"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 panose="020B0604020202020204"/>
              <a:buChar char="•"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 panose="020B0604020202020204"/>
              <a:buChar char="•"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 panose="020B0604020202020204"/>
              <a:buChar char="•"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 panose="020B0604020202020204"/>
              <a:buChar char="•"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 panose="020B0604020202020204"/>
              <a:buChar char="•"/>
              <a:defRPr sz="135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13856" y="-27709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951425" y="1998027"/>
            <a:ext cx="8902200" cy="8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48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人际关系–沟通高手</a:t>
            </a:r>
            <a:endParaRPr sz="4800"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   </a:t>
            </a:r>
            <a:endParaRPr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30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</a:t>
            </a:r>
            <a:endParaRPr sz="3000"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pic>
        <p:nvPicPr>
          <p:cNvPr id="92" name="Google Shape;92;p1" descr="A close up of a logo&#10;&#10;Description automatically generated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86400" y="325113"/>
            <a:ext cx="3804518" cy="3804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" name="Google Shape;93;p1"/>
          <p:cNvGrpSpPr/>
          <p:nvPr/>
        </p:nvGrpSpPr>
        <p:grpSpPr>
          <a:xfrm>
            <a:off x="-1" y="5989065"/>
            <a:ext cx="9199224" cy="868935"/>
            <a:chOff x="-1" y="5989065"/>
            <a:chExt cx="9199224" cy="868935"/>
          </a:xfrm>
        </p:grpSpPr>
        <p:pic>
          <p:nvPicPr>
            <p:cNvPr id="94" name="Google Shape;94;p1"/>
            <p:cNvPicPr preferRelativeResize="0"/>
            <p:nvPr/>
          </p:nvPicPr>
          <p:blipFill rotWithShape="1">
            <a:blip r:embed="rId3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pic>
        <p:nvPicPr>
          <p:cNvPr id="96" name="Google Shape;96;p1" descr="Logo white font.png"/>
          <p:cNvPicPr preferRelativeResize="0"/>
          <p:nvPr/>
        </p:nvPicPr>
        <p:blipFill rotWithShape="1">
          <a:blip r:embed="rId4"/>
          <a:srcRect l="-10799" r="-10799" b="17227"/>
          <a:stretch>
            <a:fillRect/>
          </a:stretch>
        </p:blipFill>
        <p:spPr>
          <a:xfrm>
            <a:off x="7902535" y="325113"/>
            <a:ext cx="860632" cy="72128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468250" y="2675902"/>
            <a:ext cx="8902200" cy="8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</a:rPr>
              <a:t>Interpersonal Relationship</a:t>
            </a:r>
            <a:r>
              <a:rPr lang="zh-CN" sz="25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–</a:t>
            </a:r>
            <a:r>
              <a:rPr lang="zh-CN" sz="2500" b="1">
                <a:solidFill>
                  <a:schemeClr val="lt1"/>
                </a:solidFill>
              </a:rPr>
              <a:t>Master of Communication</a:t>
            </a:r>
            <a:endParaRPr sz="2500"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   </a:t>
            </a:r>
            <a:endParaRPr sz="100"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700" b="1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</a:t>
            </a:r>
            <a:endParaRPr sz="700" b="1" i="0" u="none" strike="noStrike" cap="none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06" name="Google Shape;106;p2"/>
          <p:cNvGrpSpPr/>
          <p:nvPr/>
        </p:nvGrpSpPr>
        <p:grpSpPr>
          <a:xfrm>
            <a:off x="-27612" y="6036754"/>
            <a:ext cx="9199224" cy="868935"/>
            <a:chOff x="-1" y="5989065"/>
            <a:chExt cx="9199224" cy="868935"/>
          </a:xfrm>
        </p:grpSpPr>
        <p:pic>
          <p:nvPicPr>
            <p:cNvPr id="107" name="Google Shape;107;p2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" name="Google Shape;108;p2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09" name="Google Shape;109;p2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10" name="Google Shape;110;p2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11" name="Google Shape;111;p2"/>
          <p:cNvSpPr/>
          <p:nvPr/>
        </p:nvSpPr>
        <p:spPr>
          <a:xfrm>
            <a:off x="558678" y="1811075"/>
            <a:ext cx="8356889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“沟通力是做好人际关系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3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的必备条件“</a:t>
            </a:r>
            <a:endParaRPr sz="3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做好</a:t>
            </a:r>
            <a:r>
              <a:rPr lang="zh-CN" sz="1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就自然做好</a:t>
            </a:r>
            <a:r>
              <a:rPr lang="zh-CN" sz="1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人际关系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做好人际关系就成功了一半。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2" name="Google Shape;112;p2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3" name="Google Shape;113;p2"/>
          <p:cNvGraphicFramePr/>
          <p:nvPr/>
        </p:nvGraphicFramePr>
        <p:xfrm>
          <a:off x="-55419" y="426962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14" name="Google Shape;114;p2"/>
          <p:cNvSpPr/>
          <p:nvPr/>
        </p:nvSpPr>
        <p:spPr>
          <a:xfrm>
            <a:off x="617328" y="3995700"/>
            <a:ext cx="8356800" cy="28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“Communication </a:t>
            </a:r>
            <a:r>
              <a:rPr lang="zh-CN" sz="2600" b="1">
                <a:solidFill>
                  <a:schemeClr val="lt1"/>
                </a:solidFill>
              </a:rPr>
              <a:t>is the basis of every</a:t>
            </a:r>
            <a:endParaRPr sz="26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</a:rPr>
              <a:t>                                 Interpersonal Relationship”</a:t>
            </a:r>
            <a:endParaRPr sz="1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</a:rPr>
              <a:t>People who have strong </a:t>
            </a:r>
            <a:r>
              <a:rPr lang="zh-CN" sz="1600" b="1">
                <a:solidFill>
                  <a:srgbClr val="FFFF00"/>
                </a:solidFill>
              </a:rPr>
              <a:t>interpersonal skills </a:t>
            </a:r>
            <a:r>
              <a:rPr lang="zh-CN" sz="1600" b="1">
                <a:solidFill>
                  <a:schemeClr val="lt1"/>
                </a:solidFill>
              </a:rPr>
              <a:t>tend to have better</a:t>
            </a:r>
            <a:r>
              <a:rPr lang="zh-CN" sz="1600" b="1">
                <a:solidFill>
                  <a:srgbClr val="FFFF00"/>
                </a:solidFill>
              </a:rPr>
              <a:t> relationships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           </a:t>
            </a:r>
            <a:r>
              <a:rPr lang="zh-CN" sz="1600" b="1">
                <a:solidFill>
                  <a:schemeClr val="lt1"/>
                </a:solidFill>
              </a:rPr>
              <a:t>i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nterper</a:t>
            </a:r>
            <a:r>
              <a:rPr lang="zh-CN" sz="1600" b="1">
                <a:solidFill>
                  <a:schemeClr val="lt1"/>
                </a:solidFill>
              </a:rPr>
              <a:t>sonal skills are an incredible asset to success.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-41435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3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22" name="Google Shape;122;p3"/>
          <p:cNvGrpSpPr/>
          <p:nvPr/>
        </p:nvGrpSpPr>
        <p:grpSpPr>
          <a:xfrm>
            <a:off x="-55246" y="6001130"/>
            <a:ext cx="9199224" cy="868935"/>
            <a:chOff x="-1" y="5989065"/>
            <a:chExt cx="9199224" cy="868935"/>
          </a:xfrm>
        </p:grpSpPr>
        <p:pic>
          <p:nvPicPr>
            <p:cNvPr id="123" name="Google Shape;123;p3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" name="Google Shape;124;p3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25" name="Google Shape;125;p3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26" name="Google Shape;126;p3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27" name="Google Shape;127;p3"/>
          <p:cNvSpPr/>
          <p:nvPr/>
        </p:nvSpPr>
        <p:spPr>
          <a:xfrm>
            <a:off x="539450" y="1700400"/>
            <a:ext cx="4851900" cy="5014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沟通常常犯的错误：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425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arenR"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有沟，没通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425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arenR"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说的太多，听的太少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425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arenR"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总是都是自己为中心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5016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/>
              <a:buAutoNum type="arabicParenR"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我说的才对-你“对完了”，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469900" marR="0" lvl="1" indent="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/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那又怎么样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4254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arenR"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赢了道理，输了情理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5016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/>
              <a:buAutoNum type="arabicParenR"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总是得罪人-自己都不知道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5016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/>
              <a:buAutoNum type="arabicParenR"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多嘴-高手的话不需要多</a:t>
            </a: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lang="zh-CN"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8" name="Google Shape;128;p3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9" name="Google Shape;129;p3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30" name="Google Shape;130;p3"/>
          <p:cNvSpPr/>
          <p:nvPr/>
        </p:nvSpPr>
        <p:spPr>
          <a:xfrm>
            <a:off x="4292745" y="1556890"/>
            <a:ext cx="4851900" cy="3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rgbClr val="FFFF00"/>
                </a:solidFill>
              </a:rPr>
              <a:t>The Common Communication Mistakes</a:t>
            </a:r>
            <a:r>
              <a:rPr lang="zh-CN" sz="20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461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eriod"/>
            </a:pP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Not being understood</a:t>
            </a:r>
            <a:endParaRPr lang="zh-CN" sz="2000" b="1">
              <a:solidFill>
                <a:schemeClr val="lt1"/>
              </a:solidFill>
              <a:latin typeface="+mj-lt"/>
              <a:ea typeface="Arial" panose="020B0604020202020204"/>
              <a:cs typeface="+mj-lt"/>
              <a:sym typeface="Arial" panose="020B0604020202020204"/>
            </a:endParaRPr>
          </a:p>
          <a:p>
            <a:pPr marL="5461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eriod"/>
            </a:pP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Speaking more, listening less</a:t>
            </a:r>
            <a:endParaRPr lang="zh-CN" sz="2000" b="1">
              <a:solidFill>
                <a:schemeClr val="lt1"/>
              </a:solidFill>
              <a:latin typeface="+mj-lt"/>
              <a:ea typeface="Arial" panose="020B0604020202020204"/>
              <a:cs typeface="+mj-lt"/>
              <a:sym typeface="Arial" panose="020B0604020202020204"/>
            </a:endParaRPr>
          </a:p>
          <a:p>
            <a:pPr marL="5461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eriod"/>
            </a:pP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Having conversation that centres around yourself</a:t>
            </a:r>
            <a:endParaRPr lang="zh-CN" sz="2000" b="1">
              <a:solidFill>
                <a:schemeClr val="lt1"/>
              </a:solidFill>
              <a:latin typeface="+mj-lt"/>
              <a:ea typeface="Arial" panose="020B0604020202020204"/>
              <a:cs typeface="+mj-lt"/>
              <a:sym typeface="Arial" panose="020B0604020202020204"/>
            </a:endParaRPr>
          </a:p>
          <a:p>
            <a:pPr marL="4699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/>
              <a:buAutoNum type="arabicPeriod"/>
            </a:pP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Needing to “win” an argument </a:t>
            </a:r>
            <a:r>
              <a:rPr lang="zh-CN" sz="2000" b="1">
                <a:solidFill>
                  <a:schemeClr val="lt1"/>
                </a:solidFill>
                <a:latin typeface="+mj-lt"/>
                <a:ea typeface="Arial" panose="020B0604020202020204"/>
                <a:cs typeface="+mj-lt"/>
                <a:sym typeface="Arial" panose="020B0604020202020204"/>
              </a:rPr>
              <a:t>- </a:t>
            </a: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so what, if you “won”</a:t>
            </a:r>
            <a:endParaRPr lang="zh-CN" sz="2000" b="1">
              <a:solidFill>
                <a:schemeClr val="lt1"/>
              </a:solidFill>
              <a:latin typeface="+mj-lt"/>
              <a:ea typeface="Arial" panose="020B0604020202020204"/>
              <a:cs typeface="+mj-lt"/>
              <a:sym typeface="Arial" panose="020B0604020202020204"/>
            </a:endParaRPr>
          </a:p>
          <a:p>
            <a:pPr marL="5461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 panose="020B0604020202020204"/>
              <a:buAutoNum type="arabicPeriod"/>
            </a:pP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Win an argument at the cost of a relationship</a:t>
            </a:r>
            <a:endParaRPr lang="zh-CN" sz="2000" b="1">
              <a:solidFill>
                <a:schemeClr val="lt1"/>
              </a:solidFill>
              <a:latin typeface="+mj-lt"/>
              <a:ea typeface="Arial" panose="020B0604020202020204"/>
              <a:cs typeface="+mj-lt"/>
              <a:sym typeface="Arial" panose="020B0604020202020204"/>
            </a:endParaRPr>
          </a:p>
          <a:p>
            <a:pPr marL="4699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/>
              <a:buAutoNum type="arabicPeriod"/>
            </a:pP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Offending others </a:t>
            </a:r>
            <a:r>
              <a:rPr lang="zh-CN" sz="2000" b="1">
                <a:solidFill>
                  <a:schemeClr val="lt1"/>
                </a:solidFill>
                <a:latin typeface="+mj-lt"/>
                <a:ea typeface="Arial" panose="020B0604020202020204"/>
                <a:cs typeface="+mj-lt"/>
                <a:sym typeface="Arial" panose="020B0604020202020204"/>
              </a:rPr>
              <a:t>-</a:t>
            </a: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 without realising</a:t>
            </a:r>
            <a:endParaRPr lang="zh-CN" sz="2000" b="1">
              <a:solidFill>
                <a:schemeClr val="lt1"/>
              </a:solidFill>
              <a:latin typeface="+mj-lt"/>
              <a:ea typeface="Arial" panose="020B0604020202020204"/>
              <a:cs typeface="+mj-lt"/>
              <a:sym typeface="Arial" panose="020B0604020202020204"/>
            </a:endParaRPr>
          </a:p>
          <a:p>
            <a:pPr marL="4699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 panose="020B0604020202020204"/>
              <a:buAutoNum type="arabicPeriod"/>
            </a:pP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Interrupting </a:t>
            </a:r>
            <a:r>
              <a:rPr lang="zh-CN" sz="2000" b="1">
                <a:solidFill>
                  <a:schemeClr val="lt1"/>
                </a:solidFill>
                <a:latin typeface="+mj-lt"/>
                <a:ea typeface="Arial" panose="020B0604020202020204"/>
                <a:cs typeface="+mj-lt"/>
                <a:sym typeface="Arial" panose="020B0604020202020204"/>
              </a:rPr>
              <a:t>- </a:t>
            </a:r>
            <a:r>
              <a:rPr lang="zh-CN" sz="2000" b="1">
                <a:solidFill>
                  <a:schemeClr val="lt1"/>
                </a:solidFill>
                <a:latin typeface="+mj-lt"/>
                <a:cs typeface="+mj-lt"/>
              </a:rPr>
              <a:t>less is more</a:t>
            </a:r>
            <a:endParaRPr lang="zh-CN" sz="2000" b="1">
              <a:solidFill>
                <a:schemeClr val="lt1"/>
              </a:solidFill>
              <a:latin typeface="+mj-lt"/>
              <a:ea typeface="Arial" panose="020B0604020202020204"/>
              <a:cs typeface="+mj-lt"/>
              <a:sym typeface="Arial" panose="020B0604020202020204"/>
            </a:endParaRPr>
          </a:p>
          <a:p>
            <a:pPr marL="660400" marR="0" lvl="0" indent="-457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4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4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38" name="Google Shape;138;p4"/>
          <p:cNvGrpSpPr/>
          <p:nvPr/>
        </p:nvGrpSpPr>
        <p:grpSpPr>
          <a:xfrm>
            <a:off x="-55246" y="6025260"/>
            <a:ext cx="9199224" cy="868935"/>
            <a:chOff x="-1" y="5989065"/>
            <a:chExt cx="9199224" cy="868935"/>
          </a:xfrm>
        </p:grpSpPr>
        <p:pic>
          <p:nvPicPr>
            <p:cNvPr id="139" name="Google Shape;139;p4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p4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41" name="Google Shape;141;p4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42" name="Google Shape;142;p4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3" name="Google Shape;143;p4"/>
          <p:cNvSpPr/>
          <p:nvPr/>
        </p:nvSpPr>
        <p:spPr>
          <a:xfrm>
            <a:off x="78025" y="1606113"/>
            <a:ext cx="4663800" cy="3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4889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/>
              <a:buAutoNum type="arabicParenR"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放下自己 – 以别人为本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“重点不是我“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凡是记得从别人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的观点出发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4" name="Google Shape;144;p4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5" name="Google Shape;145;p4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6" name="Google Shape;146;p4"/>
          <p:cNvSpPr/>
          <p:nvPr/>
        </p:nvSpPr>
        <p:spPr>
          <a:xfrm>
            <a:off x="4607875" y="1543350"/>
            <a:ext cx="4446900" cy="37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rgbClr val="FFFF00"/>
                </a:solidFill>
              </a:rPr>
              <a:t>The Secrets to Effective Communication</a:t>
            </a:r>
            <a:r>
              <a:rPr lang="zh-CN" sz="2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4762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 panose="020B0604020202020204"/>
              <a:buAutoNum type="arabicParenR"/>
            </a:pPr>
            <a:r>
              <a:rPr lang="zh-CN" sz="2600" b="1">
                <a:solidFill>
                  <a:schemeClr val="lt1"/>
                </a:solidFill>
              </a:rPr>
              <a:t>Focus on other people, not on yourself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sz="2600" b="1">
                <a:solidFill>
                  <a:schemeClr val="lt1"/>
                </a:solidFill>
              </a:rPr>
              <a:t>“I am not the center of the universe”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r>
              <a:rPr lang="zh-CN" sz="2600" b="1">
                <a:solidFill>
                  <a:schemeClr val="lt1"/>
                </a:solidFill>
              </a:rPr>
              <a:t>Always put yourself in other people’s shoes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5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54" name="Google Shape;154;p5"/>
          <p:cNvGrpSpPr/>
          <p:nvPr/>
        </p:nvGrpSpPr>
        <p:grpSpPr>
          <a:xfrm>
            <a:off x="-55246" y="6050660"/>
            <a:ext cx="9199224" cy="868935"/>
            <a:chOff x="-1" y="5989065"/>
            <a:chExt cx="9199224" cy="868935"/>
          </a:xfrm>
        </p:grpSpPr>
        <p:pic>
          <p:nvPicPr>
            <p:cNvPr id="155" name="Google Shape;155;p5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6" name="Google Shape;156;p5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57" name="Google Shape;157;p5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58" name="Google Shape;158;p5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9" name="Google Shape;159;p5"/>
          <p:cNvSpPr/>
          <p:nvPr/>
        </p:nvSpPr>
        <p:spPr>
          <a:xfrm>
            <a:off x="479875" y="1426075"/>
            <a:ext cx="4382400" cy="47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2）听比说更重要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“学习问好的问题，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然后仔细的聆听。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听出别人的需要，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别人的。。。。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0" name="Google Shape;160;p5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1" name="Google Shape;161;p5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2" name="Google Shape;162;p5"/>
          <p:cNvSpPr/>
          <p:nvPr/>
        </p:nvSpPr>
        <p:spPr>
          <a:xfrm>
            <a:off x="4195575" y="1426075"/>
            <a:ext cx="5153700" cy="47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/>
              <a:buNone/>
            </a:pPr>
            <a:r>
              <a:rPr lang="zh-CN" sz="2200" b="1">
                <a:solidFill>
                  <a:srgbClr val="FFFF00"/>
                </a:solidFill>
              </a:rPr>
              <a:t>The Secrets to Effective Communication：</a:t>
            </a: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2）</a:t>
            </a:r>
            <a:r>
              <a:rPr lang="zh-CN" sz="2200" b="1">
                <a:solidFill>
                  <a:schemeClr val="lt1"/>
                </a:solidFill>
              </a:rPr>
              <a:t>Be an Active Listener</a:t>
            </a: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“</a:t>
            </a:r>
            <a:r>
              <a:rPr lang="zh-CN" sz="2200" b="1">
                <a:solidFill>
                  <a:schemeClr val="lt1"/>
                </a:solidFill>
              </a:rPr>
              <a:t>Learn to ask questions</a:t>
            </a: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r>
              <a:rPr lang="zh-CN" sz="2200" b="1">
                <a:solidFill>
                  <a:schemeClr val="lt1"/>
                </a:solidFill>
              </a:rPr>
              <a:t>then listen attentively.</a:t>
            </a: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r>
              <a:rPr lang="zh-CN" sz="2200" b="1">
                <a:solidFill>
                  <a:schemeClr val="lt1"/>
                </a:solidFill>
              </a:rPr>
              <a:t>listen to other people’s needs</a:t>
            </a: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</a:t>
            </a:r>
            <a:r>
              <a:rPr lang="zh-CN" sz="2200" b="1">
                <a:solidFill>
                  <a:schemeClr val="lt1"/>
                </a:solidFill>
              </a:rPr>
              <a:t>other people’s….</a:t>
            </a: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q``</a:t>
            </a:r>
            <a:endParaRPr sz="22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6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6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70" name="Google Shape;170;p6"/>
          <p:cNvGrpSpPr/>
          <p:nvPr/>
        </p:nvGrpSpPr>
        <p:grpSpPr>
          <a:xfrm>
            <a:off x="-55246" y="6050660"/>
            <a:ext cx="9199224" cy="868935"/>
            <a:chOff x="-1" y="5989065"/>
            <a:chExt cx="9199224" cy="868935"/>
          </a:xfrm>
        </p:grpSpPr>
        <p:pic>
          <p:nvPicPr>
            <p:cNvPr id="171" name="Google Shape;171;p6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6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73" name="Google Shape;173;p6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74" name="Google Shape;174;p6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5" name="Google Shape;175;p6"/>
          <p:cNvSpPr/>
          <p:nvPr/>
        </p:nvSpPr>
        <p:spPr>
          <a:xfrm>
            <a:off x="33250" y="1518952"/>
            <a:ext cx="5065500" cy="4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3）懂得运用沟通3大原则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“视觉化 +听觉化 + 感觉化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沟通不是只靠语言，说话。。。。。</a:t>
            </a:r>
            <a:endParaRPr sz="19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你说什么 </a:t>
            </a:r>
            <a:r>
              <a:rPr lang="zh-CN" sz="19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7%</a:t>
            </a:r>
            <a:endParaRPr sz="90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你怎么说 </a:t>
            </a:r>
            <a:r>
              <a:rPr lang="zh-CN" sz="19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38%</a:t>
            </a:r>
            <a:endParaRPr sz="90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别人看到的 </a:t>
            </a:r>
            <a:r>
              <a:rPr lang="zh-CN" sz="19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55%</a:t>
            </a:r>
            <a:endParaRPr sz="19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6" name="Google Shape;176;p6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7" name="Google Shape;177;p6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8" name="Google Shape;178;p6"/>
          <p:cNvSpPr/>
          <p:nvPr/>
        </p:nvSpPr>
        <p:spPr>
          <a:xfrm>
            <a:off x="4471900" y="1518952"/>
            <a:ext cx="5065500" cy="424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rgbClr val="FFFF00"/>
                </a:solidFill>
              </a:rPr>
              <a:t>The Secrets to Effective Communication：</a:t>
            </a:r>
            <a:endParaRPr sz="2400" b="1">
              <a:solidFill>
                <a:srgbClr val="FFFF00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3）</a:t>
            </a:r>
            <a:r>
              <a:rPr lang="zh-CN" sz="2400" b="1">
                <a:solidFill>
                  <a:schemeClr val="lt1"/>
                </a:solidFill>
              </a:rPr>
              <a:t>Utilize the 3 elements of communication effectively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“</a:t>
            </a:r>
            <a:r>
              <a:rPr lang="zh-CN" sz="2400" b="1">
                <a:solidFill>
                  <a:schemeClr val="lt1"/>
                </a:solidFill>
              </a:rPr>
              <a:t>Visual</a:t>
            </a: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+</a:t>
            </a:r>
            <a:r>
              <a:rPr lang="zh-CN" sz="2400" b="1">
                <a:solidFill>
                  <a:schemeClr val="lt1"/>
                </a:solidFill>
              </a:rPr>
              <a:t> Auditory</a:t>
            </a: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+ </a:t>
            </a:r>
            <a:r>
              <a:rPr lang="zh-CN" sz="2400" b="1">
                <a:solidFill>
                  <a:schemeClr val="lt1"/>
                </a:solidFill>
              </a:rPr>
              <a:t>Sensory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r>
              <a:rPr lang="zh-CN" sz="1600" b="1">
                <a:solidFill>
                  <a:schemeClr val="lt1"/>
                </a:solidFill>
              </a:rPr>
              <a:t>communication is not just about language, </a:t>
            </a:r>
            <a:r>
              <a:rPr lang="en-US" altLang="zh-CN" sz="1600" b="1">
                <a:solidFill>
                  <a:schemeClr val="lt1"/>
                </a:solidFill>
              </a:rPr>
              <a:t>   </a:t>
            </a:r>
            <a:endParaRPr lang="en-US" altLang="zh-CN" sz="16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1600" b="1">
                <a:solidFill>
                  <a:schemeClr val="lt1"/>
                </a:solidFill>
              </a:rPr>
              <a:t>    </a:t>
            </a:r>
            <a:r>
              <a:rPr lang="zh-CN" sz="1600" b="1">
                <a:solidFill>
                  <a:schemeClr val="lt1"/>
                </a:solidFill>
              </a:rPr>
              <a:t>words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。。。。。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</a:t>
            </a:r>
            <a:r>
              <a:rPr lang="zh-CN" sz="1600" b="1">
                <a:solidFill>
                  <a:schemeClr val="lt1"/>
                </a:solidFill>
              </a:rPr>
              <a:t>words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CN" sz="1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7%</a:t>
            </a:r>
            <a:endParaRPr sz="60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</a:t>
            </a:r>
            <a:r>
              <a:rPr lang="zh-CN" sz="1600" b="1">
                <a:solidFill>
                  <a:schemeClr val="lt1"/>
                </a:solidFill>
              </a:rPr>
              <a:t>tone of voice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CN" sz="1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38%</a:t>
            </a:r>
            <a:endParaRPr sz="600"/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</a:t>
            </a:r>
            <a:r>
              <a:rPr lang="zh-CN" sz="1600" b="1">
                <a:solidFill>
                  <a:schemeClr val="lt1"/>
                </a:solidFill>
              </a:rPr>
              <a:t>body language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CN" sz="1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55%</a:t>
            </a:r>
            <a:endParaRPr sz="16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7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7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86" name="Google Shape;186;p7"/>
          <p:cNvGrpSpPr/>
          <p:nvPr/>
        </p:nvGrpSpPr>
        <p:grpSpPr>
          <a:xfrm>
            <a:off x="-36831" y="6062090"/>
            <a:ext cx="9199224" cy="868935"/>
            <a:chOff x="-1" y="5989065"/>
            <a:chExt cx="9199224" cy="868935"/>
          </a:xfrm>
        </p:grpSpPr>
        <p:pic>
          <p:nvPicPr>
            <p:cNvPr id="187" name="Google Shape;187;p7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8" name="Google Shape;188;p7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189" name="Google Shape;189;p7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190" name="Google Shape;190;p7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91" name="Google Shape;191;p7"/>
          <p:cNvSpPr/>
          <p:nvPr/>
        </p:nvSpPr>
        <p:spPr>
          <a:xfrm>
            <a:off x="107515" y="1556925"/>
            <a:ext cx="4919100" cy="4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3）“视觉化 +听觉化 + 感觉化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沟通不是只靠语言，说话。。。。。。</a:t>
            </a:r>
            <a:endParaRPr sz="1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你在沟通的是 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“思想”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zh-CN" sz="13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我们懂的东西</a:t>
            </a:r>
            <a:endParaRPr sz="13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“感情”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zh-CN" sz="13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我们感受的东西</a:t>
            </a:r>
            <a:endParaRPr sz="13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“行动“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zh-CN" sz="13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我们做出来的东西</a:t>
            </a:r>
            <a:endParaRPr sz="13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92" name="Google Shape;192;p7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3" name="Google Shape;193;p7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94" name="Google Shape;194;p7"/>
          <p:cNvSpPr/>
          <p:nvPr/>
        </p:nvSpPr>
        <p:spPr>
          <a:xfrm>
            <a:off x="4353325" y="1539025"/>
            <a:ext cx="4919100" cy="433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/>
              <a:buNone/>
            </a:pPr>
            <a:r>
              <a:rPr lang="zh-CN" sz="1900" b="1">
                <a:solidFill>
                  <a:srgbClr val="FFFF00"/>
                </a:solidFill>
              </a:rPr>
              <a:t>The Secrets to Effective Communication：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3）</a:t>
            </a:r>
            <a:r>
              <a:rPr lang="zh-CN" sz="2400" b="1">
                <a:solidFill>
                  <a:schemeClr val="lt1"/>
                </a:solidFill>
              </a:rPr>
              <a:t>“Visual + Auditory + Sensory</a:t>
            </a:r>
            <a:endParaRPr sz="25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r>
              <a:rPr lang="zh-CN" sz="1600" b="1">
                <a:solidFill>
                  <a:schemeClr val="lt1"/>
                </a:solidFill>
              </a:rPr>
              <a:t>communication is not just about language, words。。。。。</a:t>
            </a:r>
            <a:endParaRPr sz="16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7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</a:t>
            </a:r>
            <a:r>
              <a:rPr lang="zh-CN" sz="1700" b="1">
                <a:solidFill>
                  <a:schemeClr val="lt1"/>
                </a:solidFill>
              </a:rPr>
              <a:t>you are conveying your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</a:t>
            </a:r>
            <a:r>
              <a:rPr lang="zh-CN" sz="1700" b="1">
                <a:solidFill>
                  <a:srgbClr val="FFFF00"/>
                </a:solidFill>
              </a:rPr>
              <a:t>thoughts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”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zh-CN" sz="1300" b="1">
                <a:solidFill>
                  <a:schemeClr val="lt1"/>
                </a:solidFill>
              </a:rPr>
              <a:t> </a:t>
            </a:r>
            <a:endParaRPr lang="zh-CN" sz="13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300" b="1">
                <a:solidFill>
                  <a:schemeClr val="lt1"/>
                </a:solidFill>
              </a:rPr>
              <a:t> </a:t>
            </a:r>
            <a:r>
              <a:rPr lang="en-US" altLang="zh-CN" sz="1300" b="1">
                <a:solidFill>
                  <a:schemeClr val="lt1"/>
                </a:solidFill>
              </a:rPr>
              <a:t>  </a:t>
            </a:r>
            <a:r>
              <a:rPr lang="zh-CN" sz="1300" b="1">
                <a:solidFill>
                  <a:schemeClr val="lt1"/>
                </a:solidFill>
              </a:rPr>
              <a:t>what you know</a:t>
            </a:r>
            <a:endParaRPr sz="13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</a:t>
            </a:r>
            <a:r>
              <a:rPr lang="zh-CN" sz="1700" b="1">
                <a:solidFill>
                  <a:srgbClr val="FFFF00"/>
                </a:solidFill>
              </a:rPr>
              <a:t>emotions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”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zh-CN" sz="1300" b="1">
                <a:solidFill>
                  <a:schemeClr val="lt1"/>
                </a:solidFill>
              </a:rPr>
              <a:t> how you feel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              </a:t>
            </a:r>
            <a:r>
              <a:rPr lang="en-US" alt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	  </a:t>
            </a:r>
            <a:r>
              <a:rPr lang="zh-CN" sz="1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</a:t>
            </a:r>
            <a:r>
              <a:rPr lang="zh-CN" sz="1700" b="1">
                <a:solidFill>
                  <a:srgbClr val="FFFF00"/>
                </a:solidFill>
              </a:rPr>
              <a:t>actions”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-</a:t>
            </a:r>
            <a:r>
              <a:rPr lang="zh-CN" sz="1300" b="1">
                <a:solidFill>
                  <a:schemeClr val="lt1"/>
                </a:solidFill>
              </a:rPr>
              <a:t> what you achieved/did</a:t>
            </a:r>
            <a:endParaRPr sz="13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8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8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02" name="Google Shape;202;p8"/>
          <p:cNvGrpSpPr/>
          <p:nvPr/>
        </p:nvGrpSpPr>
        <p:grpSpPr>
          <a:xfrm>
            <a:off x="-55246" y="6050660"/>
            <a:ext cx="9199224" cy="868935"/>
            <a:chOff x="-1" y="5989065"/>
            <a:chExt cx="9199224" cy="868935"/>
          </a:xfrm>
        </p:grpSpPr>
        <p:pic>
          <p:nvPicPr>
            <p:cNvPr id="203" name="Google Shape;203;p8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" name="Google Shape;204;p8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5" name="Google Shape;205;p8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206" name="Google Shape;206;p8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07" name="Google Shape;207;p8"/>
          <p:cNvSpPr/>
          <p:nvPr/>
        </p:nvSpPr>
        <p:spPr>
          <a:xfrm>
            <a:off x="322050" y="1756756"/>
            <a:ext cx="48654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4）Mirroring 反映技巧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3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</a:t>
            </a: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如何让别人</a:t>
            </a:r>
            <a:r>
              <a:rPr lang="zh-CN" sz="21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不知不觉的</a:t>
            </a:r>
            <a:endParaRPr sz="21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被你拉着走。。。。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在最快的时间寻找或创造共同点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08" name="Google Shape;208;p8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9" name="Google Shape;209;p8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0" name="Google Shape;210;p8"/>
          <p:cNvSpPr/>
          <p:nvPr/>
        </p:nvSpPr>
        <p:spPr>
          <a:xfrm>
            <a:off x="4599075" y="1717450"/>
            <a:ext cx="43164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/>
              <a:buNone/>
            </a:pPr>
            <a:r>
              <a:rPr lang="zh-CN" sz="1900" b="1">
                <a:solidFill>
                  <a:srgbClr val="FFFF00"/>
                </a:solidFill>
              </a:rPr>
              <a:t>The Secrets to Effective Communication：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4）Mirroring Te</a:t>
            </a:r>
            <a:r>
              <a:rPr lang="zh-CN" sz="2100" b="1">
                <a:solidFill>
                  <a:schemeClr val="lt1"/>
                </a:solidFill>
              </a:rPr>
              <a:t>chnique</a:t>
            </a:r>
            <a:endParaRPr sz="21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3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</a:t>
            </a:r>
            <a:r>
              <a:rPr lang="zh-CN" sz="2100" b="1">
                <a:solidFill>
                  <a:srgbClr val="FFFF00"/>
                </a:solidFill>
              </a:rPr>
              <a:t>Build rapport </a:t>
            </a:r>
            <a:r>
              <a:rPr lang="zh-CN" sz="2100" b="1">
                <a:solidFill>
                  <a:schemeClr val="lt1"/>
                </a:solidFill>
              </a:rPr>
              <a:t>in a subtle</a:t>
            </a:r>
            <a:endParaRPr sz="21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</a:t>
            </a:r>
            <a:r>
              <a:rPr lang="zh-CN" sz="2100" b="1">
                <a:solidFill>
                  <a:schemeClr val="lt1"/>
                </a:solidFill>
              </a:rPr>
              <a:t>but powerful way….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</a:t>
            </a:r>
            <a:r>
              <a:rPr lang="zh-CN" sz="2100" b="1">
                <a:solidFill>
                  <a:schemeClr val="lt1"/>
                </a:solidFill>
              </a:rPr>
              <a:t>Search or create common ground sooner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9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-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9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18" name="Google Shape;218;p9"/>
          <p:cNvGrpSpPr/>
          <p:nvPr/>
        </p:nvGrpSpPr>
        <p:grpSpPr>
          <a:xfrm>
            <a:off x="-36196" y="6030340"/>
            <a:ext cx="9199224" cy="868935"/>
            <a:chOff x="-1" y="5989065"/>
            <a:chExt cx="9199224" cy="868935"/>
          </a:xfrm>
        </p:grpSpPr>
        <p:pic>
          <p:nvPicPr>
            <p:cNvPr id="219" name="Google Shape;219;p9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" name="Google Shape;220;p9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21" name="Google Shape;221;p9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222" name="Google Shape;222;p9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3" name="Google Shape;223;p9"/>
          <p:cNvSpPr/>
          <p:nvPr/>
        </p:nvSpPr>
        <p:spPr>
          <a:xfrm>
            <a:off x="170950" y="1601975"/>
            <a:ext cx="4597500" cy="9538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5）表达对他人的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真正兴趣已关心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“别人不会对你想分享的有兴趣</a:t>
            </a: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除非他感觉的到你真的关心他“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4" name="Google Shape;224;p9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5" name="Google Shape;225;p9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6" name="Google Shape;226;p9"/>
          <p:cNvSpPr/>
          <p:nvPr/>
        </p:nvSpPr>
        <p:spPr>
          <a:xfrm>
            <a:off x="4426625" y="1596825"/>
            <a:ext cx="4597500" cy="3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rgbClr val="FFFF00"/>
                </a:solidFill>
              </a:rPr>
              <a:t>The Secrets to Effective Communication：</a:t>
            </a:r>
            <a:endParaRPr sz="2800" b="1">
              <a:solidFill>
                <a:srgbClr val="FFFF00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5）</a:t>
            </a:r>
            <a:r>
              <a:rPr lang="zh-CN" sz="2800" b="1">
                <a:solidFill>
                  <a:schemeClr val="lt1"/>
                </a:solidFill>
              </a:rPr>
              <a:t>Demonstrate empathy 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</a:rPr>
              <a:t>Empathy helps a person sees the world through another person’s lens and is fundamental to building trusting and effective relationships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10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0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34" name="Google Shape;234;p10"/>
          <p:cNvGrpSpPr/>
          <p:nvPr/>
        </p:nvGrpSpPr>
        <p:grpSpPr>
          <a:xfrm>
            <a:off x="-55246" y="6093205"/>
            <a:ext cx="9199224" cy="868935"/>
            <a:chOff x="-1" y="6060820"/>
            <a:chExt cx="9199224" cy="868935"/>
          </a:xfrm>
        </p:grpSpPr>
        <p:pic>
          <p:nvPicPr>
            <p:cNvPr id="235" name="Google Shape;235;p10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6060820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10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37" name="Google Shape;237;p10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238" name="Google Shape;238;p10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9" name="Google Shape;239;p10"/>
          <p:cNvSpPr/>
          <p:nvPr/>
        </p:nvSpPr>
        <p:spPr>
          <a:xfrm>
            <a:off x="73025" y="1671649"/>
            <a:ext cx="4986000" cy="4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6）沟通的根本是在建立</a:t>
            </a:r>
            <a:r>
              <a:rPr lang="zh-CN" sz="27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信任</a:t>
            </a:r>
            <a:endParaRPr sz="27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“别人心里总是有3个问题：</a:t>
            </a:r>
            <a:endParaRPr sz="19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1）他是不是真的关心我？</a:t>
            </a:r>
            <a:endParaRPr sz="19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2）他能不能帮到我？</a:t>
            </a:r>
            <a:endParaRPr sz="19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9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3）我能不能信任他？</a:t>
            </a:r>
            <a:endParaRPr sz="19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40" name="Google Shape;240;p10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1" name="Google Shape;241;p10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2" name="Google Shape;242;p10"/>
          <p:cNvSpPr/>
          <p:nvPr/>
        </p:nvSpPr>
        <p:spPr>
          <a:xfrm>
            <a:off x="4484875" y="1656175"/>
            <a:ext cx="4516200" cy="4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rgbClr val="FFFF00"/>
                </a:solidFill>
              </a:rPr>
              <a:t>The Secrets to Effective Communication：</a:t>
            </a:r>
            <a:endParaRPr sz="2500" b="1">
              <a:solidFill>
                <a:srgbClr val="FFFF00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6</a:t>
            </a:r>
            <a:r>
              <a:rPr lang="zh-CN" sz="2500" b="1">
                <a:solidFill>
                  <a:schemeClr val="lt1"/>
                </a:solidFill>
              </a:rPr>
              <a:t>) </a:t>
            </a:r>
            <a:r>
              <a:rPr lang="zh-CN" sz="2500" b="1">
                <a:solidFill>
                  <a:srgbClr val="FFFF00"/>
                </a:solidFill>
              </a:rPr>
              <a:t>Trust </a:t>
            </a:r>
            <a:r>
              <a:rPr lang="zh-CN" sz="2500" b="1">
                <a:solidFill>
                  <a:schemeClr val="lt1"/>
                </a:solidFill>
              </a:rPr>
              <a:t>Building through Effective Communication</a:t>
            </a: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r>
              <a:rPr lang="zh-CN" sz="1700" b="1">
                <a:solidFill>
                  <a:schemeClr val="lt1"/>
                </a:solidFill>
              </a:rPr>
              <a:t>“The 3 common doubts people have</a:t>
            </a: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：</a:t>
            </a:r>
            <a:endParaRPr sz="1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1）</a:t>
            </a:r>
            <a:r>
              <a:rPr lang="zh-CN" sz="1700" b="1">
                <a:solidFill>
                  <a:schemeClr val="lt1"/>
                </a:solidFill>
              </a:rPr>
              <a:t>Does he/she really care about me?</a:t>
            </a:r>
            <a:endParaRPr sz="1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2）</a:t>
            </a:r>
            <a:r>
              <a:rPr lang="zh-CN" sz="1700" b="1">
                <a:solidFill>
                  <a:schemeClr val="lt1"/>
                </a:solidFill>
              </a:rPr>
              <a:t>Can he/she really help me?</a:t>
            </a:r>
            <a:endParaRPr sz="1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3）</a:t>
            </a:r>
            <a:r>
              <a:rPr lang="zh-CN" sz="1700" b="1">
                <a:solidFill>
                  <a:schemeClr val="lt1"/>
                </a:solidFill>
              </a:rPr>
              <a:t>Can I trust him/her?</a:t>
            </a:r>
            <a:endParaRPr sz="17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11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1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50" name="Google Shape;250;p11"/>
          <p:cNvGrpSpPr/>
          <p:nvPr/>
        </p:nvGrpSpPr>
        <p:grpSpPr>
          <a:xfrm>
            <a:off x="-55246" y="6050660"/>
            <a:ext cx="9199224" cy="868935"/>
            <a:chOff x="-1" y="5989065"/>
            <a:chExt cx="9199224" cy="868935"/>
          </a:xfrm>
        </p:grpSpPr>
        <p:pic>
          <p:nvPicPr>
            <p:cNvPr id="251" name="Google Shape;251;p11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2" name="Google Shape;252;p11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53" name="Google Shape;253;p11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254" name="Google Shape;254;p11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55" name="Google Shape;255;p11"/>
          <p:cNvSpPr/>
          <p:nvPr/>
        </p:nvSpPr>
        <p:spPr>
          <a:xfrm>
            <a:off x="304800" y="1642175"/>
            <a:ext cx="4329600" cy="8662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7）懂得自己的沟通</a:t>
            </a:r>
            <a:r>
              <a:rPr 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优点，</a:t>
            </a: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</a:t>
            </a:r>
            <a:r>
              <a:rPr lang="en-US" alt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把它</a:t>
            </a:r>
            <a:r>
              <a:rPr 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扩大</a:t>
            </a: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“每个人都喜欢</a:t>
            </a:r>
            <a:r>
              <a:rPr lang="zh-CN" sz="21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被赞美</a:t>
            </a: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，被</a:t>
            </a:r>
            <a:r>
              <a:rPr lang="zh-CN" sz="21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表扬</a:t>
            </a: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被</a:t>
            </a:r>
            <a:r>
              <a:rPr lang="zh-CN" sz="21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肯定</a:t>
            </a: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，千万不要做吝啬鬼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6" name="Google Shape;256;p11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7" name="Google Shape;257;p11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58" name="Google Shape;258;p11"/>
          <p:cNvSpPr/>
          <p:nvPr/>
        </p:nvSpPr>
        <p:spPr>
          <a:xfrm>
            <a:off x="4869625" y="1642175"/>
            <a:ext cx="4329600" cy="30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rgbClr val="FFFF00"/>
                </a:solidFill>
              </a:rPr>
              <a:t>The Secrets to Effective Communication：</a:t>
            </a:r>
            <a:endParaRPr sz="2500" b="1">
              <a:solidFill>
                <a:srgbClr val="FFFF00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7）</a:t>
            </a:r>
            <a:r>
              <a:rPr lang="zh-CN" sz="2500" b="1">
                <a:solidFill>
                  <a:schemeClr val="lt1"/>
                </a:solidFill>
              </a:rPr>
              <a:t>Know your</a:t>
            </a:r>
            <a:r>
              <a:rPr lang="zh-CN" sz="2500" b="1">
                <a:solidFill>
                  <a:srgbClr val="FFFF00"/>
                </a:solidFill>
              </a:rPr>
              <a:t> strength</a:t>
            </a:r>
            <a:r>
              <a:rPr 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</a:t>
            </a:r>
            <a:r>
              <a:rPr lang="zh-CN" sz="2500" b="1">
                <a:solidFill>
                  <a:srgbClr val="FFFF00"/>
                </a:solidFill>
              </a:rPr>
              <a:t>amplify </a:t>
            </a:r>
            <a:r>
              <a:rPr lang="zh-CN" sz="2500" b="1">
                <a:solidFill>
                  <a:schemeClr val="lt1"/>
                </a:solidFill>
              </a:rPr>
              <a:t>it </a:t>
            </a: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“</a:t>
            </a:r>
            <a:r>
              <a:rPr lang="zh-CN" sz="2100" b="1">
                <a:solidFill>
                  <a:schemeClr val="lt1"/>
                </a:solidFill>
              </a:rPr>
              <a:t>Everyone loves to be </a:t>
            </a:r>
            <a:r>
              <a:rPr lang="zh-CN" sz="2100" b="1">
                <a:solidFill>
                  <a:srgbClr val="FFFF00"/>
                </a:solidFill>
              </a:rPr>
              <a:t>praised</a:t>
            </a: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r>
              <a:rPr lang="zh-CN" sz="2100" b="1">
                <a:solidFill>
                  <a:schemeClr val="lt1"/>
                </a:solidFill>
              </a:rPr>
              <a:t>be </a:t>
            </a:r>
            <a:r>
              <a:rPr lang="zh-CN" sz="2100" b="1">
                <a:solidFill>
                  <a:srgbClr val="FFFF00"/>
                </a:solidFill>
              </a:rPr>
              <a:t>affirmed</a:t>
            </a:r>
            <a:r>
              <a:rPr lang="zh-CN" sz="21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r>
              <a:rPr lang="zh-CN" sz="2100" b="1">
                <a:solidFill>
                  <a:schemeClr val="lt1"/>
                </a:solidFill>
              </a:rPr>
              <a:t>don’t be stingy with your compliments</a:t>
            </a:r>
            <a:endParaRPr sz="21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5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5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12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2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66" name="Google Shape;266;p12"/>
          <p:cNvGrpSpPr/>
          <p:nvPr/>
        </p:nvGrpSpPr>
        <p:grpSpPr>
          <a:xfrm>
            <a:off x="-55246" y="6093205"/>
            <a:ext cx="9199224" cy="868935"/>
            <a:chOff x="-1" y="5989065"/>
            <a:chExt cx="9199224" cy="868935"/>
          </a:xfrm>
        </p:grpSpPr>
        <p:pic>
          <p:nvPicPr>
            <p:cNvPr id="267" name="Google Shape;267;p12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12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69" name="Google Shape;269;p12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270" name="Google Shape;270;p12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71" name="Google Shape;271;p12"/>
          <p:cNvSpPr/>
          <p:nvPr/>
        </p:nvSpPr>
        <p:spPr>
          <a:xfrm>
            <a:off x="-20737" y="1521600"/>
            <a:ext cx="5173500" cy="7646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6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8）永远</a:t>
            </a:r>
            <a:r>
              <a:rPr lang="zh-CN" sz="26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尊重别人</a:t>
            </a: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像你希望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别人尊重你一样</a:t>
            </a:r>
            <a:endParaRPr sz="26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72" name="Google Shape;272;p12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3" name="Google Shape;273;p12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74" name="Google Shape;274;p12"/>
          <p:cNvSpPr/>
          <p:nvPr/>
        </p:nvSpPr>
        <p:spPr>
          <a:xfrm>
            <a:off x="4292663" y="1426075"/>
            <a:ext cx="5173500" cy="24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1700" b="1">
                <a:solidFill>
                  <a:srgbClr val="FFFF00"/>
                </a:solidFill>
              </a:rPr>
              <a:t>The Secrets to Effective Communication：</a:t>
            </a:r>
            <a:endParaRPr sz="26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8）</a:t>
            </a:r>
            <a:r>
              <a:rPr lang="zh-CN" sz="1800" b="1">
                <a:solidFill>
                  <a:schemeClr val="lt1"/>
                </a:solidFill>
              </a:rPr>
              <a:t>Show </a:t>
            </a:r>
            <a:r>
              <a:rPr lang="zh-CN" sz="1800" b="1">
                <a:solidFill>
                  <a:srgbClr val="FFFF00"/>
                </a:solidFill>
              </a:rPr>
              <a:t>respect  </a:t>
            </a:r>
            <a:r>
              <a:rPr lang="zh-CN" sz="1800" b="1">
                <a:solidFill>
                  <a:schemeClr val="lt1"/>
                </a:solidFill>
              </a:rPr>
              <a:t>to others,</a:t>
            </a:r>
            <a:endParaRPr sz="18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r>
              <a:rPr lang="en-US" altLang="zh-CN" sz="18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r>
              <a:rPr lang="zh-CN" sz="1800" b="1">
                <a:solidFill>
                  <a:schemeClr val="lt1"/>
                </a:solidFill>
              </a:rPr>
              <a:t> if you wish others to respect you</a:t>
            </a:r>
            <a:endParaRPr sz="18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13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3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82" name="Google Shape;282;p13"/>
          <p:cNvGrpSpPr/>
          <p:nvPr/>
        </p:nvGrpSpPr>
        <p:grpSpPr>
          <a:xfrm>
            <a:off x="-55246" y="6064630"/>
            <a:ext cx="9199224" cy="868935"/>
            <a:chOff x="-1" y="5989065"/>
            <a:chExt cx="9199224" cy="868935"/>
          </a:xfrm>
        </p:grpSpPr>
        <p:pic>
          <p:nvPicPr>
            <p:cNvPr id="283" name="Google Shape;283;p13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13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85" name="Google Shape;285;p13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286" name="Google Shape;286;p13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87" name="Google Shape;287;p13"/>
          <p:cNvSpPr/>
          <p:nvPr/>
        </p:nvSpPr>
        <p:spPr>
          <a:xfrm>
            <a:off x="35265" y="1557300"/>
            <a:ext cx="4356300" cy="8754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9）永远沟通</a:t>
            </a:r>
            <a:r>
              <a:rPr lang="zh-CN" sz="24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正能量</a:t>
            </a: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只要有机会永远拉别人一把，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给别人能量，给别人鼓励，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给别人支持， 给别人希望。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3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88" name="Google Shape;288;p13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9" name="Google Shape;289;p13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90" name="Google Shape;290;p13"/>
          <p:cNvSpPr/>
          <p:nvPr/>
        </p:nvSpPr>
        <p:spPr>
          <a:xfrm>
            <a:off x="3995960" y="1597900"/>
            <a:ext cx="4765800" cy="38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/>
              <a:buNone/>
            </a:pPr>
            <a:r>
              <a:rPr lang="zh-CN" sz="1700" b="1">
                <a:solidFill>
                  <a:srgbClr val="FFFF00"/>
                </a:solidFill>
              </a:rPr>
              <a:t>The Secrets to Effective Communication：</a:t>
            </a:r>
            <a:endParaRPr sz="2600" b="1">
              <a:solidFill>
                <a:srgbClr val="FFFF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00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9）</a:t>
            </a:r>
            <a:r>
              <a:rPr lang="zh-CN" sz="2600" b="1">
                <a:solidFill>
                  <a:schemeClr val="lt1"/>
                </a:solidFill>
              </a:rPr>
              <a:t>Radiate </a:t>
            </a:r>
            <a:r>
              <a:rPr lang="zh-CN" sz="2600" b="1">
                <a:solidFill>
                  <a:srgbClr val="FFFF00"/>
                </a:solidFill>
              </a:rPr>
              <a:t>Positive Energy</a:t>
            </a:r>
            <a:endParaRPr sz="26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</a:rPr>
              <a:t>Whenever you have the chance,</a:t>
            </a:r>
            <a:endParaRPr lang="zh-CN" sz="2200" b="1">
              <a:solidFill>
                <a:schemeClr val="lt1"/>
              </a:solidFill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</a:rPr>
              <a:t>share your knowledge and resources, provide encouragement and support, </a:t>
            </a:r>
            <a:endParaRPr sz="2200" b="1">
              <a:solidFill>
                <a:schemeClr val="lt1"/>
              </a:solidFill>
            </a:endParaRPr>
          </a:p>
          <a:p>
            <a:pPr marL="0" marR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200" b="1">
                <a:solidFill>
                  <a:schemeClr val="lt1"/>
                </a:solidFill>
              </a:rPr>
              <a:t>give them recognition</a:t>
            </a: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14" descr="A picture containing outdoor, light, white, large&#10;&#10;Description automatically generate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-55419" y="20160"/>
            <a:ext cx="9199419" cy="689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4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98" name="Google Shape;298;p14"/>
          <p:cNvGrpSpPr/>
          <p:nvPr/>
        </p:nvGrpSpPr>
        <p:grpSpPr>
          <a:xfrm>
            <a:off x="-36196" y="6093205"/>
            <a:ext cx="9199224" cy="868935"/>
            <a:chOff x="-1" y="5989065"/>
            <a:chExt cx="9199224" cy="868935"/>
          </a:xfrm>
        </p:grpSpPr>
        <p:pic>
          <p:nvPicPr>
            <p:cNvPr id="299" name="Google Shape;299;p14"/>
            <p:cNvPicPr preferRelativeResize="0"/>
            <p:nvPr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-1" y="5989065"/>
              <a:ext cx="9199224" cy="8689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0" name="Google Shape;300;p14"/>
            <p:cNvSpPr txBox="1"/>
            <p:nvPr/>
          </p:nvSpPr>
          <p:spPr>
            <a:xfrm>
              <a:off x="6416040" y="6459303"/>
              <a:ext cx="2437660" cy="2923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zh-CN" sz="1300">
                  <a:solidFill>
                    <a:srgbClr val="2D2D2D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rPr>
                <a:t>您最佳的網絡創業平台</a:t>
              </a:r>
              <a:endParaRPr sz="1300">
                <a:solidFill>
                  <a:srgbClr val="2D2D2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301" name="Google Shape;301;p14"/>
          <p:cNvSpPr/>
          <p:nvPr/>
        </p:nvSpPr>
        <p:spPr>
          <a:xfrm>
            <a:off x="7795691" y="325113"/>
            <a:ext cx="45719" cy="721281"/>
          </a:xfrm>
          <a:prstGeom prst="rect">
            <a:avLst/>
          </a:prstGeom>
          <a:solidFill>
            <a:srgbClr val="FFDC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aphicFrame>
        <p:nvGraphicFramePr>
          <p:cNvPr id="302" name="Google Shape;302;p14"/>
          <p:cNvGraphicFramePr/>
          <p:nvPr/>
        </p:nvGraphicFramePr>
        <p:xfrm>
          <a:off x="-55419" y="194187"/>
          <a:ext cx="524287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5242875"/>
              </a:tblGrid>
              <a:tr h="80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40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沟通高手：</a:t>
                      </a:r>
                      <a:endParaRPr sz="40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03" name="Google Shape;303;p14"/>
          <p:cNvSpPr/>
          <p:nvPr/>
        </p:nvSpPr>
        <p:spPr>
          <a:xfrm>
            <a:off x="32824" y="1426075"/>
            <a:ext cx="4802700" cy="6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沟通高手的秘诀：</a:t>
            </a: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10）碰到真的无法沟通的人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这个世界上没有我</a:t>
            </a:r>
            <a:r>
              <a:rPr lang="zh-CN" sz="2400" b="1">
                <a:solidFill>
                  <a:srgbClr val="FFFF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沟不通的人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“做好自己，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忍一时风平浪静，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退一步海阔天空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   他没有福报就让他去吧！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04" name="Google Shape;304;p14" descr="Logo white font.png"/>
          <p:cNvPicPr preferRelativeResize="0"/>
          <p:nvPr/>
        </p:nvPicPr>
        <p:blipFill rotWithShape="1">
          <a:blip r:embed="rId3"/>
          <a:srcRect l="-10799" r="-10799" b="17227"/>
          <a:stretch>
            <a:fillRect/>
          </a:stretch>
        </p:blipFill>
        <p:spPr>
          <a:xfrm>
            <a:off x="8054935" y="248913"/>
            <a:ext cx="860632" cy="7212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5" name="Google Shape;305;p14"/>
          <p:cNvGraphicFramePr/>
          <p:nvPr/>
        </p:nvGraphicFramePr>
        <p:xfrm>
          <a:off x="6" y="194187"/>
          <a:ext cx="6120225" cy="3000000"/>
        </p:xfrm>
        <a:graphic>
          <a:graphicData uri="http://schemas.openxmlformats.org/drawingml/2006/table">
            <a:tbl>
              <a:tblPr>
                <a:noFill/>
                <a:tableStyleId>{5EE29054-F95A-444E-907A-04E5D60F5D76}</a:tableStyleId>
              </a:tblPr>
              <a:tblGrid>
                <a:gridCol w="6120225"/>
              </a:tblGrid>
              <a:tr h="123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00"/>
                        </a:buClr>
                        <a:buSzPts val="4000"/>
                        <a:buFont typeface="Arial" panose="020B0604020202020204"/>
                        <a:buNone/>
                      </a:pPr>
                      <a:r>
                        <a:rPr lang="zh-CN" sz="3400" b="1">
                          <a:solidFill>
                            <a:srgbClr val="FFFF00"/>
                          </a:solidFill>
                        </a:rPr>
                        <a:t>Master of Communication</a:t>
                      </a:r>
                      <a:r>
                        <a:rPr lang="zh-CN" sz="3400" b="1" u="none" strike="noStrike" cap="none">
                          <a:solidFill>
                            <a:srgbClr val="FFFF00"/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sym typeface="Arial" panose="020B0604020202020204"/>
                        </a:rPr>
                        <a:t>：</a:t>
                      </a:r>
                      <a:endParaRPr sz="3400" b="0" i="0" u="none" strike="noStrike" cap="none">
                        <a:solidFill>
                          <a:srgbClr val="FFFF00"/>
                        </a:solidFill>
                        <a:latin typeface="Calibri" panose="020F0502020204030204"/>
                        <a:ea typeface="Calibri" panose="020F0502020204030204"/>
                        <a:cs typeface="Calibri" panose="020F0502020204030204"/>
                        <a:sym typeface="Calibri" panose="020F0502020204030204"/>
                      </a:endParaRPr>
                    </a:p>
                  </a:txBody>
                  <a:tcPr marL="12700" marR="12700" marT="12700" marB="0" anchor="b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306" name="Google Shape;306;p14"/>
          <p:cNvSpPr/>
          <p:nvPr/>
        </p:nvSpPr>
        <p:spPr>
          <a:xfrm>
            <a:off x="4645599" y="1484700"/>
            <a:ext cx="4802700" cy="61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 panose="020B0604020202020204"/>
              <a:buNone/>
            </a:pPr>
            <a:r>
              <a:rPr lang="zh-CN" sz="1700" b="1">
                <a:solidFill>
                  <a:srgbClr val="FFFF00"/>
                </a:solidFill>
              </a:rPr>
              <a:t>The Secrets to Effective Communication：</a:t>
            </a: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10）</a:t>
            </a:r>
            <a:r>
              <a:rPr lang="zh-CN" sz="2400" b="1">
                <a:solidFill>
                  <a:schemeClr val="lt1"/>
                </a:solidFill>
              </a:rPr>
              <a:t>When the other person doesn’t “play along”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r>
              <a:rPr lang="zh-CN" sz="2400" b="1">
                <a:solidFill>
                  <a:schemeClr val="lt1"/>
                </a:solidFill>
              </a:rPr>
              <a:t>I am capable of</a:t>
            </a:r>
            <a:r>
              <a:rPr lang="zh-CN" sz="2400" b="1">
                <a:solidFill>
                  <a:srgbClr val="FFFF00"/>
                </a:solidFill>
              </a:rPr>
              <a:t> handling </a:t>
            </a:r>
            <a:r>
              <a:rPr lang="en-US" altLang="zh-CN" sz="2400" b="1">
                <a:solidFill>
                  <a:srgbClr val="FFFF00"/>
                </a:solidFill>
              </a:rPr>
              <a:t>  </a:t>
            </a:r>
            <a:endParaRPr lang="en-US" altLang="zh-CN" sz="2400" b="1">
              <a:solidFill>
                <a:srgbClr val="FFFF00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altLang="zh-CN" sz="2400" b="1">
                <a:solidFill>
                  <a:srgbClr val="FFFF00"/>
                </a:solidFill>
              </a:rPr>
              <a:t>    </a:t>
            </a:r>
            <a:r>
              <a:rPr lang="zh-CN" sz="2400" b="1">
                <a:solidFill>
                  <a:schemeClr val="lt1"/>
                </a:solidFill>
              </a:rPr>
              <a:t>anyone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0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</a:t>
            </a:r>
            <a:endParaRPr sz="20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“</a:t>
            </a:r>
            <a:r>
              <a:rPr lang="zh-CN" sz="1600" b="1">
                <a:solidFill>
                  <a:schemeClr val="lt1"/>
                </a:solidFill>
              </a:rPr>
              <a:t>Be yourself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sz="1600" b="1">
                <a:solidFill>
                  <a:schemeClr val="lt1"/>
                </a:solidFill>
              </a:rPr>
              <a:t>keep your cool</a:t>
            </a: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，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</a:t>
            </a:r>
            <a:r>
              <a:rPr lang="zh-CN" sz="1600" b="1">
                <a:solidFill>
                  <a:schemeClr val="lt1"/>
                </a:solidFill>
              </a:rPr>
              <a:t>be diplomatic</a:t>
            </a:r>
            <a:endParaRPr sz="16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16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</a:t>
            </a:r>
            <a:endParaRPr sz="2400" b="1">
              <a:solidFill>
                <a:srgbClr val="FFFF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       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514350" marR="0" lvl="0" indent="-3111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 panose="020F0502020204030204"/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zh-CN" sz="2400" b="1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 </a:t>
            </a:r>
            <a:endParaRPr sz="2400" b="1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4812</Words>
  <Application>WPS Presentation</Application>
  <PresentationFormat/>
  <Paragraphs>587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Charlotte Loke</dc:creator>
  <cp:lastModifiedBy>KUNYI</cp:lastModifiedBy>
  <cp:revision>2</cp:revision>
  <dcterms:created xsi:type="dcterms:W3CDTF">2021-10-17T14:16:16Z</dcterms:created>
  <dcterms:modified xsi:type="dcterms:W3CDTF">2021-10-17T14:18:26Z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5F8E284059A44E0CB414CB6A18DC57DB</vt:lpwstr>
  </property>
  <property fmtid="{D5CDD505-2E9C-101B-9397-08002B2CF9AE}" pid="3" name="KSOProductBuildVer">
    <vt:lpwstr>1033-11.2.0.10323</vt:lpwstr>
  </property>
</Properties>
</file>