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609" r:id="rId3"/>
    <p:sldId id="616" r:id="rId5"/>
    <p:sldId id="617" r:id="rId6"/>
    <p:sldId id="625" r:id="rId7"/>
    <p:sldId id="622" r:id="rId8"/>
    <p:sldId id="619" r:id="rId9"/>
    <p:sldId id="620" r:id="rId10"/>
    <p:sldId id="626" r:id="rId11"/>
    <p:sldId id="621" r:id="rId12"/>
    <p:sldId id="627" r:id="rId13"/>
    <p:sldId id="623" r:id="rId14"/>
    <p:sldId id="624" r:id="rId1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C00"/>
    <a:srgbClr val="2D2D2D"/>
    <a:srgbClr val="E30815"/>
    <a:srgbClr val="33CDFF"/>
    <a:srgbClr val="20539C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4"/>
    <p:restoredTop sz="95037"/>
  </p:normalViewPr>
  <p:slideViewPr>
    <p:cSldViewPr snapToGrid="0" snapToObjects="1">
      <p:cViewPr varScale="1">
        <p:scale>
          <a:sx n="86" d="100"/>
          <a:sy n="86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BF685-A6AB-7249-86CB-C5C07E081361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D7604-6B36-4046-AADC-A3202BFB3D2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B32E5-9DBE-4B31-BA61-F924D66BF348}" type="datetimeFigureOut">
              <a:rPr lang="zh-TW" altLang="en-US" smtClean="0"/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FB4DB-24BE-4302-9220-0DE9743E9400}" type="slidenum">
              <a:rPr lang="zh-TW" altLang="en-US" smtClean="0"/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microsoft.com/office/2007/relationships/hdphoto" Target="../media/image5.wdp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</p:spPr>
      </p:pic>
      <p:sp>
        <p:nvSpPr>
          <p:cNvPr id="7" name="矩形 7"/>
          <p:cNvSpPr/>
          <p:nvPr/>
        </p:nvSpPr>
        <p:spPr>
          <a:xfrm>
            <a:off x="951413" y="2507216"/>
            <a:ext cx="8902263" cy="193899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5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情绪管理</a:t>
            </a:r>
            <a:r>
              <a:rPr lang="en-US" altLang="ja-JP" sz="5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–</a:t>
            </a:r>
            <a:r>
              <a:rPr lang="ja-JP" altLang="en-US" sz="5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情绪高手</a:t>
            </a:r>
            <a:endParaRPr lang="en-MY" altLang="ja-JP" sz="5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0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              </a:t>
            </a:r>
            <a:endParaRPr lang="en-MY" altLang="ja-JP" sz="20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36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    </a:t>
            </a:r>
            <a:endParaRPr lang="en-US" altLang="zh-CN" sz="3600" b="1" spc="-3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A close up of a logo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27" y="604957"/>
            <a:ext cx="3804518" cy="3804518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effectLst/>
        </p:spPr>
      </p:pic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27612" y="6036754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-55419" y="194187"/>
          <a:ext cx="5242881" cy="800279"/>
        </p:xfrm>
        <a:graphic>
          <a:graphicData uri="http://schemas.openxmlformats.org/drawingml/2006/table">
            <a:tbl>
              <a:tblPr/>
              <a:tblGrid>
                <a:gridCol w="524288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情绪高手</a:t>
                      </a: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2" name="矩形 7"/>
          <p:cNvSpPr/>
          <p:nvPr/>
        </p:nvSpPr>
        <p:spPr>
          <a:xfrm>
            <a:off x="535383" y="1351347"/>
            <a:ext cx="8380184" cy="3954929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40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“</a:t>
            </a:r>
            <a:r>
              <a:rPr lang="en-US" altLang="zh-CN" sz="40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IQ vs EQ </a:t>
            </a:r>
            <a:r>
              <a:rPr lang="zh-CN" altLang="en-US" sz="40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“</a:t>
            </a:r>
            <a:endParaRPr lang="en-MY" altLang="zh-CN" sz="40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endParaRPr lang="en-MY" altLang="ja-JP" sz="32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ja-JP" sz="24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IQ</a:t>
            </a:r>
            <a:r>
              <a:rPr lang="en-US" altLang="ja-JP" sz="2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</a:t>
            </a:r>
            <a:r>
              <a:rPr lang="ja-JP" altLang="en-US" sz="2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测验检查你有多</a:t>
            </a:r>
            <a:r>
              <a:rPr lang="ja-JP" altLang="en-US" sz="24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聪明</a:t>
            </a:r>
            <a:r>
              <a:rPr lang="zh-CN" altLang="en-US" sz="2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，</a:t>
            </a:r>
            <a:endParaRPr lang="en-MY" altLang="zh-CN" sz="2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2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             </a:t>
            </a:r>
            <a:r>
              <a:rPr lang="ja-JP" altLang="en-US" sz="2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表示你学习与理解能力很高</a:t>
            </a:r>
            <a:endParaRPr lang="en-MY" altLang="ja-JP" sz="2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endParaRPr lang="en-MY" altLang="zh-CN" sz="2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ja-JP" sz="2400" b="1" spc="900" dirty="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EQ</a:t>
            </a:r>
            <a:r>
              <a:rPr lang="ja-JP" altLang="en-US" sz="2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测验检查你的个人</a:t>
            </a:r>
            <a:r>
              <a:rPr lang="ja-JP" altLang="en-US" sz="2400" b="1" spc="900">
                <a:ln w="0">
                  <a:noFill/>
                </a:ln>
                <a:solidFill>
                  <a:srgbClr val="FFFF00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情绪管理</a:t>
            </a:r>
            <a:r>
              <a:rPr lang="zh-CN" altLang="en-US" sz="2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，</a:t>
            </a:r>
            <a:endParaRPr lang="en-MY" altLang="zh-CN" sz="2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ja-JP" altLang="en-US" sz="2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也决定了你与别人相处能力很高</a:t>
            </a:r>
            <a:r>
              <a:rPr lang="zh-CN" altLang="en-US" sz="2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，</a:t>
            </a:r>
            <a:endParaRPr lang="en-MY" altLang="zh-CN" sz="2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  <a:p>
            <a:pPr algn="ctr">
              <a:spcBef>
                <a:spcPts val="600"/>
              </a:spcBef>
            </a:pPr>
            <a:r>
              <a:rPr lang="ja-JP" altLang="en-US" sz="2400" b="1" spc="90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因此别人愿意支持你跟你合作</a:t>
            </a:r>
            <a:r>
              <a:rPr lang="zh-CN" altLang="en-US" sz="2400" b="1" spc="900" dirty="0">
                <a:ln w="0">
                  <a:noFill/>
                </a:ln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26000"/>
                    </a:prstClr>
                  </a:outerShdw>
                </a:effectLst>
                <a:latin typeface="Yuanti SC" panose="02010600040101010101" pitchFamily="2" charset="-122"/>
                <a:ea typeface="Yuanti SC" panose="02010600040101010101" pitchFamily="2" charset="-122"/>
                <a:cs typeface="Yuppy SC" panose="020F0603040207020204" pitchFamily="34" charset="-122"/>
              </a:rPr>
              <a:t>。</a:t>
            </a:r>
            <a:endParaRPr lang="en-MY" altLang="zh-CN" sz="2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effectLst/>
        </p:spPr>
      </p:pic>
      <p:sp>
        <p:nvSpPr>
          <p:cNvPr id="2" name="TextBox 1"/>
          <p:cNvSpPr txBox="1"/>
          <p:nvPr/>
        </p:nvSpPr>
        <p:spPr>
          <a:xfrm>
            <a:off x="9988062" y="33762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27612" y="6036754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-55419" y="194187"/>
          <a:ext cx="5242881" cy="800279"/>
        </p:xfrm>
        <a:graphic>
          <a:graphicData uri="http://schemas.openxmlformats.org/drawingml/2006/table">
            <a:tbl>
              <a:tblPr/>
              <a:tblGrid>
                <a:gridCol w="524288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情绪高手</a:t>
                      </a: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2" name="矩形 7"/>
          <p:cNvSpPr/>
          <p:nvPr/>
        </p:nvSpPr>
        <p:spPr>
          <a:xfrm>
            <a:off x="763816" y="4181111"/>
            <a:ext cx="8380184" cy="46166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>
              <a:spcBef>
                <a:spcPts val="600"/>
              </a:spcBef>
            </a:pPr>
            <a:endParaRPr lang="en-MY" altLang="zh-CN" sz="2400" b="1" spc="900" dirty="0">
              <a:ln w="0">
                <a:noFill/>
              </a:ln>
              <a:solidFill>
                <a:schemeClr val="bg1"/>
              </a:solidFill>
              <a:effectLst>
                <a:outerShdw blurRad="127000" algn="ctr" rotWithShape="0">
                  <a:prstClr val="black">
                    <a:alpha val="26000"/>
                  </a:prstClr>
                </a:outerShdw>
              </a:effectLst>
              <a:latin typeface="Yuanti SC" panose="02010600040101010101" pitchFamily="2" charset="-122"/>
              <a:ea typeface="Yuanti SC" panose="02010600040101010101" pitchFamily="2" charset="-122"/>
              <a:cs typeface="Yuppy SC" panose="020F0603040207020204" pitchFamily="34" charset="-122"/>
            </a:endParaRPr>
          </a:p>
        </p:txBody>
      </p:sp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effectLst/>
        </p:spPr>
      </p:pic>
      <p:sp>
        <p:nvSpPr>
          <p:cNvPr id="2" name="TextBox 1"/>
          <p:cNvSpPr txBox="1"/>
          <p:nvPr/>
        </p:nvSpPr>
        <p:spPr>
          <a:xfrm>
            <a:off x="9988062" y="33762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21" y="1799726"/>
            <a:ext cx="3842238" cy="2843050"/>
          </a:xfrm>
          <a:prstGeom prst="rect">
            <a:avLst/>
          </a:prstGeom>
        </p:spPr>
      </p:pic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950559" y="980828"/>
          <a:ext cx="5242881" cy="800279"/>
        </p:xfrm>
        <a:graphic>
          <a:graphicData uri="http://schemas.openxmlformats.org/drawingml/2006/table">
            <a:tbl>
              <a:tblPr/>
              <a:tblGrid>
                <a:gridCol w="524288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左脑</a:t>
                      </a: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</a:t>
                      </a: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右脑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33283" y="1880955"/>
          <a:ext cx="2647151" cy="1704340"/>
        </p:xfrm>
        <a:graphic>
          <a:graphicData uri="http://schemas.openxmlformats.org/drawingml/2006/table">
            <a:tbl>
              <a:tblPr/>
              <a:tblGrid>
                <a:gridCol w="264715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理性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逻辑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排序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文字化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</a:t>
                      </a:r>
                      <a:endParaRPr lang="en-MY" altLang="zh-CN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6408259" y="1893119"/>
          <a:ext cx="2647151" cy="1704340"/>
        </p:xfrm>
        <a:graphic>
          <a:graphicData uri="http://schemas.openxmlformats.org/drawingml/2006/table">
            <a:tbl>
              <a:tblPr/>
              <a:tblGrid>
                <a:gridCol w="264715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感性</a:t>
                      </a:r>
                      <a:endParaRPr lang="en-US" altLang="ja-JP" sz="2400" b="1" spc="900" dirty="0">
                        <a:ln w="0"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MY" sz="24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艺术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MY" sz="24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想象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视觉化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</a:t>
                      </a:r>
                      <a:endParaRPr lang="en-MY" altLang="zh-CN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27612" y="6036754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-55419" y="194187"/>
          <a:ext cx="5242881" cy="800279"/>
        </p:xfrm>
        <a:graphic>
          <a:graphicData uri="http://schemas.openxmlformats.org/drawingml/2006/table">
            <a:tbl>
              <a:tblPr/>
              <a:tblGrid>
                <a:gridCol w="524288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情绪高手</a:t>
                      </a: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effectLst/>
        </p:spPr>
      </p:pic>
      <p:sp>
        <p:nvSpPr>
          <p:cNvPr id="2" name="TextBox 1"/>
          <p:cNvSpPr txBox="1"/>
          <p:nvPr/>
        </p:nvSpPr>
        <p:spPr>
          <a:xfrm>
            <a:off x="9988062" y="33762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471566" y="1678256"/>
          <a:ext cx="7013685" cy="4523740"/>
        </p:xfrm>
        <a:graphic>
          <a:graphicData uri="http://schemas.openxmlformats.org/drawingml/2006/table">
            <a:tbl>
              <a:tblPr/>
              <a:tblGrid>
                <a:gridCol w="7013685"/>
              </a:tblGrid>
              <a:tr h="8002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这世界上没有任何的人</a:t>
                      </a:r>
                      <a:r>
                        <a:rPr lang="zh-CN" altLang="en-US" sz="24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，</a:t>
                      </a: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事</a:t>
                      </a:r>
                      <a:r>
                        <a:rPr lang="zh-CN" altLang="en-US" sz="24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，</a:t>
                      </a: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物</a:t>
                      </a:r>
                      <a:r>
                        <a:rPr lang="zh-CN" altLang="en-US" sz="24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，</a:t>
                      </a:r>
                      <a:endParaRPr lang="en-MY" altLang="zh-CN" sz="24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  </a:t>
                      </a: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可以影响你的情绪</a:t>
                      </a:r>
                      <a:r>
                        <a:rPr lang="zh-CN" altLang="en-US" sz="24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。。。。</a:t>
                      </a:r>
                      <a:endParaRPr lang="en-MY" altLang="zh-CN" sz="24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因为情绪不是来自外在</a:t>
                      </a:r>
                      <a:r>
                        <a:rPr lang="zh-CN" altLang="en-US" sz="24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，</a:t>
                      </a:r>
                      <a:endParaRPr lang="en-MY" altLang="zh-CN" sz="24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     </a:t>
                      </a: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而是来自</a:t>
                      </a: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内在</a:t>
                      </a:r>
                      <a:r>
                        <a:rPr lang="zh-CN" altLang="en-US" sz="24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。</a:t>
                      </a:r>
                      <a:endParaRPr lang="en-MY" altLang="zh-CN" sz="24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</a:t>
                      </a: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我才是情绪的主人</a:t>
                      </a: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！</a:t>
                      </a:r>
                      <a:endParaRPr lang="en-MY" altLang="zh-CN" sz="40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32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</a:t>
                      </a:r>
                      <a:endParaRPr lang="en-MY" altLang="ja-JP" sz="32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</a:t>
                      </a:r>
                      <a:endParaRPr lang="en-MY" altLang="zh-CN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27612" y="6036754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-55419" y="194187"/>
          <a:ext cx="5242881" cy="800279"/>
        </p:xfrm>
        <a:graphic>
          <a:graphicData uri="http://schemas.openxmlformats.org/drawingml/2006/table">
            <a:tbl>
              <a:tblPr/>
              <a:tblGrid>
                <a:gridCol w="524288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情绪高手</a:t>
                      </a: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effectLst/>
        </p:spPr>
      </p:pic>
      <p:sp>
        <p:nvSpPr>
          <p:cNvPr id="2" name="TextBox 1"/>
          <p:cNvSpPr txBox="1"/>
          <p:nvPr/>
        </p:nvSpPr>
        <p:spPr>
          <a:xfrm>
            <a:off x="9988062" y="33762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471566" y="1275147"/>
          <a:ext cx="7013685" cy="6062980"/>
        </p:xfrm>
        <a:graphic>
          <a:graphicData uri="http://schemas.openxmlformats.org/drawingml/2006/table">
            <a:tbl>
              <a:tblPr/>
              <a:tblGrid>
                <a:gridCol w="7013685"/>
              </a:tblGrid>
              <a:tr h="8002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开心</a:t>
                      </a:r>
                      <a:r>
                        <a:rPr lang="en-US" altLang="zh-CN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-------------</a:t>
                      </a:r>
                      <a:r>
                        <a:rPr lang="zh-CN" altLang="en-US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ja-JP" altLang="en-US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伤心</a:t>
                      </a:r>
                      <a:endParaRPr lang="en-MY" altLang="ja-JP" sz="20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MY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喜欢</a:t>
                      </a:r>
                      <a:r>
                        <a:rPr lang="zh-CN" altLang="en-US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en-US" altLang="zh-CN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-----------</a:t>
                      </a:r>
                      <a:r>
                        <a:rPr lang="zh-CN" altLang="en-US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ja-JP" altLang="en-US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不喜欢</a:t>
                      </a:r>
                      <a:endParaRPr lang="en-MY" altLang="ja-JP" sz="20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正面</a:t>
                      </a:r>
                      <a:r>
                        <a:rPr lang="zh-CN" altLang="en-US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en-US" altLang="zh-CN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-------------</a:t>
                      </a:r>
                      <a:r>
                        <a:rPr lang="zh-CN" altLang="en-US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ja-JP" altLang="en-MY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负面</a:t>
                      </a:r>
                      <a:endParaRPr lang="en-MY" altLang="ja-JP" sz="20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平静</a:t>
                      </a:r>
                      <a:r>
                        <a:rPr lang="zh-CN" altLang="en-US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en-US" altLang="zh-CN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-------------</a:t>
                      </a:r>
                      <a:r>
                        <a:rPr lang="zh-CN" altLang="en-US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ja-JP" altLang="en-MY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生气</a:t>
                      </a:r>
                      <a:endParaRPr lang="en-MY" altLang="ja-JP" sz="20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积极</a:t>
                      </a:r>
                      <a:r>
                        <a:rPr lang="zh-CN" altLang="en-US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en-US" altLang="zh-CN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-------------</a:t>
                      </a:r>
                      <a:r>
                        <a:rPr lang="zh-CN" altLang="en-US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ja-JP" altLang="en-MY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消极</a:t>
                      </a:r>
                      <a:endParaRPr lang="en-MY" altLang="ja-JP" sz="20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爱你</a:t>
                      </a:r>
                      <a:r>
                        <a:rPr lang="zh-CN" altLang="en-US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en-US" altLang="zh-CN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-------------</a:t>
                      </a:r>
                      <a:r>
                        <a:rPr lang="zh-CN" altLang="en-US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ja-JP" altLang="en-US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恨你</a:t>
                      </a:r>
                      <a:endParaRPr lang="en-MY" altLang="ja-JP" sz="20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勇敢</a:t>
                      </a:r>
                      <a:r>
                        <a:rPr lang="zh-CN" altLang="en-US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en-US" altLang="zh-CN" sz="20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-------------</a:t>
                      </a:r>
                      <a:r>
                        <a:rPr lang="ja-JP" altLang="en-MY" sz="20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恐惧</a:t>
                      </a:r>
                      <a:endParaRPr lang="en-MY" altLang="ja-JP" sz="20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既然情绪是来自</a:t>
                      </a: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内在</a:t>
                      </a:r>
                      <a:r>
                        <a:rPr lang="zh-CN" altLang="en-US" sz="24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，</a:t>
                      </a:r>
                      <a:endParaRPr lang="en-MY" altLang="zh-CN" sz="2400" b="1" u="none" spc="900" dirty="0">
                        <a:ln w="0"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  </a:t>
                      </a: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那么就必须从内在调整</a:t>
                      </a:r>
                      <a:r>
                        <a:rPr lang="zh-CN" altLang="en-US" sz="2400" b="1" u="none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，</a:t>
                      </a:r>
                      <a:endParaRPr lang="en-MY" altLang="zh-CN" sz="2400" b="1" u="none" spc="900" dirty="0">
                        <a:ln w="0"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u="none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</a:t>
                      </a: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如果不调整就会变成坏情绪的习惯</a:t>
                      </a:r>
                      <a:endParaRPr lang="en-MY" altLang="zh-CN" sz="2400" b="1" u="none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32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</a:t>
                      </a:r>
                      <a:endParaRPr lang="en-MY" altLang="ja-JP" sz="32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32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</a:t>
                      </a:r>
                      <a:endParaRPr lang="en-MY" altLang="zh-CN" sz="3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27612" y="6036754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-55419" y="194187"/>
          <a:ext cx="5242881" cy="800279"/>
        </p:xfrm>
        <a:graphic>
          <a:graphicData uri="http://schemas.openxmlformats.org/drawingml/2006/table">
            <a:tbl>
              <a:tblPr/>
              <a:tblGrid>
                <a:gridCol w="524288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情绪高手</a:t>
                      </a: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effectLst/>
        </p:spPr>
      </p:pic>
      <p:sp>
        <p:nvSpPr>
          <p:cNvPr id="2" name="TextBox 1"/>
          <p:cNvSpPr txBox="1"/>
          <p:nvPr/>
        </p:nvSpPr>
        <p:spPr>
          <a:xfrm>
            <a:off x="9988062" y="33762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577004" y="1419176"/>
          <a:ext cx="7477931" cy="4798060"/>
        </p:xfrm>
        <a:graphic>
          <a:graphicData uri="http://schemas.openxmlformats.org/drawingml/2006/table">
            <a:tbl>
              <a:tblPr/>
              <a:tblGrid>
                <a:gridCol w="747793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如何做好个人情绪管理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1.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自我意识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意识到自己的情绪波动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准确的自我评估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，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  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改变要从接受开始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我才是情绪的主人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</a:t>
                      </a:r>
                      <a:endParaRPr lang="en-MY" altLang="zh-CN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27612" y="6036754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-55419" y="194187"/>
          <a:ext cx="5242881" cy="800279"/>
        </p:xfrm>
        <a:graphic>
          <a:graphicData uri="http://schemas.openxmlformats.org/drawingml/2006/table">
            <a:tbl>
              <a:tblPr/>
              <a:tblGrid>
                <a:gridCol w="524288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情绪高手</a:t>
                      </a: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effectLst/>
        </p:spPr>
      </p:pic>
      <p:sp>
        <p:nvSpPr>
          <p:cNvPr id="2" name="TextBox 1"/>
          <p:cNvSpPr txBox="1"/>
          <p:nvPr/>
        </p:nvSpPr>
        <p:spPr>
          <a:xfrm>
            <a:off x="9988062" y="33762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23825" y="1339215"/>
          <a:ext cx="9754870" cy="7759065"/>
        </p:xfrm>
        <a:graphic>
          <a:graphicData uri="http://schemas.openxmlformats.org/drawingml/2006/table">
            <a:tbl>
              <a:tblPr/>
              <a:tblGrid>
                <a:gridCol w="9754870"/>
              </a:tblGrid>
              <a:tr h="543242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如何做好个人情绪管理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2.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自我调节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用肢体语言改变情绪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打造自己的情绪</a:t>
                      </a:r>
                      <a:r>
                        <a:rPr lang="en-US" altLang="ja-JP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🔑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，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 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在一秒钟改变情绪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培养适应能力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，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一切最好的安排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</a:t>
                      </a: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</a:t>
                      </a:r>
                      <a:endParaRPr lang="en-MY" altLang="zh-CN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5970">
                <a:tc>
                  <a:txBody>
                    <a:bodyPr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5335">
                <a:tc>
                  <a:txBody>
                    <a:bodyPr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5335">
                <a:tc>
                  <a:txBody>
                    <a:bodyPr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MY" sz="2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/>
                        </a:rPr>
                        <a:t> </a:t>
                      </a:r>
                      <a:endParaRPr lang="en-US" altLang="en-MY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27612" y="6036754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-55419" y="194187"/>
          <a:ext cx="5242881" cy="800279"/>
        </p:xfrm>
        <a:graphic>
          <a:graphicData uri="http://schemas.openxmlformats.org/drawingml/2006/table">
            <a:tbl>
              <a:tblPr/>
              <a:tblGrid>
                <a:gridCol w="524288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情绪高手</a:t>
                      </a: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effectLst/>
        </p:spPr>
      </p:pic>
      <p:sp>
        <p:nvSpPr>
          <p:cNvPr id="2" name="TextBox 1"/>
          <p:cNvSpPr txBox="1"/>
          <p:nvPr/>
        </p:nvSpPr>
        <p:spPr>
          <a:xfrm>
            <a:off x="9988062" y="33762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577004" y="1237744"/>
          <a:ext cx="7030255" cy="4356100"/>
        </p:xfrm>
        <a:graphic>
          <a:graphicData uri="http://schemas.openxmlformats.org/drawingml/2006/table">
            <a:tbl>
              <a:tblPr/>
              <a:tblGrid>
                <a:gridCol w="7030255"/>
              </a:tblGrid>
              <a:tr h="8002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如何做好个人情绪管理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ja-JP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VIP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创业家常面对的情绪问题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</a:t>
                      </a: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1.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被拒绝的情绪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</a:t>
                      </a: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2.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被批评的情绪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</a:t>
                      </a: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3.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挫折失败的情绪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</a:t>
                      </a: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4.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周围负面情绪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</a:t>
                      </a: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5.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想放弃的情绪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</a:t>
                      </a:r>
                      <a:endParaRPr lang="en-MY" altLang="zh-CN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27612" y="6036754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-55419" y="194187"/>
          <a:ext cx="5242881" cy="800279"/>
        </p:xfrm>
        <a:graphic>
          <a:graphicData uri="http://schemas.openxmlformats.org/drawingml/2006/table">
            <a:tbl>
              <a:tblPr/>
              <a:tblGrid>
                <a:gridCol w="524288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情绪高手</a:t>
                      </a: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effectLst/>
        </p:spPr>
      </p:pic>
      <p:sp>
        <p:nvSpPr>
          <p:cNvPr id="2" name="TextBox 1"/>
          <p:cNvSpPr txBox="1"/>
          <p:nvPr/>
        </p:nvSpPr>
        <p:spPr>
          <a:xfrm>
            <a:off x="9988062" y="33762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629285" y="1046480"/>
          <a:ext cx="7884795" cy="6443345"/>
        </p:xfrm>
        <a:graphic>
          <a:graphicData uri="http://schemas.openxmlformats.org/drawingml/2006/table">
            <a:tbl>
              <a:tblPr/>
              <a:tblGrid>
                <a:gridCol w="7884795"/>
              </a:tblGrid>
              <a:tr h="644334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如何做好个人情绪管理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3.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自我激励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拥有清晰的目标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保持乐观的态度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培养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“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拒绝免疫力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” 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       “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挫折免疫力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”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       “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失败免疫力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”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承诺要做情绪的主人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自信心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原谅自己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，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你是人不是神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</a:t>
                      </a:r>
                      <a:endParaRPr lang="en-MY" altLang="zh-CN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27612" y="6036754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-55419" y="194187"/>
          <a:ext cx="5242881" cy="800279"/>
        </p:xfrm>
        <a:graphic>
          <a:graphicData uri="http://schemas.openxmlformats.org/drawingml/2006/table">
            <a:tbl>
              <a:tblPr/>
              <a:tblGrid>
                <a:gridCol w="524288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情绪高手</a:t>
                      </a: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effectLst/>
        </p:spPr>
      </p:pic>
      <p:sp>
        <p:nvSpPr>
          <p:cNvPr id="2" name="TextBox 1"/>
          <p:cNvSpPr txBox="1"/>
          <p:nvPr/>
        </p:nvSpPr>
        <p:spPr>
          <a:xfrm>
            <a:off x="9988062" y="33762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741030" y="1299419"/>
          <a:ext cx="7606520" cy="5681980"/>
        </p:xfrm>
        <a:graphic>
          <a:graphicData uri="http://schemas.openxmlformats.org/drawingml/2006/table">
            <a:tbl>
              <a:tblPr/>
              <a:tblGrid>
                <a:gridCol w="7606520"/>
              </a:tblGrid>
              <a:tr h="8002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在团队里如何做好情绪管理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1.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人和事要懂得分开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对事不对人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不要因为</a:t>
                      </a: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1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件坏事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，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 </a:t>
                      </a: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忘记了</a:t>
                      </a: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99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件好事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我们很久没一起喝茶了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</a:t>
                      </a:r>
                      <a:endParaRPr lang="en-MY" altLang="zh-CN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27612" y="6036754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-55419" y="194187"/>
          <a:ext cx="5242881" cy="800279"/>
        </p:xfrm>
        <a:graphic>
          <a:graphicData uri="http://schemas.openxmlformats.org/drawingml/2006/table">
            <a:tbl>
              <a:tblPr/>
              <a:tblGrid>
                <a:gridCol w="524288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情绪高手</a:t>
                      </a: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effectLst/>
        </p:spPr>
      </p:pic>
      <p:sp>
        <p:nvSpPr>
          <p:cNvPr id="2" name="TextBox 1"/>
          <p:cNvSpPr txBox="1"/>
          <p:nvPr/>
        </p:nvSpPr>
        <p:spPr>
          <a:xfrm>
            <a:off x="9988062" y="33762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309047" y="1299419"/>
          <a:ext cx="7030255" cy="5240020"/>
        </p:xfrm>
        <a:graphic>
          <a:graphicData uri="http://schemas.openxmlformats.org/drawingml/2006/table">
            <a:tbl>
              <a:tblPr/>
              <a:tblGrid>
                <a:gridCol w="7030255"/>
              </a:tblGrid>
              <a:tr h="8002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在团队里如何做好情绪管理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2.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同理心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想办法了解他人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帮助他人为本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服务他人为本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一种米养百种人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，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 </a:t>
                      </a: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拥抱多元化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</a:t>
                      </a:r>
                      <a:endParaRPr lang="en-MY" altLang="zh-CN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light, white, larg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27612" y="6036754"/>
            <a:ext cx="9199224" cy="868935"/>
            <a:chOff x="-1" y="5989065"/>
            <a:chExt cx="9199224" cy="8689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rPr>
                <a:t>您最佳的網絡創業平台</a:t>
              </a:r>
              <a:endParaRPr lang="en-US" sz="1300" spc="300" dirty="0">
                <a:solidFill>
                  <a:srgbClr val="2D2D2D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-55419" y="194187"/>
          <a:ext cx="5242881" cy="800279"/>
        </p:xfrm>
        <a:graphic>
          <a:graphicData uri="http://schemas.openxmlformats.org/drawingml/2006/table">
            <a:tbl>
              <a:tblPr/>
              <a:tblGrid>
                <a:gridCol w="5242881"/>
              </a:tblGrid>
              <a:tr h="80027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4000" b="1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情绪高手</a:t>
                      </a:r>
                      <a:r>
                        <a:rPr lang="zh-CN" altLang="en-US" sz="40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40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8" name="Picture 17" descr="Logo white font.pn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-10799" r="-10799" b="17228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effectLst/>
        </p:spPr>
      </p:pic>
      <p:sp>
        <p:nvSpPr>
          <p:cNvPr id="2" name="TextBox 1"/>
          <p:cNvSpPr txBox="1"/>
          <p:nvPr/>
        </p:nvSpPr>
        <p:spPr>
          <a:xfrm>
            <a:off x="9988062" y="33762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056872" y="1391802"/>
          <a:ext cx="7030255" cy="5681980"/>
        </p:xfrm>
        <a:graphic>
          <a:graphicData uri="http://schemas.openxmlformats.org/drawingml/2006/table">
            <a:tbl>
              <a:tblPr/>
              <a:tblGrid>
                <a:gridCol w="7030255"/>
              </a:tblGrid>
              <a:tr h="8002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在团队里如何做好情绪管理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3.</a:t>
                      </a:r>
                      <a:r>
                        <a:rPr lang="ja-JP" altLang="en-US" sz="2400" b="1" u="none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情绪管理的附加好处</a:t>
                      </a: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：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沟通的能力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拥有影响力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拥有领导力</a:t>
                      </a: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建立团队的能力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合作与配合的能力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 ～</a:t>
                      </a:r>
                      <a:r>
                        <a:rPr lang="ja-JP" altLang="en-US" sz="2400" b="1" spc="90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冲突管理的能力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      </a:t>
                      </a: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zh-CN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MY" altLang="ja-JP" sz="2400" b="1" spc="900" dirty="0">
                        <a:ln w="0"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127000" algn="ctr" rotWithShape="0">
                            <a:prstClr val="black">
                              <a:alpha val="26000"/>
                            </a:prstClr>
                          </a:outerShdw>
                        </a:effectLst>
                        <a:latin typeface="Yuanti SC" panose="02010600040101010101" pitchFamily="2" charset="-122"/>
                        <a:ea typeface="Yuanti SC" panose="02010600040101010101" pitchFamily="2" charset="-122"/>
                        <a:cs typeface="Yuppy SC" panose="020F0603040207020204" pitchFamily="34" charset="-12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spc="900" dirty="0">
                          <a:ln w="0"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127000" algn="ctr" rotWithShape="0">
                              <a:prstClr val="black">
                                <a:alpha val="26000"/>
                              </a:prstClr>
                            </a:outerShdw>
                          </a:effectLst>
                          <a:latin typeface="Yuanti SC" panose="02010600040101010101" pitchFamily="2" charset="-122"/>
                          <a:ea typeface="Yuanti SC" panose="02010600040101010101" pitchFamily="2" charset="-122"/>
                          <a:cs typeface="Yuppy SC" panose="020F0603040207020204" pitchFamily="34" charset="-122"/>
                        </a:rPr>
                        <a:t>  </a:t>
                      </a:r>
                      <a:endParaRPr lang="en-MY" altLang="zh-CN" sz="2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1495</Words>
  <Application>WPS Presentation</Application>
  <PresentationFormat>On-screen Show (4:3)</PresentationFormat>
  <Paragraphs>190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8" baseType="lpstr">
      <vt:lpstr>Arial</vt:lpstr>
      <vt:lpstr>SimSun</vt:lpstr>
      <vt:lpstr>Wingdings</vt:lpstr>
      <vt:lpstr>Arial</vt:lpstr>
      <vt:lpstr>Yuanti SC</vt:lpstr>
      <vt:lpstr>Yuppy SC</vt:lpstr>
      <vt:lpstr>Yuanti TC</vt:lpstr>
      <vt:lpstr>Heiti TC Light</vt:lpstr>
      <vt:lpstr>STXihei</vt:lpstr>
      <vt:lpstr>Microsoft JhengHei UI</vt:lpstr>
      <vt:lpstr>Calibri</vt:lpstr>
      <vt:lpstr>Microsoft YaHei</vt:lpstr>
      <vt:lpstr>Arial Unicode MS</vt:lpstr>
      <vt:lpstr>Segoe Print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Loke</dc:creator>
  <cp:lastModifiedBy>KUNYI</cp:lastModifiedBy>
  <cp:revision>218</cp:revision>
  <dcterms:created xsi:type="dcterms:W3CDTF">2020-03-03T06:08:00Z</dcterms:created>
  <dcterms:modified xsi:type="dcterms:W3CDTF">2021-10-17T14:31:45Z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BA402E8C902E4FDC8B1A91ACB2958639</vt:lpwstr>
  </property>
  <property fmtid="{D5CDD505-2E9C-101B-9397-08002B2CF9AE}" pid="3" name="KSOProductBuildVer">
    <vt:lpwstr>1033-11.2.0.10323</vt:lpwstr>
  </property>
</Properties>
</file>