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530" r:id="rId3"/>
    <p:sldId id="525" r:id="rId5"/>
    <p:sldId id="531" r:id="rId6"/>
    <p:sldId id="534" r:id="rId7"/>
    <p:sldId id="526" r:id="rId8"/>
    <p:sldId id="535" r:id="rId9"/>
    <p:sldId id="532" r:id="rId10"/>
    <p:sldId id="527" r:id="rId11"/>
    <p:sldId id="528" r:id="rId12"/>
    <p:sldId id="52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1"/>
    <p:restoredTop sz="94653"/>
  </p:normalViewPr>
  <p:slideViewPr>
    <p:cSldViewPr snapToGrid="0" snapToObjects="1">
      <p:cViewPr varScale="1">
        <p:scale>
          <a:sx n="127" d="100"/>
          <a:sy n="127" d="100"/>
        </p:scale>
        <p:origin x="1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microsoft.com/office/2007/relationships/hdphoto" Target="../media/image4.wdp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2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0799" r="-10799" b="17228"/>
            <a:stretch>
              <a:fillRect/>
            </a:stretch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/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36691" y="1418628"/>
            <a:ext cx="7772400" cy="2387600"/>
          </a:xfrm>
        </p:spPr>
        <p:txBody>
          <a:bodyPr>
            <a:normAutofit/>
          </a:bodyPr>
          <a:lstStyle/>
          <a:p>
            <a:r>
              <a:rPr lang="zh-TW" altLang="en-US" sz="9600" b="1" dirty="0"/>
              <a:t>物色人选</a:t>
            </a:r>
            <a:endParaRPr lang="zh-TW" altLang="en-US" sz="9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67963" y="524976"/>
            <a:ext cx="734148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TW" altLang="en-US" sz="2200" b="1" i="0" dirty="0">
              <a:solidFill>
                <a:schemeClr val="bg1"/>
              </a:solidFill>
              <a:effectLst/>
              <a:latin typeface="UICTFontTextStyleBody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i="0" dirty="0">
                <a:effectLst/>
                <a:latin typeface="UICTFontTextStyleBody"/>
              </a:rPr>
              <a:t>名单来源 </a:t>
            </a:r>
            <a:r>
              <a:rPr lang="zh-TW" altLang="en-US" sz="6000" b="1" dirty="0">
                <a:latin typeface="UICTFontTextStyleBody"/>
              </a:rPr>
              <a:t>一</a:t>
            </a:r>
            <a:r>
              <a:rPr lang="en-US" altLang="zh-TW" sz="6000" b="1" dirty="0">
                <a:latin typeface="UICTFontTextStyleBody"/>
              </a:rPr>
              <a:t>.</a:t>
            </a:r>
            <a:r>
              <a:rPr lang="zh-TW" altLang="en-US" sz="6000" b="1" dirty="0">
                <a:latin typeface="UICTFontTextStyleBody"/>
              </a:rPr>
              <a:t> 二</a:t>
            </a:r>
            <a:endParaRPr lang="zh-TW" altLang="en-US" sz="6000" b="1" dirty="0"/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>
          <a:xfrm>
            <a:off x="628650" y="1344295"/>
            <a:ext cx="8631555" cy="4351655"/>
          </a:xfrm>
        </p:spPr>
        <p:txBody>
          <a:bodyPr>
            <a:normAutofit lnSpcReduction="10000"/>
          </a:bodyPr>
          <a:lstStyle/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3600" b="1" i="0" dirty="0">
                <a:solidFill>
                  <a:schemeClr val="bg1"/>
                </a:solidFill>
                <a:effectLst/>
                <a:latin typeface="UICTFontTextStyleBody"/>
              </a:rPr>
              <a:t>个人社交平台</a:t>
            </a: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手机通讯录 通讯软体好友名单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社群媒体好友 （</a:t>
            </a:r>
            <a:r>
              <a:rPr lang="en-US" altLang="zh-TW" sz="2800" b="1" i="0" dirty="0">
                <a:solidFill>
                  <a:schemeClr val="bg1"/>
                </a:solidFill>
                <a:effectLst/>
                <a:latin typeface="UICTFontTextStyleBody"/>
              </a:rPr>
              <a:t>IG , FB)</a:t>
            </a:r>
            <a:br>
              <a:rPr lang="en-US" altLang="zh-TW" sz="2800" b="1" i="0" dirty="0">
                <a:solidFill>
                  <a:schemeClr val="bg1"/>
                </a:solidFill>
                <a:effectLst/>
                <a:latin typeface="UICTFontTextStyleBody"/>
              </a:rPr>
            </a:br>
            <a:endParaRPr lang="en-US" altLang="zh-TW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3600" b="1" i="0" dirty="0">
                <a:solidFill>
                  <a:schemeClr val="bg1"/>
                </a:solidFill>
                <a:effectLst/>
                <a:latin typeface="UICTFontTextStyleBody"/>
              </a:rPr>
              <a:t>缘故</a:t>
            </a: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身边的朋友 邻居 亲戚 同事 同学 社团认识不熟</a:t>
            </a:r>
            <a:b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</a:b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4" name="圖片 9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37544" y="1367561"/>
            <a:ext cx="7668909" cy="4452915"/>
          </a:xfrm>
          <a:prstGeom prst="rect">
            <a:avLst/>
          </a:prstGeom>
        </p:spPr>
      </p:pic>
      <p:sp>
        <p:nvSpPr>
          <p:cNvPr id="10" name="標題 9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i="0" dirty="0">
                <a:effectLst/>
                <a:latin typeface="UICTFontTextStyleBody"/>
              </a:rPr>
              <a:t>名单九宫格</a:t>
            </a:r>
            <a:endParaRPr lang="zh-TW" alt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901260" y="681037"/>
            <a:ext cx="734148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TW" altLang="en-US" sz="2200" b="1" i="0" dirty="0">
              <a:solidFill>
                <a:schemeClr val="bg1"/>
              </a:solidFill>
              <a:effectLst/>
              <a:latin typeface="UICTFontTextStyleBody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i="0" dirty="0">
                <a:effectLst/>
                <a:latin typeface="UICTFontTextStyleBody"/>
              </a:rPr>
              <a:t>名单来源 三</a:t>
            </a:r>
            <a:endParaRPr lang="zh-TW" altLang="en-US" sz="6000" b="1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28650" y="1434527"/>
            <a:ext cx="7886700" cy="4351338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3600" b="1" i="0" dirty="0">
                <a:solidFill>
                  <a:schemeClr val="bg1"/>
                </a:solidFill>
                <a:effectLst/>
                <a:latin typeface="UICTFontTextStyleBody"/>
              </a:rPr>
              <a:t>陌生开发</a:t>
            </a: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线下</a:t>
            </a:r>
            <a:r>
              <a:rPr lang="zh-TW" altLang="en-US" b="1" dirty="0">
                <a:solidFill>
                  <a:schemeClr val="bg1"/>
                </a:solidFill>
                <a:latin typeface="UICTFontTextStyleBody"/>
              </a:rPr>
              <a:t>產品曝光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商学院</a:t>
            </a:r>
            <a:r>
              <a:rPr lang="en-US" altLang="zh-TW" sz="2800" b="1" i="0" dirty="0">
                <a:solidFill>
                  <a:schemeClr val="bg1"/>
                </a:solidFill>
                <a:effectLst/>
                <a:latin typeface="UICTFontTextStyleBody"/>
              </a:rPr>
              <a:t>MDS</a:t>
            </a:r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系统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线上陌生连结</a:t>
            </a:r>
            <a:endParaRPr lang="zh-TW" altLang="en-US" dirty="0"/>
          </a:p>
        </p:txBody>
      </p:sp>
      <p:pic>
        <p:nvPicPr>
          <p:cNvPr id="8" name="圖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3096" y="1434528"/>
            <a:ext cx="1856211" cy="1993976"/>
          </a:xfrm>
          <a:prstGeom prst="rect">
            <a:avLst/>
          </a:prstGeom>
        </p:spPr>
      </p:pic>
      <p:pic>
        <p:nvPicPr>
          <p:cNvPr id="9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307" y="1434526"/>
            <a:ext cx="1868294" cy="1994793"/>
          </a:xfrm>
          <a:prstGeom prst="rect">
            <a:avLst/>
          </a:prstGeom>
        </p:spPr>
      </p:pic>
      <p:pic>
        <p:nvPicPr>
          <p:cNvPr id="10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095" y="3428504"/>
            <a:ext cx="1856212" cy="1993976"/>
          </a:xfrm>
          <a:prstGeom prst="rect">
            <a:avLst/>
          </a:prstGeom>
        </p:spPr>
      </p:pic>
      <p:pic>
        <p:nvPicPr>
          <p:cNvPr id="11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308" y="3408721"/>
            <a:ext cx="1868294" cy="20137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539058" y="17144"/>
            <a:ext cx="81397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TW" altLang="en-US" sz="2200" b="1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8242" y="1714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名单分析</a:t>
            </a:r>
            <a:endParaRPr lang="zh-TW" altLang="en-US" sz="6000" b="1" dirty="0"/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>
          <a:xfrm>
            <a:off x="792115" y="1619707"/>
            <a:ext cx="7886700" cy="4351338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3600" b="1" i="0" dirty="0">
                <a:solidFill>
                  <a:schemeClr val="bg1"/>
                </a:solidFill>
                <a:effectLst/>
                <a:latin typeface="UICTFontTextStyleBody"/>
              </a:rPr>
              <a:t>健康需求（配合客户对象资料表）</a:t>
            </a: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endParaRPr lang="zh-TW" altLang="en-US" sz="20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关系好有需求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关系好没需求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没关系有需求 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没关系没需求</a:t>
            </a:r>
            <a:b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</a:br>
            <a:endParaRPr lang="zh-TW" altLang="en-US" b="1" dirty="0">
              <a:solidFill>
                <a:schemeClr val="bg1"/>
              </a:solidFill>
            </a:endParaRPr>
          </a:p>
          <a:p>
            <a:endParaRPr lang="zh-TW" alt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539058" y="17144"/>
            <a:ext cx="81397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TW" altLang="en-US" sz="2200" b="1" dirty="0">
              <a:solidFill>
                <a:schemeClr val="bg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8242" y="1714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名单分析</a:t>
            </a:r>
            <a:endParaRPr lang="zh-TW" altLang="en-US" sz="6000" b="1" dirty="0"/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>
          <a:xfrm>
            <a:off x="792115" y="1481207"/>
            <a:ext cx="7886700" cy="4351338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3600" b="1" dirty="0">
                <a:solidFill>
                  <a:schemeClr val="bg1"/>
                </a:solidFill>
                <a:latin typeface="UICTFontTextStyleBody"/>
              </a:rPr>
              <a:t>事</a:t>
            </a:r>
            <a:r>
              <a:rPr lang="zh-TW" altLang="en-US" sz="3600" b="1" i="0" dirty="0">
                <a:solidFill>
                  <a:schemeClr val="bg1"/>
                </a:solidFill>
                <a:effectLst/>
                <a:latin typeface="UICTFontTextStyleBody"/>
              </a:rPr>
              <a:t>业需求（配合客户对象资料表）</a:t>
            </a: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endParaRPr lang="zh-TW" altLang="en-US" sz="36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关系好素质好       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关系好素质不好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关系不好素质好 </a:t>
            </a:r>
            <a:endParaRPr lang="zh-TW" altLang="en-US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b="1" i="0" dirty="0">
                <a:solidFill>
                  <a:schemeClr val="bg1"/>
                </a:solidFill>
                <a:effectLst/>
                <a:latin typeface="UICTFontTextStyleBody"/>
              </a:rPr>
              <a:t>关系不好素质不好</a:t>
            </a:r>
            <a:br>
              <a:rPr lang="zh-TW" altLang="en-US" b="1" dirty="0">
                <a:solidFill>
                  <a:schemeClr val="bg1"/>
                </a:solidFill>
              </a:rPr>
            </a:br>
            <a:endParaRPr lang="zh-TW" altLang="en-US" b="1" dirty="0">
              <a:solidFill>
                <a:schemeClr val="bg1"/>
              </a:solidFill>
            </a:endParaRPr>
          </a:p>
          <a:p>
            <a:endParaRPr lang="zh-TW" alt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5" name="圖片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15860" y="1325563"/>
            <a:ext cx="4512275" cy="4622061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628648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i="0" dirty="0">
                <a:effectLst/>
                <a:latin typeface="UICTFontTextStyleBody"/>
              </a:rPr>
              <a:t>客户对象资料表</a:t>
            </a:r>
            <a:endParaRPr lang="zh-TW" altLang="en-US" sz="6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83757" y="555754"/>
            <a:ext cx="777648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endParaRPr lang="zh-TW" altLang="en-US" sz="2200" b="1" i="0" dirty="0">
              <a:solidFill>
                <a:schemeClr val="bg1"/>
              </a:solidFill>
              <a:effectLst/>
              <a:latin typeface="UICTFontTextStyleBody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i="0" dirty="0">
                <a:effectLst/>
                <a:latin typeface="UICTFontTextStyleBody"/>
              </a:rPr>
              <a:t>转介绍</a:t>
            </a:r>
            <a:endParaRPr lang="zh-TW" altLang="en-US" sz="6000" b="1" dirty="0"/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>
          <a:xfrm>
            <a:off x="683757" y="1342413"/>
            <a:ext cx="7886700" cy="4351338"/>
          </a:xfrm>
        </p:spPr>
        <p:txBody>
          <a:bodyPr>
            <a:normAutofit fontScale="85000" lnSpcReduction="20000"/>
          </a:bodyPr>
          <a:lstStyle/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从曾经分享过的对象来～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认同观念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认同产品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认同事业机会 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认同我们  将身边有需求的朋友介绍给我们（结好缘）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>
              <a:buFont typeface="Wingdings" panose="05000000000000000000" pitchFamily="2" charset="2"/>
              <a:buChar char="u"/>
            </a:pPr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从消费者身上来 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有信心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有感觉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有效果 成为产品的爱用者、受惠者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pPr algn="l"/>
            <a:r>
              <a:rPr lang="zh-TW" altLang="en-US" sz="2800" b="1" i="0" dirty="0">
                <a:solidFill>
                  <a:schemeClr val="bg1"/>
                </a:solidFill>
                <a:effectLst/>
                <a:latin typeface="UICTFontTextStyleBody"/>
              </a:rPr>
              <a:t>认同观念 认同产品 认同我们 想吃产品便宜吃免费</a:t>
            </a:r>
            <a:endParaRPr lang="zh-TW" altLang="en-US" sz="28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i="0" dirty="0">
                <a:effectLst/>
                <a:latin typeface="UICTFontTextStyleBody"/>
              </a:rPr>
              <a:t>发展</a:t>
            </a:r>
            <a:r>
              <a:rPr lang="en-US" altLang="zh-TW" sz="5400" b="1" i="0" dirty="0">
                <a:effectLst/>
                <a:latin typeface="UICTFontTextStyleBody"/>
              </a:rPr>
              <a:t>iTeam </a:t>
            </a:r>
            <a:r>
              <a:rPr lang="zh-TW" altLang="en-US" sz="5400" b="1" i="0" dirty="0">
                <a:effectLst/>
                <a:latin typeface="UICTFontTextStyleBody"/>
              </a:rPr>
              <a:t>事业必备</a:t>
            </a:r>
            <a:endParaRPr lang="zh-TW" altLang="en-US" sz="5400" b="1" dirty="0"/>
          </a:p>
        </p:txBody>
      </p:sp>
      <p:sp>
        <p:nvSpPr>
          <p:cNvPr id="5" name="副標題 4"/>
          <p:cNvSpPr>
            <a:spLocks noGrp="1"/>
          </p:cNvSpPr>
          <p:nvPr>
            <p:ph idx="1"/>
          </p:nvPr>
        </p:nvSpPr>
        <p:spPr>
          <a:xfrm>
            <a:off x="851546" y="1000545"/>
            <a:ext cx="7886700" cy="4604124"/>
          </a:xfrm>
        </p:spPr>
        <p:txBody>
          <a:bodyPr>
            <a:noAutofit/>
          </a:bodyPr>
          <a:lstStyle/>
          <a:p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产品故事</a:t>
            </a:r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事业故事</a:t>
            </a:r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会讲</a:t>
            </a:r>
            <a:r>
              <a:rPr lang="en-US" altLang="zh-TW" sz="2500" b="1" i="0" dirty="0">
                <a:solidFill>
                  <a:schemeClr val="bg1"/>
                </a:solidFill>
                <a:effectLst/>
                <a:latin typeface="UICTFontTextStyleBody"/>
              </a:rPr>
              <a:t>3</a:t>
            </a:r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好 </a:t>
            </a:r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邀约</a:t>
            </a:r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endParaRPr lang="zh-TW" altLang="en-US" sz="2500" b="1" i="0" dirty="0">
              <a:solidFill>
                <a:schemeClr val="bg1"/>
              </a:solidFill>
              <a:effectLst/>
              <a:latin typeface="UICTFontTextStyleBody"/>
            </a:endParaRPr>
          </a:p>
          <a:p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做好</a:t>
            </a:r>
            <a:r>
              <a:rPr lang="en-US" altLang="zh-TW" sz="2500" b="1" i="0" dirty="0">
                <a:solidFill>
                  <a:schemeClr val="bg1"/>
                </a:solidFill>
                <a:effectLst/>
                <a:latin typeface="UICTFontTextStyleBody"/>
              </a:rPr>
              <a:t>B</a:t>
            </a:r>
            <a:r>
              <a:rPr lang="zh-TW" altLang="en-US" sz="2500" b="1" i="0" dirty="0">
                <a:solidFill>
                  <a:schemeClr val="bg1"/>
                </a:solidFill>
                <a:effectLst/>
                <a:latin typeface="UICTFontTextStyleBody"/>
              </a:rPr>
              <a:t>角色</a:t>
            </a:r>
            <a:endParaRPr lang="zh-TW" altLang="en-US" sz="2500" b="1" dirty="0">
              <a:solidFill>
                <a:schemeClr val="bg1"/>
              </a:solidFill>
            </a:endParaRPr>
          </a:p>
        </p:txBody>
      </p:sp>
      <p:pic>
        <p:nvPicPr>
          <p:cNvPr id="9" name="圖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1626" y="1540669"/>
            <a:ext cx="2338024" cy="4064000"/>
          </a:xfrm>
          <a:prstGeom prst="rect">
            <a:avLst/>
          </a:prstGeom>
        </p:spPr>
      </p:pic>
      <p:pic>
        <p:nvPicPr>
          <p:cNvPr id="10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50" y="1540669"/>
            <a:ext cx="2425700" cy="4051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282574" y="-125743"/>
            <a:ext cx="92546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sz="9600" b="1" dirty="0">
              <a:solidFill>
                <a:schemeClr val="bg1"/>
              </a:solidFill>
            </a:endParaRPr>
          </a:p>
          <a:p>
            <a:r>
              <a:rPr lang="zh-TW" altLang="en-US" sz="9600" b="1" dirty="0">
                <a:solidFill>
                  <a:schemeClr val="bg1"/>
                </a:solidFill>
              </a:rPr>
              <a:t>   </a:t>
            </a:r>
            <a:r>
              <a:rPr lang="en-US" altLang="zh-TW" sz="9600" b="1" dirty="0">
                <a:solidFill>
                  <a:schemeClr val="bg1"/>
                </a:solidFill>
              </a:rPr>
              <a:t>Yes I Can ! </a:t>
            </a:r>
            <a:endParaRPr lang="zh-TW" altLang="en-US" sz="9600" b="1" dirty="0">
              <a:solidFill>
                <a:schemeClr val="bg1"/>
              </a:solidFill>
            </a:endParaRPr>
          </a:p>
          <a:p>
            <a:r>
              <a:rPr lang="en-US" altLang="zh-TW" sz="9600" b="1" dirty="0">
                <a:solidFill>
                  <a:schemeClr val="bg1"/>
                </a:solidFill>
              </a:rPr>
              <a:t>Yes We Can</a:t>
            </a:r>
            <a:r>
              <a:rPr lang="zh-TW" altLang="en-US" sz="9600" b="1" dirty="0">
                <a:solidFill>
                  <a:schemeClr val="bg1"/>
                </a:solidFill>
              </a:rPr>
              <a:t>！</a:t>
            </a:r>
            <a:endParaRPr lang="zh-TW" alt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388</Words>
  <Application>WPS Presentation</Application>
  <PresentationFormat>如螢幕大小 (4:3)</PresentationFormat>
  <Paragraphs>77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6" baseType="lpstr">
      <vt:lpstr>Arial</vt:lpstr>
      <vt:lpstr>SimSun</vt:lpstr>
      <vt:lpstr>Wingdings</vt:lpstr>
      <vt:lpstr>Yuanti TC</vt:lpstr>
      <vt:lpstr>Microsoft JhengHei UI</vt:lpstr>
      <vt:lpstr>Heiti TC Light</vt:lpstr>
      <vt:lpstr>Yuanti SC</vt:lpstr>
      <vt:lpstr>STXihei</vt:lpstr>
      <vt:lpstr>UICTFontTextStyleBody</vt:lpstr>
      <vt:lpstr>Segoe Print</vt:lpstr>
      <vt:lpstr>Calibri</vt:lpstr>
      <vt:lpstr>PMingLiU</vt:lpstr>
      <vt:lpstr>Microsoft YaHei</vt:lpstr>
      <vt:lpstr>Arial Unicode MS</vt:lpstr>
      <vt:lpstr>PMingLiU</vt:lpstr>
      <vt:lpstr>Office Theme</vt:lpstr>
      <vt:lpstr>物色人选</vt:lpstr>
      <vt:lpstr>名单来源 一. 二</vt:lpstr>
      <vt:lpstr>名单九宫格</vt:lpstr>
      <vt:lpstr>名单来源 三</vt:lpstr>
      <vt:lpstr>名单分析</vt:lpstr>
      <vt:lpstr>名单分析</vt:lpstr>
      <vt:lpstr>客户对象资料表</vt:lpstr>
      <vt:lpstr>转介绍</vt:lpstr>
      <vt:lpstr>发展iTeam 事业必备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KUNYI</cp:lastModifiedBy>
  <cp:revision>10</cp:revision>
  <dcterms:created xsi:type="dcterms:W3CDTF">2020-11-06T06:28:00Z</dcterms:created>
  <dcterms:modified xsi:type="dcterms:W3CDTF">2021-10-17T13:29:03Z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CF150BF5533749369419206AED732244</vt:lpwstr>
  </property>
  <property fmtid="{D5CDD505-2E9C-101B-9397-08002B2CF9AE}" pid="3" name="KSOProductBuildVer">
    <vt:lpwstr>1033-11.2.0.10323</vt:lpwstr>
  </property>
</Properties>
</file>