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/>
      <a:tcStyle>
        <a:tcBdr/>
        <a:fill>
          <a:solidFill>
            <a:srgbClr val="E7E9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/>
      <a:tcStyle>
        <a:tcBdr/>
        <a:fill>
          <a:solidFill>
            <a:srgbClr val="E7E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/>
      <a:tcStyle>
        <a:tcBdr/>
        <a:fill>
          <a:solidFill>
            <a:srgbClr val="E8F0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1301" y="3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3" name="Shape 11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406400" indent="-355600" algn="ctr">
              <a:buClrTx/>
              <a:buSzTx/>
              <a:buFontTx/>
              <a:buNone/>
              <a:defRPr sz="2400"/>
            </a:lvl1pPr>
            <a:lvl2pPr marL="406400" indent="127000" algn="ctr">
              <a:buClrTx/>
              <a:buSzTx/>
              <a:buFontTx/>
              <a:buNone/>
              <a:defRPr sz="2400"/>
            </a:lvl2pPr>
            <a:lvl3pPr marL="406400" indent="609600" algn="ctr">
              <a:buClrTx/>
              <a:buSzTx/>
              <a:buFontTx/>
              <a:buNone/>
              <a:defRPr sz="2400"/>
            </a:lvl3pPr>
            <a:lvl4pPr marL="406400" indent="1079500" algn="ctr">
              <a:buClrTx/>
              <a:buSzTx/>
              <a:buFontTx/>
              <a:buNone/>
              <a:defRPr sz="2400"/>
            </a:lvl4pPr>
            <a:lvl5pPr marL="406400" indent="1536700" algn="ctr">
              <a:buClrTx/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2400">
                <a:solidFill>
                  <a:srgbClr val="757575"/>
                </a:solidFill>
              </a:defRPr>
            </a:lvl1pPr>
            <a:lvl2pPr marL="228600" indent="457200">
              <a:buClrTx/>
              <a:buSzTx/>
              <a:buFontTx/>
              <a:buNone/>
              <a:defRPr sz="2400">
                <a:solidFill>
                  <a:srgbClr val="757575"/>
                </a:solidFill>
              </a:defRPr>
            </a:lvl2pPr>
            <a:lvl3pPr marL="228600" indent="914400">
              <a:buClrTx/>
              <a:buSzTx/>
              <a:buFontTx/>
              <a:buNone/>
              <a:defRPr sz="2400">
                <a:solidFill>
                  <a:srgbClr val="757575"/>
                </a:solidFill>
              </a:defRPr>
            </a:lvl3pPr>
            <a:lvl4pPr marL="228600" indent="1371600">
              <a:buClrTx/>
              <a:buSzTx/>
              <a:buFontTx/>
              <a:buNone/>
              <a:defRPr sz="2400">
                <a:solidFill>
                  <a:srgbClr val="757575"/>
                </a:solidFill>
              </a:defRPr>
            </a:lvl4pPr>
            <a:lvl5pPr marL="228600" indent="1828800">
              <a:buClrTx/>
              <a:buSzTx/>
              <a:buFontTx/>
              <a:buNone/>
              <a:defRPr sz="2400">
                <a:solidFill>
                  <a:srgbClr val="757575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Google Shape;32;p9"/>
          <p:cNvSpPr txBox="1">
            <a:spLocks noGrp="1"/>
          </p:cNvSpPr>
          <p:nvPr>
            <p:ph type="body" sz="half" idx="2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228600" indent="0">
              <a:buClrTx/>
              <a:buSzTx/>
              <a:buFontTx/>
              <a:buNone/>
              <a:defRPr sz="2400" b="1"/>
            </a:lvl1pPr>
            <a:lvl2pPr marL="228600" indent="457200">
              <a:buClrTx/>
              <a:buSzTx/>
              <a:buFontTx/>
              <a:buNone/>
              <a:defRPr sz="2400" b="1"/>
            </a:lvl2pPr>
            <a:lvl3pPr marL="228600" indent="914400">
              <a:buClrTx/>
              <a:buSzTx/>
              <a:buFontTx/>
              <a:buNone/>
              <a:defRPr sz="2400" b="1"/>
            </a:lvl3pPr>
            <a:lvl4pPr marL="228600" indent="1371600">
              <a:buClrTx/>
              <a:buSzTx/>
              <a:buFontTx/>
              <a:buNone/>
              <a:defRPr sz="2400" b="1"/>
            </a:lvl4pPr>
            <a:lvl5pPr marL="228600" indent="1828800">
              <a:buClrTx/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Google Shape;39;p10"/>
          <p:cNvSpPr txBox="1">
            <a:spLocks noGrp="1"/>
          </p:cNvSpPr>
          <p:nvPr>
            <p:ph type="body" sz="half" idx="21"/>
          </p:nvPr>
        </p:nvSpPr>
        <p:spPr>
          <a:xfrm>
            <a:off x="839787" y="2505075"/>
            <a:ext cx="5157788" cy="3684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1" name="Google Shape;40;p10"/>
          <p:cNvSpPr txBox="1">
            <a:spLocks noGrp="1"/>
          </p:cNvSpPr>
          <p:nvPr>
            <p:ph type="body" sz="quarter" idx="22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228600" indent="0">
              <a:buClrTx/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2" name="Google Shape;41;p10"/>
          <p:cNvSpPr txBox="1">
            <a:spLocks noGrp="1"/>
          </p:cNvSpPr>
          <p:nvPr>
            <p:ph type="body" sz="half" idx="23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 indent="-431800">
              <a:buSzPts val="3200"/>
              <a:defRPr sz="3200"/>
            </a:lvl1pPr>
            <a:lvl2pPr marL="972457" indent="-464457">
              <a:buSzPts val="3200"/>
              <a:defRPr sz="3200"/>
            </a:lvl2pPr>
            <a:lvl3pPr marL="1498600" indent="-508000">
              <a:buSzPts val="3200"/>
              <a:defRPr sz="3200"/>
            </a:lvl3pPr>
            <a:lvl4pPr marL="2042160" indent="-568960">
              <a:buSzPts val="3200"/>
              <a:defRPr sz="3200"/>
            </a:lvl4pPr>
            <a:lvl5pPr marL="2499360" indent="-568960">
              <a:buSzPts val="3200"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" name="Google Shape;57;p13"/>
          <p:cNvSpPr txBox="1"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228600" indent="0">
              <a:buClrTx/>
              <a:buSzTx/>
              <a:buFontTx/>
              <a:buNone/>
              <a:defRPr sz="1600"/>
            </a:pPr>
            <a:endParaRPr/>
          </a:p>
        </p:txBody>
      </p:sp>
      <p:sp>
        <p:nvSpPr>
          <p:cNvPr id="7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6" name="Google Shape;63;p14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1600"/>
            </a:lvl1pPr>
            <a:lvl2pPr marL="228600" indent="457200">
              <a:buClrTx/>
              <a:buSzTx/>
              <a:buFontTx/>
              <a:buNone/>
              <a:defRPr sz="1600"/>
            </a:lvl2pPr>
            <a:lvl3pPr marL="228600" indent="914400">
              <a:buClrTx/>
              <a:buSzTx/>
              <a:buFontTx/>
              <a:buNone/>
              <a:defRPr sz="1600"/>
            </a:lvl3pPr>
            <a:lvl4pPr marL="228600" indent="1371600">
              <a:buClrTx/>
              <a:buSzTx/>
              <a:buFontTx/>
              <a:buNone/>
              <a:defRPr sz="1600"/>
            </a:lvl4pPr>
            <a:lvl5pPr marL="228600" indent="1828800">
              <a:buClrTx/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6" name="Body Level One…"/>
          <p:cNvSpPr txBox="1">
            <a:spLocks noGrp="1"/>
          </p:cNvSpPr>
          <p:nvPr>
            <p:ph type="body" idx="1"/>
          </p:nvPr>
        </p:nvSpPr>
        <p:spPr>
          <a:xfrm rot="5400000">
            <a:off x="3920330" y="-1256506"/>
            <a:ext cx="4351339" cy="10515601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Text"/>
          <p:cNvSpPr txBox="1">
            <a:spLocks noGrp="1"/>
          </p:cNvSpPr>
          <p:nvPr>
            <p:ph type="title"/>
          </p:nvPr>
        </p:nvSpPr>
        <p:spPr>
          <a:xfrm rot="5400000">
            <a:off x="7133431" y="1956593"/>
            <a:ext cx="5811839" cy="26289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5" name="Body Level One…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7"/>
            <a:ext cx="5811838" cy="7734301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84" y="6406805"/>
            <a:ext cx="273616" cy="264215"/>
          </a:xfrm>
          <a:prstGeom prst="rect">
            <a:avLst/>
          </a:prstGeom>
          <a:ln w="12700">
            <a:miter lim="400000"/>
          </a:ln>
        </p:spPr>
        <p:txBody>
          <a:bodyPr wrap="none" lIns="45699" tIns="45699" rIns="45699" bIns="45699" anchor="ctr">
            <a:spAutoFit/>
          </a:bodyPr>
          <a:lstStyle>
            <a:lvl1pPr algn="r">
              <a:defRPr sz="1200">
                <a:solidFill>
                  <a:srgbClr val="757575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Play"/>
          <a:ea typeface="Play"/>
          <a:cs typeface="Play"/>
          <a:sym typeface="Play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Play"/>
          <a:ea typeface="Play"/>
          <a:cs typeface="Play"/>
          <a:sym typeface="Play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Play"/>
          <a:ea typeface="Play"/>
          <a:cs typeface="Play"/>
          <a:sym typeface="Play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Play"/>
          <a:ea typeface="Play"/>
          <a:cs typeface="Play"/>
          <a:sym typeface="Play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Play"/>
          <a:ea typeface="Play"/>
          <a:cs typeface="Play"/>
          <a:sym typeface="Play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Play"/>
          <a:ea typeface="Play"/>
          <a:cs typeface="Play"/>
          <a:sym typeface="Play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Play"/>
          <a:ea typeface="Play"/>
          <a:cs typeface="Play"/>
          <a:sym typeface="Play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Play"/>
          <a:ea typeface="Play"/>
          <a:cs typeface="Play"/>
          <a:sym typeface="Play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Play"/>
          <a:ea typeface="Play"/>
          <a:cs typeface="Play"/>
          <a:sym typeface="Play"/>
        </a:defRPr>
      </a:lvl9pPr>
    </p:titleStyle>
    <p:bodyStyle>
      <a:lvl1pPr marL="457200" marR="0" indent="-3429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971550" marR="0" indent="-40005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1508760" marR="0" indent="-48006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20193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24765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29337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33909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38481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43053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Diagram 9"/>
          <p:cNvGrpSpPr/>
          <p:nvPr/>
        </p:nvGrpSpPr>
        <p:grpSpPr>
          <a:xfrm>
            <a:off x="4529709" y="1635663"/>
            <a:ext cx="5808851" cy="3795209"/>
            <a:chOff x="0" y="0"/>
            <a:chExt cx="5808850" cy="3795207"/>
          </a:xfrm>
        </p:grpSpPr>
        <p:sp>
          <p:nvSpPr>
            <p:cNvPr id="115" name="Shape"/>
            <p:cNvSpPr/>
            <p:nvPr/>
          </p:nvSpPr>
          <p:spPr>
            <a:xfrm>
              <a:off x="4456" y="0"/>
              <a:ext cx="801271" cy="3795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77" h="21600" extrusionOk="0">
                  <a:moveTo>
                    <a:pt x="310" y="0"/>
                  </a:moveTo>
                  <a:cubicBezTo>
                    <a:pt x="21600" y="5965"/>
                    <a:pt x="21600" y="15635"/>
                    <a:pt x="310" y="21600"/>
                  </a:cubicBezTo>
                  <a:lnTo>
                    <a:pt x="0" y="21513"/>
                  </a:lnTo>
                  <a:cubicBezTo>
                    <a:pt x="21119" y="15596"/>
                    <a:pt x="21119" y="6004"/>
                    <a:pt x="0" y="87"/>
                  </a:cubicBezTo>
                  <a:close/>
                </a:path>
              </a:pathLst>
            </a:custGeom>
            <a:noFill/>
            <a:ln w="25400" cap="flat">
              <a:solidFill>
                <a:srgbClr val="114C67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118" name="Group"/>
            <p:cNvGrpSpPr/>
            <p:nvPr/>
          </p:nvGrpSpPr>
          <p:grpSpPr>
            <a:xfrm>
              <a:off x="498180" y="303426"/>
              <a:ext cx="5310671" cy="797090"/>
              <a:chOff x="0" y="0"/>
              <a:chExt cx="5310670" cy="797088"/>
            </a:xfrm>
          </p:grpSpPr>
          <p:sp>
            <p:nvSpPr>
              <p:cNvPr id="116" name="Rectangle"/>
              <p:cNvSpPr/>
              <p:nvPr/>
            </p:nvSpPr>
            <p:spPr>
              <a:xfrm>
                <a:off x="-1" y="-1"/>
                <a:ext cx="5310672" cy="797090"/>
              </a:xfrm>
              <a:prstGeom prst="rect">
                <a:avLst/>
              </a:prstGeom>
              <a:solidFill>
                <a:srgbClr val="003365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1422400">
                  <a:lnSpc>
                    <a:spcPct val="90000"/>
                  </a:lnSpc>
                  <a:spcBef>
                    <a:spcPts val="500"/>
                  </a:spcBef>
                  <a:defRPr sz="3200">
                    <a:solidFill>
                      <a:srgbClr val="FFFFFF"/>
                    </a:solidFill>
                    <a:latin typeface="Microsoft JhengHei UI"/>
                    <a:ea typeface="Microsoft JhengHei UI"/>
                    <a:cs typeface="Microsoft JhengHei UI"/>
                    <a:sym typeface="Microsoft JhengHei UI"/>
                  </a:defRPr>
                </a:pPr>
                <a:endParaRPr/>
              </a:p>
            </p:txBody>
          </p:sp>
          <p:sp>
            <p:nvSpPr>
              <p:cNvPr id="117" name="Advisor 顾问"/>
              <p:cNvSpPr txBox="1"/>
              <p:nvPr/>
            </p:nvSpPr>
            <p:spPr>
              <a:xfrm>
                <a:off x="551408" y="31514"/>
                <a:ext cx="4759263" cy="7340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81280" tIns="81280" rIns="81280" bIns="81280" numCol="1" anchor="ctr">
                <a:spAutoFit/>
              </a:bodyPr>
              <a:lstStyle/>
              <a:p>
                <a:pPr defTabSz="1422400">
                  <a:lnSpc>
                    <a:spcPct val="90000"/>
                  </a:lnSpc>
                  <a:spcBef>
                    <a:spcPts val="1300"/>
                  </a:spcBef>
                  <a:defRPr sz="3200">
                    <a:solidFill>
                      <a:srgbClr val="FFFFFF"/>
                    </a:solidFill>
                    <a:latin typeface="Microsoft JhengHei UI"/>
                    <a:ea typeface="Microsoft JhengHei UI"/>
                    <a:cs typeface="Microsoft JhengHei UI"/>
                    <a:sym typeface="Microsoft JhengHei UI"/>
                  </a:defRPr>
                </a:pPr>
                <a:r>
                  <a:t>Advisor 顾问</a:t>
                </a:r>
              </a:p>
            </p:txBody>
          </p:sp>
        </p:grpSp>
        <p:sp>
          <p:nvSpPr>
            <p:cNvPr id="119" name="Circle"/>
            <p:cNvSpPr/>
            <p:nvPr/>
          </p:nvSpPr>
          <p:spPr>
            <a:xfrm>
              <a:off x="0" y="203790"/>
              <a:ext cx="996361" cy="996361"/>
            </a:xfrm>
            <a:prstGeom prst="ellipse">
              <a:avLst/>
            </a:prstGeom>
            <a:solidFill>
              <a:srgbClr val="DCEAF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122" name="Group"/>
            <p:cNvGrpSpPr/>
            <p:nvPr/>
          </p:nvGrpSpPr>
          <p:grpSpPr>
            <a:xfrm>
              <a:off x="787921" y="1499058"/>
              <a:ext cx="5020929" cy="797089"/>
              <a:chOff x="0" y="0"/>
              <a:chExt cx="5020928" cy="797088"/>
            </a:xfrm>
          </p:grpSpPr>
          <p:sp>
            <p:nvSpPr>
              <p:cNvPr id="120" name="Rectangle"/>
              <p:cNvSpPr/>
              <p:nvPr/>
            </p:nvSpPr>
            <p:spPr>
              <a:xfrm>
                <a:off x="-1" y="-1"/>
                <a:ext cx="5020930" cy="797090"/>
              </a:xfrm>
              <a:prstGeom prst="rect">
                <a:avLst/>
              </a:prstGeom>
              <a:solidFill>
                <a:srgbClr val="003365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1422400">
                  <a:lnSpc>
                    <a:spcPct val="90000"/>
                  </a:lnSpc>
                  <a:spcBef>
                    <a:spcPts val="500"/>
                  </a:spcBef>
                  <a:defRPr sz="3200">
                    <a:solidFill>
                      <a:srgbClr val="FFFFFF"/>
                    </a:solidFill>
                    <a:latin typeface="Microsoft JhengHei UI"/>
                    <a:ea typeface="Microsoft JhengHei UI"/>
                    <a:cs typeface="Microsoft JhengHei UI"/>
                    <a:sym typeface="Microsoft JhengHei UI"/>
                  </a:defRPr>
                </a:pPr>
                <a:endParaRPr/>
              </a:p>
            </p:txBody>
          </p:sp>
          <p:sp>
            <p:nvSpPr>
              <p:cNvPr id="121" name="Bridge 桥梁 = 自己"/>
              <p:cNvSpPr txBox="1"/>
              <p:nvPr/>
            </p:nvSpPr>
            <p:spPr>
              <a:xfrm>
                <a:off x="551408" y="31514"/>
                <a:ext cx="4469521" cy="7340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81280" tIns="81280" rIns="81280" bIns="81280" numCol="1" anchor="ctr">
                <a:spAutoFit/>
              </a:bodyPr>
              <a:lstStyle/>
              <a:p>
                <a:pPr defTabSz="1422400">
                  <a:lnSpc>
                    <a:spcPct val="90000"/>
                  </a:lnSpc>
                  <a:spcBef>
                    <a:spcPts val="1300"/>
                  </a:spcBef>
                  <a:defRPr sz="3200">
                    <a:solidFill>
                      <a:srgbClr val="FFFFFF"/>
                    </a:solidFill>
                    <a:latin typeface="Microsoft JhengHei UI"/>
                    <a:ea typeface="Microsoft JhengHei UI"/>
                    <a:cs typeface="Microsoft JhengHei UI"/>
                    <a:sym typeface="Microsoft JhengHei UI"/>
                  </a:defRPr>
                </a:pPr>
                <a:r>
                  <a:t>Bridge 桥梁 = 自己</a:t>
                </a:r>
              </a:p>
            </p:txBody>
          </p:sp>
        </p:grpSp>
        <p:sp>
          <p:nvSpPr>
            <p:cNvPr id="123" name="Circle"/>
            <p:cNvSpPr/>
            <p:nvPr/>
          </p:nvSpPr>
          <p:spPr>
            <a:xfrm>
              <a:off x="289742" y="1399422"/>
              <a:ext cx="996361" cy="996361"/>
            </a:xfrm>
            <a:prstGeom prst="ellipse">
              <a:avLst/>
            </a:prstGeom>
            <a:solidFill>
              <a:srgbClr val="DCEAF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126" name="Group"/>
            <p:cNvGrpSpPr/>
            <p:nvPr/>
          </p:nvGrpSpPr>
          <p:grpSpPr>
            <a:xfrm>
              <a:off x="498180" y="2694691"/>
              <a:ext cx="5310671" cy="797089"/>
              <a:chOff x="0" y="0"/>
              <a:chExt cx="5310670" cy="797088"/>
            </a:xfrm>
          </p:grpSpPr>
          <p:sp>
            <p:nvSpPr>
              <p:cNvPr id="124" name="Rectangle"/>
              <p:cNvSpPr/>
              <p:nvPr/>
            </p:nvSpPr>
            <p:spPr>
              <a:xfrm>
                <a:off x="-1" y="-1"/>
                <a:ext cx="5310672" cy="797090"/>
              </a:xfrm>
              <a:prstGeom prst="rect">
                <a:avLst/>
              </a:prstGeom>
              <a:solidFill>
                <a:srgbClr val="003365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1422400">
                  <a:lnSpc>
                    <a:spcPct val="90000"/>
                  </a:lnSpc>
                  <a:spcBef>
                    <a:spcPts val="500"/>
                  </a:spcBef>
                  <a:defRPr sz="3200">
                    <a:solidFill>
                      <a:srgbClr val="FFFFFF"/>
                    </a:solidFill>
                    <a:latin typeface="Microsoft JhengHei UI"/>
                    <a:ea typeface="Microsoft JhengHei UI"/>
                    <a:cs typeface="Microsoft JhengHei UI"/>
                    <a:sym typeface="Microsoft JhengHei UI"/>
                  </a:defRPr>
                </a:pPr>
                <a:endParaRPr/>
              </a:p>
            </p:txBody>
          </p:sp>
          <p:sp>
            <p:nvSpPr>
              <p:cNvPr id="125" name="Customer 顾客 = 新朋友"/>
              <p:cNvSpPr txBox="1"/>
              <p:nvPr/>
            </p:nvSpPr>
            <p:spPr>
              <a:xfrm>
                <a:off x="551408" y="31514"/>
                <a:ext cx="4759263" cy="7340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81280" tIns="81280" rIns="81280" bIns="81280" numCol="1" anchor="ctr">
                <a:spAutoFit/>
              </a:bodyPr>
              <a:lstStyle/>
              <a:p>
                <a:pPr defTabSz="1422400">
                  <a:lnSpc>
                    <a:spcPct val="90000"/>
                  </a:lnSpc>
                  <a:spcBef>
                    <a:spcPts val="1300"/>
                  </a:spcBef>
                  <a:defRPr sz="3200">
                    <a:solidFill>
                      <a:srgbClr val="FFFFFF"/>
                    </a:solidFill>
                    <a:latin typeface="Microsoft JhengHei UI"/>
                    <a:ea typeface="Microsoft JhengHei UI"/>
                    <a:cs typeface="Microsoft JhengHei UI"/>
                    <a:sym typeface="Microsoft JhengHei UI"/>
                  </a:defRPr>
                </a:pPr>
                <a:r>
                  <a:rPr dirty="0"/>
                  <a:t>Customer </a:t>
                </a:r>
                <a:r>
                  <a:rPr dirty="0" err="1"/>
                  <a:t>顾客</a:t>
                </a:r>
                <a:r>
                  <a:rPr dirty="0"/>
                  <a:t> = </a:t>
                </a:r>
                <a:r>
                  <a:rPr dirty="0" err="1"/>
                  <a:t>新朋友</a:t>
                </a:r>
                <a:endParaRPr dirty="0"/>
              </a:p>
            </p:txBody>
          </p:sp>
        </p:grpSp>
        <p:sp>
          <p:nvSpPr>
            <p:cNvPr id="127" name="Circle"/>
            <p:cNvSpPr/>
            <p:nvPr/>
          </p:nvSpPr>
          <p:spPr>
            <a:xfrm>
              <a:off x="0" y="2595055"/>
              <a:ext cx="996361" cy="996361"/>
            </a:xfrm>
            <a:prstGeom prst="ellipse">
              <a:avLst/>
            </a:prstGeom>
            <a:solidFill>
              <a:srgbClr val="DCEAF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29" name="Google Shape;85;p1"/>
          <p:cNvSpPr txBox="1">
            <a:spLocks noGrp="1"/>
          </p:cNvSpPr>
          <p:nvPr>
            <p:ph type="ctrTitle"/>
          </p:nvPr>
        </p:nvSpPr>
        <p:spPr>
          <a:xfrm>
            <a:off x="6413605" y="6319499"/>
            <a:ext cx="6129001" cy="538501"/>
          </a:xfrm>
          <a:prstGeom prst="rect">
            <a:avLst/>
          </a:prstGeom>
        </p:spPr>
        <p:txBody>
          <a:bodyPr/>
          <a:lstStyle>
            <a:lvl1pPr algn="r" defTabSz="841247">
              <a:defRPr sz="2484" b="1" i="1">
                <a:solidFill>
                  <a:srgbClr val="FFFFFF"/>
                </a:solidFill>
                <a:latin typeface="Microsoft JhengHei UI"/>
                <a:ea typeface="Microsoft JhengHei UI"/>
                <a:cs typeface="Microsoft JhengHei UI"/>
                <a:sym typeface="Microsoft JhengHei UI"/>
              </a:defRPr>
            </a:lvl1pPr>
          </a:lstStyle>
          <a:p>
            <a:r>
              <a:t>富三代企业模式    .</a:t>
            </a:r>
          </a:p>
        </p:txBody>
      </p:sp>
      <p:sp>
        <p:nvSpPr>
          <p:cNvPr id="130" name="TextBox 1"/>
          <p:cNvSpPr txBox="1"/>
          <p:nvPr/>
        </p:nvSpPr>
        <p:spPr>
          <a:xfrm>
            <a:off x="1374647" y="616965"/>
            <a:ext cx="2305806" cy="80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4000"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rPr dirty="0"/>
              <a:t>ABC </a:t>
            </a:r>
            <a:r>
              <a:rPr dirty="0" err="1"/>
              <a:t>法则</a:t>
            </a:r>
            <a:endParaRPr dirty="0"/>
          </a:p>
        </p:txBody>
      </p:sp>
      <p:sp>
        <p:nvSpPr>
          <p:cNvPr id="131" name="TextBox 2"/>
          <p:cNvSpPr txBox="1"/>
          <p:nvPr/>
        </p:nvSpPr>
        <p:spPr>
          <a:xfrm>
            <a:off x="1365029" y="3233185"/>
            <a:ext cx="2313941" cy="61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900"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t>何谓 “ABC”？</a:t>
            </a:r>
          </a:p>
        </p:txBody>
      </p:sp>
      <p:sp>
        <p:nvSpPr>
          <p:cNvPr id="132" name="TextBox 3"/>
          <p:cNvSpPr txBox="1"/>
          <p:nvPr/>
        </p:nvSpPr>
        <p:spPr>
          <a:xfrm>
            <a:off x="4880131" y="2101981"/>
            <a:ext cx="557458" cy="47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500">
                <a:latin typeface="Microsoft JhengHei UI"/>
                <a:ea typeface="Microsoft JhengHei UI"/>
                <a:cs typeface="Microsoft JhengHei UI"/>
                <a:sym typeface="Microsoft JhengHei UI"/>
              </a:defRPr>
            </a:lvl1pPr>
          </a:lstStyle>
          <a:p>
            <a:r>
              <a:t>A</a:t>
            </a:r>
          </a:p>
        </p:txBody>
      </p:sp>
      <p:pic>
        <p:nvPicPr>
          <p:cNvPr id="133" name="Google Shape;90;g7f0f79c46396924a_3" descr="Google Shape;90;g7f0f79c46396924a_3"/>
          <p:cNvPicPr>
            <a:picLocks noChangeAspect="1"/>
          </p:cNvPicPr>
          <p:nvPr/>
        </p:nvPicPr>
        <p:blipFill>
          <a:blip r:embed="rId2"/>
          <a:srcRect t="86978"/>
          <a:stretch>
            <a:fillRect/>
          </a:stretch>
        </p:blipFill>
        <p:spPr>
          <a:xfrm>
            <a:off x="0" y="5988550"/>
            <a:ext cx="13115025" cy="869450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TextBox 13"/>
          <p:cNvSpPr txBox="1"/>
          <p:nvPr/>
        </p:nvSpPr>
        <p:spPr>
          <a:xfrm>
            <a:off x="4867938" y="4487500"/>
            <a:ext cx="557458" cy="47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500">
                <a:latin typeface="Microsoft JhengHei UI"/>
                <a:ea typeface="Microsoft JhengHei UI"/>
                <a:cs typeface="Microsoft JhengHei UI"/>
                <a:sym typeface="Microsoft JhengHei UI"/>
              </a:defRPr>
            </a:lvl1pPr>
          </a:lstStyle>
          <a:p>
            <a:r>
              <a:t>C</a:t>
            </a:r>
          </a:p>
        </p:txBody>
      </p:sp>
      <p:sp>
        <p:nvSpPr>
          <p:cNvPr id="135" name="TextBox 14"/>
          <p:cNvSpPr txBox="1"/>
          <p:nvPr/>
        </p:nvSpPr>
        <p:spPr>
          <a:xfrm>
            <a:off x="5180196" y="3294741"/>
            <a:ext cx="557458" cy="47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500">
                <a:latin typeface="Microsoft JhengHei UI"/>
                <a:ea typeface="Microsoft JhengHei UI"/>
                <a:cs typeface="Microsoft JhengHei UI"/>
                <a:sym typeface="Microsoft JhengHei UI"/>
              </a:defRPr>
            </a:lvl1pPr>
          </a:lstStyle>
          <a:p>
            <a:r>
              <a:t>B</a:t>
            </a:r>
          </a:p>
        </p:txBody>
      </p:sp>
      <p:sp>
        <p:nvSpPr>
          <p:cNvPr id="136" name="Straight Connector 16"/>
          <p:cNvSpPr/>
          <p:nvPr/>
        </p:nvSpPr>
        <p:spPr>
          <a:xfrm>
            <a:off x="1203689" y="1276082"/>
            <a:ext cx="2643634" cy="1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0C7ED3-007E-19E4-2AA6-EA8A88CF43DB}"/>
              </a:ext>
            </a:extLst>
          </p:cNvPr>
          <p:cNvSpPr/>
          <p:nvPr/>
        </p:nvSpPr>
        <p:spPr>
          <a:xfrm>
            <a:off x="9421198" y="6273225"/>
            <a:ext cx="244169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 err="1">
                <a:ln w="0"/>
                <a:solidFill>
                  <a:schemeClr val="bg1"/>
                </a:solidFill>
              </a:rPr>
              <a:t>i</a:t>
            </a:r>
            <a:r>
              <a:rPr lang="en-US" sz="3200" b="0" cap="none" spc="0" dirty="0">
                <a:ln w="0"/>
                <a:solidFill>
                  <a:schemeClr val="bg1"/>
                </a:solidFill>
              </a:rPr>
              <a:t> </a:t>
            </a:r>
            <a:r>
              <a:rPr lang="zh-CN" altLang="en-US" sz="3200" b="0" cap="none" spc="0" dirty="0">
                <a:ln w="0"/>
                <a:solidFill>
                  <a:schemeClr val="bg1"/>
                </a:solidFill>
              </a:rPr>
              <a:t>系统手把手</a:t>
            </a:r>
            <a:endParaRPr lang="en-US" sz="3200" b="0" cap="none" spc="0" dirty="0">
              <a:ln w="0"/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91;g7f0f79c46396924a_3"/>
          <p:cNvSpPr txBox="1">
            <a:spLocks noGrp="1"/>
          </p:cNvSpPr>
          <p:nvPr>
            <p:ph type="ctrTitle"/>
          </p:nvPr>
        </p:nvSpPr>
        <p:spPr>
          <a:xfrm>
            <a:off x="6413605" y="6319499"/>
            <a:ext cx="6129001" cy="538501"/>
          </a:xfrm>
          <a:prstGeom prst="rect">
            <a:avLst/>
          </a:prstGeom>
        </p:spPr>
        <p:txBody>
          <a:bodyPr/>
          <a:lstStyle>
            <a:lvl1pPr algn="r" defTabSz="841247">
              <a:defRPr sz="2484" b="1" i="1">
                <a:solidFill>
                  <a:srgbClr val="FFFFFF"/>
                </a:solidFill>
                <a:latin typeface="Microsoft JhengHei UI"/>
                <a:ea typeface="Microsoft JhengHei UI"/>
                <a:cs typeface="Microsoft JhengHei UI"/>
                <a:sym typeface="Microsoft JhengHei UI"/>
              </a:defRPr>
            </a:lvl1pPr>
          </a:lstStyle>
          <a:p>
            <a:r>
              <a:t>富三代企业模式    .</a:t>
            </a:r>
          </a:p>
        </p:txBody>
      </p:sp>
      <p:sp>
        <p:nvSpPr>
          <p:cNvPr id="140" name="TextBox 2"/>
          <p:cNvSpPr txBox="1"/>
          <p:nvPr/>
        </p:nvSpPr>
        <p:spPr>
          <a:xfrm>
            <a:off x="1313687" y="755904"/>
            <a:ext cx="2919597" cy="713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3500"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t>ABC </a:t>
            </a:r>
            <a:r>
              <a:rPr b="1"/>
              <a:t>运用时机</a:t>
            </a:r>
          </a:p>
        </p:txBody>
      </p:sp>
      <p:pic>
        <p:nvPicPr>
          <p:cNvPr id="141" name="Graphic 5" descr="Graphic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967" y="2089873"/>
            <a:ext cx="501927" cy="5019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Graphic 7" descr="Graphic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7967" y="2971800"/>
            <a:ext cx="501927" cy="5019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Graphic 9" descr="Graphic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967" y="3853726"/>
            <a:ext cx="501927" cy="501927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TextBox 10"/>
          <p:cNvSpPr txBox="1"/>
          <p:nvPr/>
        </p:nvSpPr>
        <p:spPr>
          <a:xfrm>
            <a:off x="2093976" y="2102310"/>
            <a:ext cx="2326641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500"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t>新人</a:t>
            </a:r>
            <a:r>
              <a:rPr b="1"/>
              <a:t>实力</a:t>
            </a:r>
            <a:r>
              <a:t>不足时</a:t>
            </a:r>
          </a:p>
        </p:txBody>
      </p:sp>
      <p:sp>
        <p:nvSpPr>
          <p:cNvPr id="145" name="TextBox 11"/>
          <p:cNvSpPr txBox="1"/>
          <p:nvPr/>
        </p:nvSpPr>
        <p:spPr>
          <a:xfrm>
            <a:off x="2093976" y="3866162"/>
            <a:ext cx="4496276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500"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t>要加强 C 对 </a:t>
            </a:r>
            <a:r>
              <a:rPr b="1"/>
              <a:t>产品与事业</a:t>
            </a:r>
            <a:r>
              <a:rPr i="1"/>
              <a:t> </a:t>
            </a:r>
            <a:r>
              <a:t>的信心</a:t>
            </a:r>
          </a:p>
        </p:txBody>
      </p:sp>
      <p:sp>
        <p:nvSpPr>
          <p:cNvPr id="146" name="TextBox 12"/>
          <p:cNvSpPr txBox="1"/>
          <p:nvPr/>
        </p:nvSpPr>
        <p:spPr>
          <a:xfrm>
            <a:off x="2093976" y="2984236"/>
            <a:ext cx="1691641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500"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t>C </a:t>
            </a:r>
            <a:r>
              <a:rPr b="1"/>
              <a:t>身份特殊</a:t>
            </a:r>
          </a:p>
        </p:txBody>
      </p:sp>
      <p:sp>
        <p:nvSpPr>
          <p:cNvPr id="147" name="Straight Connector 14"/>
          <p:cNvSpPr/>
          <p:nvPr/>
        </p:nvSpPr>
        <p:spPr>
          <a:xfrm>
            <a:off x="1155424" y="1382769"/>
            <a:ext cx="3172998" cy="4077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" name="Google Shape;90;g7f0f79c46396924a_3" descr="Google Shape;90;g7f0f79c46396924a_3">
            <a:extLst>
              <a:ext uri="{FF2B5EF4-FFF2-40B4-BE49-F238E27FC236}">
                <a16:creationId xmlns:a16="http://schemas.microsoft.com/office/drawing/2014/main" id="{D3C7F7BF-2D66-7117-70CE-84E1465CECE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978"/>
          <a:stretch>
            <a:fillRect/>
          </a:stretch>
        </p:blipFill>
        <p:spPr>
          <a:xfrm>
            <a:off x="0" y="5988550"/>
            <a:ext cx="13115025" cy="86945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49C6B98-C4BC-A1AE-6435-5F1132C56B74}"/>
              </a:ext>
            </a:extLst>
          </p:cNvPr>
          <p:cNvSpPr/>
          <p:nvPr/>
        </p:nvSpPr>
        <p:spPr>
          <a:xfrm>
            <a:off x="9421198" y="6273225"/>
            <a:ext cx="244169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 err="1">
                <a:ln w="0"/>
                <a:solidFill>
                  <a:schemeClr val="bg1"/>
                </a:solidFill>
              </a:rPr>
              <a:t>i</a:t>
            </a:r>
            <a:r>
              <a:rPr lang="en-US" sz="3200" b="0" cap="none" spc="0" dirty="0">
                <a:ln w="0"/>
                <a:solidFill>
                  <a:schemeClr val="bg1"/>
                </a:solidFill>
              </a:rPr>
              <a:t> </a:t>
            </a:r>
            <a:r>
              <a:rPr lang="zh-CN" altLang="en-US" sz="3200" b="0" cap="none" spc="0" dirty="0">
                <a:ln w="0"/>
                <a:solidFill>
                  <a:schemeClr val="bg1"/>
                </a:solidFill>
              </a:rPr>
              <a:t>系统手把手</a:t>
            </a:r>
            <a:endParaRPr lang="en-US" sz="3200" b="0" cap="none" spc="0" dirty="0">
              <a:ln w="0"/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91;g7f0f79c46396924a_3"/>
          <p:cNvSpPr txBox="1">
            <a:spLocks noGrp="1"/>
          </p:cNvSpPr>
          <p:nvPr>
            <p:ph type="ctrTitle"/>
          </p:nvPr>
        </p:nvSpPr>
        <p:spPr>
          <a:xfrm>
            <a:off x="6413605" y="6319499"/>
            <a:ext cx="6129001" cy="538501"/>
          </a:xfrm>
          <a:prstGeom prst="rect">
            <a:avLst/>
          </a:prstGeom>
        </p:spPr>
        <p:txBody>
          <a:bodyPr/>
          <a:lstStyle>
            <a:lvl1pPr algn="r" defTabSz="841247">
              <a:defRPr sz="2484" b="1" i="1">
                <a:solidFill>
                  <a:srgbClr val="FFFFFF"/>
                </a:solidFill>
                <a:latin typeface="Microsoft JhengHei UI"/>
                <a:ea typeface="Microsoft JhengHei UI"/>
                <a:cs typeface="Microsoft JhengHei UI"/>
                <a:sym typeface="Microsoft JhengHei UI"/>
              </a:defRPr>
            </a:lvl1pPr>
          </a:lstStyle>
          <a:p>
            <a:r>
              <a:t>富三代企业模式    .</a:t>
            </a:r>
          </a:p>
        </p:txBody>
      </p:sp>
      <p:sp>
        <p:nvSpPr>
          <p:cNvPr id="151" name="TextBox 2"/>
          <p:cNvSpPr txBox="1"/>
          <p:nvPr/>
        </p:nvSpPr>
        <p:spPr>
          <a:xfrm>
            <a:off x="1472184" y="1646239"/>
            <a:ext cx="6878146" cy="203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ct val="150000"/>
              </a:lnSpc>
              <a:defRPr sz="2500"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t>会前准备：</a:t>
            </a:r>
          </a:p>
          <a:p>
            <a:pPr>
              <a:lnSpc>
                <a:spcPct val="150000"/>
              </a:lnSpc>
              <a:defRPr sz="500"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endParaRPr/>
          </a:p>
          <a:p>
            <a:pPr>
              <a:lnSpc>
                <a:spcPct val="150000"/>
              </a:lnSpc>
              <a:defRPr sz="2500"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t>1）B 要将 C 的基本资料（F.O.R.M.H.D）告知 A</a:t>
            </a:r>
          </a:p>
          <a:p>
            <a:pPr>
              <a:lnSpc>
                <a:spcPct val="150000"/>
              </a:lnSpc>
              <a:defRPr sz="2500"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t>2）B 平时常在 C 面前提 A，以建立期望值</a:t>
            </a:r>
          </a:p>
        </p:txBody>
      </p:sp>
      <p:sp>
        <p:nvSpPr>
          <p:cNvPr id="152" name="TextBox 4"/>
          <p:cNvSpPr txBox="1"/>
          <p:nvPr/>
        </p:nvSpPr>
        <p:spPr>
          <a:xfrm>
            <a:off x="1313688" y="755904"/>
            <a:ext cx="3635615" cy="713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3500"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t>如何做好 B角色？</a:t>
            </a:r>
          </a:p>
        </p:txBody>
      </p:sp>
      <p:sp>
        <p:nvSpPr>
          <p:cNvPr id="153" name="TextBox 5"/>
          <p:cNvSpPr txBox="1"/>
          <p:nvPr/>
        </p:nvSpPr>
        <p:spPr>
          <a:xfrm>
            <a:off x="8709849" y="3559867"/>
            <a:ext cx="2447564" cy="2225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000"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t>F– </a:t>
            </a:r>
            <a:r>
              <a:rPr b="1"/>
              <a:t>F</a:t>
            </a:r>
            <a:r>
              <a:t>amily 家庭</a:t>
            </a:r>
          </a:p>
          <a:p>
            <a:pPr>
              <a:defRPr sz="2000"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t>O – </a:t>
            </a:r>
            <a:r>
              <a:rPr b="1"/>
              <a:t>O</a:t>
            </a:r>
            <a:r>
              <a:t>ccupation 职业</a:t>
            </a:r>
          </a:p>
          <a:p>
            <a:pPr>
              <a:defRPr sz="2000"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t>R – </a:t>
            </a:r>
            <a:r>
              <a:rPr b="1"/>
              <a:t>R</a:t>
            </a:r>
            <a:r>
              <a:t>ecreation 兴趣</a:t>
            </a:r>
          </a:p>
          <a:p>
            <a:pPr>
              <a:defRPr sz="2000"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t>M – </a:t>
            </a:r>
            <a:r>
              <a:rPr b="1"/>
              <a:t>M</a:t>
            </a:r>
            <a:r>
              <a:t>oney 金钱</a:t>
            </a:r>
          </a:p>
          <a:p>
            <a:pPr>
              <a:defRPr sz="2000"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t>H – </a:t>
            </a:r>
            <a:r>
              <a:rPr b="1"/>
              <a:t>H</a:t>
            </a:r>
            <a:r>
              <a:t>ealth 健康</a:t>
            </a:r>
          </a:p>
          <a:p>
            <a:pPr>
              <a:defRPr sz="2000"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t>D – </a:t>
            </a:r>
            <a:r>
              <a:rPr b="1"/>
              <a:t>D</a:t>
            </a:r>
            <a:r>
              <a:t>ream 梦想</a:t>
            </a:r>
          </a:p>
        </p:txBody>
      </p:sp>
      <p:pic>
        <p:nvPicPr>
          <p:cNvPr id="154" name="Graphic 7" descr="Graphic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1514" y="3733388"/>
            <a:ext cx="914401" cy="914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Graphic 9" descr="Graphic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0" y="4009542"/>
            <a:ext cx="914401" cy="914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Graphic 11" descr="Graphic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7879" y="4698388"/>
            <a:ext cx="914401" cy="914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Graphic 13" descr="Graphic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5980" y="4918111"/>
            <a:ext cx="914401" cy="914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Graphic 15" descr="Graphic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8886" y="5060889"/>
            <a:ext cx="914401" cy="914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Graphic 17" descr="Graphic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2130" y="3923567"/>
            <a:ext cx="914401" cy="914401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Rectangle 18"/>
          <p:cNvSpPr/>
          <p:nvPr/>
        </p:nvSpPr>
        <p:spPr>
          <a:xfrm>
            <a:off x="8534400" y="3429000"/>
            <a:ext cx="2840736" cy="2183789"/>
          </a:xfrm>
          <a:prstGeom prst="rect">
            <a:avLst/>
          </a:prstGeom>
          <a:ln w="25400">
            <a:solidFill>
              <a:srgbClr val="092937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endParaRPr/>
          </a:p>
        </p:txBody>
      </p:sp>
      <p:sp>
        <p:nvSpPr>
          <p:cNvPr id="161" name="Straight Connector 19"/>
          <p:cNvSpPr/>
          <p:nvPr/>
        </p:nvSpPr>
        <p:spPr>
          <a:xfrm>
            <a:off x="1191497" y="1374654"/>
            <a:ext cx="3700019" cy="12192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" name="Google Shape;90;g7f0f79c46396924a_3" descr="Google Shape;90;g7f0f79c46396924a_3">
            <a:extLst>
              <a:ext uri="{FF2B5EF4-FFF2-40B4-BE49-F238E27FC236}">
                <a16:creationId xmlns:a16="http://schemas.microsoft.com/office/drawing/2014/main" id="{44C50FAE-C087-4C6A-3DD3-3AD268D6A89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86978"/>
          <a:stretch>
            <a:fillRect/>
          </a:stretch>
        </p:blipFill>
        <p:spPr>
          <a:xfrm>
            <a:off x="0" y="5988550"/>
            <a:ext cx="13115025" cy="86945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80829B9-45D0-C945-0C12-8834E3EAE815}"/>
              </a:ext>
            </a:extLst>
          </p:cNvPr>
          <p:cNvSpPr/>
          <p:nvPr/>
        </p:nvSpPr>
        <p:spPr>
          <a:xfrm>
            <a:off x="9421198" y="6273225"/>
            <a:ext cx="244169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 err="1">
                <a:ln w="0"/>
                <a:solidFill>
                  <a:schemeClr val="bg1"/>
                </a:solidFill>
              </a:rPr>
              <a:t>i</a:t>
            </a:r>
            <a:r>
              <a:rPr lang="en-US" sz="3200" b="0" cap="none" spc="0" dirty="0">
                <a:ln w="0"/>
                <a:solidFill>
                  <a:schemeClr val="bg1"/>
                </a:solidFill>
              </a:rPr>
              <a:t> </a:t>
            </a:r>
            <a:r>
              <a:rPr lang="zh-CN" altLang="en-US" sz="3200" b="0" cap="none" spc="0" dirty="0">
                <a:ln w="0"/>
                <a:solidFill>
                  <a:schemeClr val="bg1"/>
                </a:solidFill>
              </a:rPr>
              <a:t>系统手把手</a:t>
            </a:r>
            <a:endParaRPr lang="en-US" sz="3200" b="0" cap="none" spc="0" dirty="0">
              <a:ln w="0"/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91;g7f0f79c46396924a_3"/>
          <p:cNvSpPr txBox="1">
            <a:spLocks noGrp="1"/>
          </p:cNvSpPr>
          <p:nvPr>
            <p:ph type="ctrTitle"/>
          </p:nvPr>
        </p:nvSpPr>
        <p:spPr>
          <a:xfrm>
            <a:off x="6413605" y="6319499"/>
            <a:ext cx="6129001" cy="538501"/>
          </a:xfrm>
          <a:prstGeom prst="rect">
            <a:avLst/>
          </a:prstGeom>
        </p:spPr>
        <p:txBody>
          <a:bodyPr/>
          <a:lstStyle>
            <a:lvl1pPr algn="r" defTabSz="841247">
              <a:defRPr sz="2484" b="1" i="1">
                <a:solidFill>
                  <a:srgbClr val="FFFFFF"/>
                </a:solidFill>
                <a:latin typeface="Microsoft JhengHei UI"/>
                <a:ea typeface="Microsoft JhengHei UI"/>
                <a:cs typeface="Microsoft JhengHei UI"/>
                <a:sym typeface="Microsoft JhengHei UI"/>
              </a:defRPr>
            </a:lvl1pPr>
          </a:lstStyle>
          <a:p>
            <a:r>
              <a:t>富三代企业模式    .</a:t>
            </a:r>
          </a:p>
        </p:txBody>
      </p:sp>
      <p:sp>
        <p:nvSpPr>
          <p:cNvPr id="165" name="TextBox 2"/>
          <p:cNvSpPr txBox="1"/>
          <p:nvPr/>
        </p:nvSpPr>
        <p:spPr>
          <a:xfrm>
            <a:off x="1313688" y="755904"/>
            <a:ext cx="3635615" cy="713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3500"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t>如何做好 B角色？</a:t>
            </a:r>
          </a:p>
        </p:txBody>
      </p:sp>
      <p:sp>
        <p:nvSpPr>
          <p:cNvPr id="166" name="TextBox 3"/>
          <p:cNvSpPr txBox="1"/>
          <p:nvPr/>
        </p:nvSpPr>
        <p:spPr>
          <a:xfrm>
            <a:off x="1472183" y="1646239"/>
            <a:ext cx="1691641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ct val="150000"/>
              </a:lnSpc>
              <a:defRPr sz="2500">
                <a:latin typeface="Microsoft JhengHei UI"/>
                <a:ea typeface="Microsoft JhengHei UI"/>
                <a:cs typeface="Microsoft JhengHei UI"/>
                <a:sym typeface="Microsoft JhengHei UI"/>
              </a:defRPr>
            </a:lvl1pPr>
          </a:lstStyle>
          <a:p>
            <a:r>
              <a:t>当天见面：</a:t>
            </a:r>
          </a:p>
        </p:txBody>
      </p:sp>
      <p:sp>
        <p:nvSpPr>
          <p:cNvPr id="167" name="TextBox 4"/>
          <p:cNvSpPr txBox="1"/>
          <p:nvPr/>
        </p:nvSpPr>
        <p:spPr>
          <a:xfrm>
            <a:off x="1472183" y="2393642"/>
            <a:ext cx="2609260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ct val="150000"/>
              </a:lnSpc>
              <a:defRPr sz="2500"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t>1）ABC 座位安排</a:t>
            </a:r>
          </a:p>
        </p:txBody>
      </p:sp>
      <p:sp>
        <p:nvSpPr>
          <p:cNvPr id="168" name="TextBox 5"/>
          <p:cNvSpPr txBox="1"/>
          <p:nvPr/>
        </p:nvSpPr>
        <p:spPr>
          <a:xfrm>
            <a:off x="5271668" y="2403817"/>
            <a:ext cx="5545685" cy="2637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4000"/>
              </a:lnSpc>
              <a:defRPr sz="2500"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t>2）B 先简单介绍 C 给 A 认识，再将 A 介绍给 C，并推荐 A</a:t>
            </a:r>
          </a:p>
          <a:p>
            <a:pPr>
              <a:lnSpc>
                <a:spcPts val="4000"/>
              </a:lnSpc>
              <a:defRPr sz="2500"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endParaRPr/>
          </a:p>
          <a:p>
            <a:pPr>
              <a:lnSpc>
                <a:spcPts val="4000"/>
              </a:lnSpc>
              <a:defRPr sz="2500"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t>3）B 微笑、点头、做笔记、帮忙问问题、排除干扰</a:t>
            </a:r>
          </a:p>
        </p:txBody>
      </p:sp>
      <p:sp>
        <p:nvSpPr>
          <p:cNvPr id="169" name="Rectangle 6"/>
          <p:cNvSpPr/>
          <p:nvPr/>
        </p:nvSpPr>
        <p:spPr>
          <a:xfrm>
            <a:off x="1987295" y="3816096"/>
            <a:ext cx="1643620" cy="804673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endParaRPr/>
          </a:p>
        </p:txBody>
      </p:sp>
      <p:sp>
        <p:nvSpPr>
          <p:cNvPr id="170" name="TextBox 7"/>
          <p:cNvSpPr txBox="1"/>
          <p:nvPr/>
        </p:nvSpPr>
        <p:spPr>
          <a:xfrm>
            <a:off x="2396315" y="3394664"/>
            <a:ext cx="273557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latin typeface="Microsoft JhengHei UI"/>
                <a:ea typeface="Microsoft JhengHei UI"/>
                <a:cs typeface="Microsoft JhengHei UI"/>
                <a:sym typeface="Microsoft JhengHei UI"/>
              </a:defRPr>
            </a:lvl1pPr>
          </a:lstStyle>
          <a:p>
            <a:r>
              <a:t>A</a:t>
            </a:r>
          </a:p>
        </p:txBody>
      </p:sp>
      <p:sp>
        <p:nvSpPr>
          <p:cNvPr id="171" name="TextBox 8"/>
          <p:cNvSpPr txBox="1"/>
          <p:nvPr/>
        </p:nvSpPr>
        <p:spPr>
          <a:xfrm>
            <a:off x="2378210" y="4658726"/>
            <a:ext cx="273557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latin typeface="Microsoft JhengHei UI"/>
                <a:ea typeface="Microsoft JhengHei UI"/>
                <a:cs typeface="Microsoft JhengHei UI"/>
                <a:sym typeface="Microsoft JhengHei UI"/>
              </a:defRPr>
            </a:lvl1pPr>
          </a:lstStyle>
          <a:p>
            <a:r>
              <a:t>B</a:t>
            </a:r>
          </a:p>
        </p:txBody>
      </p:sp>
      <p:sp>
        <p:nvSpPr>
          <p:cNvPr id="172" name="TextBox 9"/>
          <p:cNvSpPr txBox="1"/>
          <p:nvPr/>
        </p:nvSpPr>
        <p:spPr>
          <a:xfrm>
            <a:off x="3004856" y="4658726"/>
            <a:ext cx="287571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latin typeface="Microsoft JhengHei UI"/>
                <a:ea typeface="Microsoft JhengHei UI"/>
                <a:cs typeface="Microsoft JhengHei UI"/>
                <a:sym typeface="Microsoft JhengHei UI"/>
              </a:defRPr>
            </a:lvl1pPr>
          </a:lstStyle>
          <a:p>
            <a:r>
              <a:t>C</a:t>
            </a:r>
          </a:p>
        </p:txBody>
      </p:sp>
      <p:sp>
        <p:nvSpPr>
          <p:cNvPr id="173" name="Straight Connector 10"/>
          <p:cNvSpPr/>
          <p:nvPr/>
        </p:nvSpPr>
        <p:spPr>
          <a:xfrm>
            <a:off x="1191497" y="1374654"/>
            <a:ext cx="3700019" cy="12192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4" name="Triangle 11"/>
          <p:cNvSpPr/>
          <p:nvPr/>
        </p:nvSpPr>
        <p:spPr>
          <a:xfrm>
            <a:off x="2511200" y="3724797"/>
            <a:ext cx="553037" cy="946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21600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endParaRPr/>
          </a:p>
        </p:txBody>
      </p:sp>
      <p:pic>
        <p:nvPicPr>
          <p:cNvPr id="2" name="Google Shape;90;g7f0f79c46396924a_3" descr="Google Shape;90;g7f0f79c46396924a_3">
            <a:extLst>
              <a:ext uri="{FF2B5EF4-FFF2-40B4-BE49-F238E27FC236}">
                <a16:creationId xmlns:a16="http://schemas.microsoft.com/office/drawing/2014/main" id="{F91F89CB-501C-D00F-1C69-BD51A2B28F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6978"/>
          <a:stretch>
            <a:fillRect/>
          </a:stretch>
        </p:blipFill>
        <p:spPr>
          <a:xfrm>
            <a:off x="0" y="5988550"/>
            <a:ext cx="13115025" cy="86945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836AF03-08F6-54A8-38A5-E65EE90402D8}"/>
              </a:ext>
            </a:extLst>
          </p:cNvPr>
          <p:cNvSpPr/>
          <p:nvPr/>
        </p:nvSpPr>
        <p:spPr>
          <a:xfrm>
            <a:off x="9421198" y="6273225"/>
            <a:ext cx="244169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 err="1">
                <a:ln w="0"/>
                <a:solidFill>
                  <a:schemeClr val="bg1"/>
                </a:solidFill>
              </a:rPr>
              <a:t>i</a:t>
            </a:r>
            <a:r>
              <a:rPr lang="en-US" sz="3200" b="0" cap="none" spc="0" dirty="0">
                <a:ln w="0"/>
                <a:solidFill>
                  <a:schemeClr val="bg1"/>
                </a:solidFill>
              </a:rPr>
              <a:t> </a:t>
            </a:r>
            <a:r>
              <a:rPr lang="zh-CN" altLang="en-US" sz="3200" b="0" cap="none" spc="0" dirty="0">
                <a:ln w="0"/>
                <a:solidFill>
                  <a:schemeClr val="bg1"/>
                </a:solidFill>
              </a:rPr>
              <a:t>系统手把手</a:t>
            </a:r>
            <a:endParaRPr lang="en-US" sz="3200" b="0" cap="none" spc="0" dirty="0">
              <a:ln w="0"/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91;g7f0f79c46396924a_3"/>
          <p:cNvSpPr txBox="1">
            <a:spLocks noGrp="1"/>
          </p:cNvSpPr>
          <p:nvPr>
            <p:ph type="ctrTitle"/>
          </p:nvPr>
        </p:nvSpPr>
        <p:spPr>
          <a:xfrm>
            <a:off x="6413605" y="6319499"/>
            <a:ext cx="6129001" cy="538501"/>
          </a:xfrm>
          <a:prstGeom prst="rect">
            <a:avLst/>
          </a:prstGeom>
        </p:spPr>
        <p:txBody>
          <a:bodyPr/>
          <a:lstStyle>
            <a:lvl1pPr algn="r" defTabSz="841247">
              <a:defRPr sz="2484" b="1" i="1">
                <a:solidFill>
                  <a:srgbClr val="FFFFFF"/>
                </a:solidFill>
                <a:latin typeface="Microsoft JhengHei UI"/>
                <a:ea typeface="Microsoft JhengHei UI"/>
                <a:cs typeface="Microsoft JhengHei UI"/>
                <a:sym typeface="Microsoft JhengHei UI"/>
              </a:defRPr>
            </a:lvl1pPr>
          </a:lstStyle>
          <a:p>
            <a:r>
              <a:t>富三代企业模式    .</a:t>
            </a:r>
          </a:p>
        </p:txBody>
      </p:sp>
      <p:sp>
        <p:nvSpPr>
          <p:cNvPr id="178" name="TextBox 2"/>
          <p:cNvSpPr txBox="1"/>
          <p:nvPr/>
        </p:nvSpPr>
        <p:spPr>
          <a:xfrm>
            <a:off x="1289304" y="1002324"/>
            <a:ext cx="4698465" cy="713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3500"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t>会后 B 得主动与 A 检讨</a:t>
            </a:r>
          </a:p>
        </p:txBody>
      </p:sp>
      <p:sp>
        <p:nvSpPr>
          <p:cNvPr id="179" name="TextBox 3"/>
          <p:cNvSpPr txBox="1"/>
          <p:nvPr/>
        </p:nvSpPr>
        <p:spPr>
          <a:xfrm>
            <a:off x="1850136" y="2359754"/>
            <a:ext cx="2987041" cy="192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0000"/>
              </a:buClr>
              <a:buSzPct val="100000"/>
              <a:buChar char="✓"/>
              <a:defRPr sz="2500"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t>哪里</a:t>
            </a:r>
            <a:r>
              <a:rPr b="1"/>
              <a:t>做得好</a:t>
            </a:r>
            <a:r>
              <a:t>？</a:t>
            </a:r>
          </a:p>
          <a:p>
            <a:pPr marL="342900" indent="-342900">
              <a:lnSpc>
                <a:spcPct val="150000"/>
              </a:lnSpc>
              <a:buClr>
                <a:srgbClr val="000000"/>
              </a:buClr>
              <a:buSzPct val="100000"/>
              <a:buChar char="✓"/>
              <a:defRPr sz="2500"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t>哪里可以</a:t>
            </a:r>
            <a:r>
              <a:rPr b="1"/>
              <a:t>改进</a:t>
            </a:r>
            <a:r>
              <a:t>？</a:t>
            </a:r>
          </a:p>
          <a:p>
            <a:pPr marL="342900" indent="-342900">
              <a:lnSpc>
                <a:spcPct val="150000"/>
              </a:lnSpc>
              <a:buClr>
                <a:srgbClr val="000000"/>
              </a:buClr>
              <a:buSzPct val="100000"/>
              <a:buChar char="✓"/>
              <a:defRPr sz="2500" b="1">
                <a:latin typeface="Microsoft JhengHei UI"/>
                <a:ea typeface="Microsoft JhengHei UI"/>
                <a:cs typeface="Microsoft JhengHei UI"/>
                <a:sym typeface="Microsoft JhengHei UI"/>
              </a:defRPr>
            </a:pPr>
            <a:r>
              <a:t>下一步</a:t>
            </a:r>
            <a:r>
              <a:rPr b="0"/>
              <a:t>怎么跟进？</a:t>
            </a:r>
          </a:p>
        </p:txBody>
      </p:sp>
      <p:sp>
        <p:nvSpPr>
          <p:cNvPr id="180" name="Straight Connector 4"/>
          <p:cNvSpPr/>
          <p:nvPr/>
        </p:nvSpPr>
        <p:spPr>
          <a:xfrm>
            <a:off x="1243583" y="1621075"/>
            <a:ext cx="5170023" cy="12192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" name="Google Shape;90;g7f0f79c46396924a_3" descr="Google Shape;90;g7f0f79c46396924a_3">
            <a:extLst>
              <a:ext uri="{FF2B5EF4-FFF2-40B4-BE49-F238E27FC236}">
                <a16:creationId xmlns:a16="http://schemas.microsoft.com/office/drawing/2014/main" id="{60112ABD-01FE-5E04-D3D3-9A8EFED2F8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6978"/>
          <a:stretch>
            <a:fillRect/>
          </a:stretch>
        </p:blipFill>
        <p:spPr>
          <a:xfrm>
            <a:off x="0" y="5988550"/>
            <a:ext cx="13115025" cy="86945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10B5303-D628-94D3-557E-38A8A3351F83}"/>
              </a:ext>
            </a:extLst>
          </p:cNvPr>
          <p:cNvSpPr/>
          <p:nvPr/>
        </p:nvSpPr>
        <p:spPr>
          <a:xfrm>
            <a:off x="9421198" y="6273225"/>
            <a:ext cx="244169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 err="1">
                <a:ln w="0"/>
                <a:solidFill>
                  <a:schemeClr val="bg1"/>
                </a:solidFill>
              </a:rPr>
              <a:t>i</a:t>
            </a:r>
            <a:r>
              <a:rPr lang="en-US" sz="3200" b="0" cap="none" spc="0" dirty="0">
                <a:ln w="0"/>
                <a:solidFill>
                  <a:schemeClr val="bg1"/>
                </a:solidFill>
              </a:rPr>
              <a:t> </a:t>
            </a:r>
            <a:r>
              <a:rPr lang="zh-CN" altLang="en-US" sz="3200" b="0" cap="none" spc="0" dirty="0">
                <a:ln w="0"/>
                <a:solidFill>
                  <a:schemeClr val="bg1"/>
                </a:solidFill>
              </a:rPr>
              <a:t>系统手把手</a:t>
            </a:r>
            <a:endParaRPr lang="en-US" sz="3200" b="0" cap="none" spc="0" dirty="0">
              <a:ln w="0"/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91;g7f0f79c46396924a_3"/>
          <p:cNvSpPr txBox="1">
            <a:spLocks noGrp="1"/>
          </p:cNvSpPr>
          <p:nvPr>
            <p:ph type="ctrTitle"/>
          </p:nvPr>
        </p:nvSpPr>
        <p:spPr>
          <a:xfrm>
            <a:off x="6413605" y="6319499"/>
            <a:ext cx="6129001" cy="538501"/>
          </a:xfrm>
          <a:prstGeom prst="rect">
            <a:avLst/>
          </a:prstGeom>
        </p:spPr>
        <p:txBody>
          <a:bodyPr/>
          <a:lstStyle>
            <a:lvl1pPr algn="r" defTabSz="841247">
              <a:defRPr sz="2484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富三代企业模式    .</a:t>
            </a:r>
          </a:p>
        </p:txBody>
      </p:sp>
      <p:grpSp>
        <p:nvGrpSpPr>
          <p:cNvPr id="215" name="Diagram 4"/>
          <p:cNvGrpSpPr/>
          <p:nvPr/>
        </p:nvGrpSpPr>
        <p:grpSpPr>
          <a:xfrm>
            <a:off x="3339017" y="455305"/>
            <a:ext cx="5513964" cy="5410942"/>
            <a:chOff x="0" y="0"/>
            <a:chExt cx="5513963" cy="5410941"/>
          </a:xfrm>
        </p:grpSpPr>
        <p:grpSp>
          <p:nvGrpSpPr>
            <p:cNvPr id="186" name="Group"/>
            <p:cNvGrpSpPr/>
            <p:nvPr/>
          </p:nvGrpSpPr>
          <p:grpSpPr>
            <a:xfrm>
              <a:off x="2054512" y="2107348"/>
              <a:ext cx="1404939" cy="1404939"/>
              <a:chOff x="0" y="0"/>
              <a:chExt cx="1404937" cy="1404937"/>
            </a:xfrm>
          </p:grpSpPr>
          <p:sp>
            <p:nvSpPr>
              <p:cNvPr id="184" name="Circle"/>
              <p:cNvSpPr/>
              <p:nvPr/>
            </p:nvSpPr>
            <p:spPr>
              <a:xfrm>
                <a:off x="0" y="0"/>
                <a:ext cx="1404938" cy="1404938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933450">
                  <a:lnSpc>
                    <a:spcPct val="90000"/>
                  </a:lnSpc>
                  <a:spcBef>
                    <a:spcPts val="500"/>
                  </a:spcBef>
                  <a:defRPr sz="2100">
                    <a:solidFill>
                      <a:srgbClr val="FFFFFF"/>
                    </a:solidFill>
                    <a:latin typeface="Microsoft JhengHei UI"/>
                    <a:ea typeface="Microsoft JhengHei UI"/>
                    <a:cs typeface="Microsoft JhengHei UI"/>
                    <a:sym typeface="Microsoft JhengHei UI"/>
                  </a:defRPr>
                </a:pPr>
                <a:endParaRPr/>
              </a:p>
            </p:txBody>
          </p:sp>
          <p:sp>
            <p:nvSpPr>
              <p:cNvPr id="185" name="7种…"/>
              <p:cNvSpPr txBox="1"/>
              <p:nvPr/>
            </p:nvSpPr>
            <p:spPr>
              <a:xfrm>
                <a:off x="205748" y="283241"/>
                <a:ext cx="993442" cy="83845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3334" tIns="13334" rIns="13334" bIns="13334" numCol="1" anchor="ctr">
                <a:spAutoFit/>
              </a:bodyPr>
              <a:lstStyle/>
              <a:p>
                <a:pPr algn="ctr" defTabSz="933450">
                  <a:lnSpc>
                    <a:spcPct val="90000"/>
                  </a:lnSpc>
                  <a:spcBef>
                    <a:spcPts val="800"/>
                  </a:spcBef>
                  <a:defRPr sz="2100">
                    <a:solidFill>
                      <a:srgbClr val="FFFFFF"/>
                    </a:solidFill>
                    <a:latin typeface="Microsoft JhengHei UI"/>
                    <a:ea typeface="Microsoft JhengHei UI"/>
                    <a:cs typeface="Microsoft JhengHei UI"/>
                    <a:sym typeface="Microsoft JhengHei UI"/>
                  </a:defRPr>
                </a:pPr>
                <a:r>
                  <a:t>7种</a:t>
                </a:r>
              </a:p>
              <a:p>
                <a:pPr algn="ctr" defTabSz="933450">
                  <a:lnSpc>
                    <a:spcPct val="90000"/>
                  </a:lnSpc>
                  <a:spcBef>
                    <a:spcPts val="800"/>
                  </a:spcBef>
                  <a:defRPr sz="2100">
                    <a:solidFill>
                      <a:srgbClr val="FFFFFF"/>
                    </a:solidFill>
                    <a:latin typeface="Microsoft JhengHei UI"/>
                    <a:ea typeface="Microsoft JhengHei UI"/>
                    <a:cs typeface="Microsoft JhengHei UI"/>
                    <a:sym typeface="Microsoft JhengHei UI"/>
                  </a:defRPr>
                </a:pPr>
                <a:r>
                  <a:t>恐怖 B</a:t>
                </a:r>
              </a:p>
            </p:txBody>
          </p:sp>
        </p:grpSp>
        <p:sp>
          <p:nvSpPr>
            <p:cNvPr id="187" name="Line"/>
            <p:cNvSpPr/>
            <p:nvPr/>
          </p:nvSpPr>
          <p:spPr>
            <a:xfrm flipV="1">
              <a:off x="2756345" y="1405572"/>
              <a:ext cx="1" cy="702411"/>
            </a:xfrm>
            <a:prstGeom prst="line">
              <a:avLst/>
            </a:prstGeom>
            <a:noFill/>
            <a:ln w="25400" cap="flat">
              <a:solidFill>
                <a:srgbClr val="114C67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190" name="Group"/>
            <p:cNvGrpSpPr/>
            <p:nvPr/>
          </p:nvGrpSpPr>
          <p:grpSpPr>
            <a:xfrm>
              <a:off x="2054512" y="0"/>
              <a:ext cx="1404939" cy="1404938"/>
              <a:chOff x="0" y="0"/>
              <a:chExt cx="1404937" cy="1404937"/>
            </a:xfrm>
          </p:grpSpPr>
          <p:sp>
            <p:nvSpPr>
              <p:cNvPr id="188" name="Circle"/>
              <p:cNvSpPr/>
              <p:nvPr/>
            </p:nvSpPr>
            <p:spPr>
              <a:xfrm>
                <a:off x="0" y="0"/>
                <a:ext cx="1404938" cy="1404938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244600">
                  <a:lnSpc>
                    <a:spcPct val="90000"/>
                  </a:lnSpc>
                  <a:spcBef>
                    <a:spcPts val="500"/>
                  </a:spcBef>
                  <a:defRPr sz="2800">
                    <a:solidFill>
                      <a:srgbClr val="FFFFFF"/>
                    </a:solidFill>
                    <a:latin typeface="Microsoft JhengHei UI"/>
                    <a:ea typeface="Microsoft JhengHei UI"/>
                    <a:cs typeface="Microsoft JhengHei UI"/>
                    <a:sym typeface="Microsoft JhengHei UI"/>
                  </a:defRPr>
                </a:pPr>
                <a:endParaRPr/>
              </a:p>
            </p:txBody>
          </p:sp>
          <p:sp>
            <p:nvSpPr>
              <p:cNvPr id="189" name="多嘴B"/>
              <p:cNvSpPr txBox="1"/>
              <p:nvPr/>
            </p:nvSpPr>
            <p:spPr>
              <a:xfrm>
                <a:off x="205748" y="430688"/>
                <a:ext cx="993442" cy="5435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7779" tIns="17779" rIns="17779" bIns="17779" numCol="1" anchor="ctr">
                <a:spAutoFit/>
              </a:bodyPr>
              <a:lstStyle>
                <a:lvl1pPr algn="ctr" defTabSz="124460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  <a:latin typeface="Microsoft JhengHei UI"/>
                    <a:ea typeface="Microsoft JhengHei UI"/>
                    <a:cs typeface="Microsoft JhengHei UI"/>
                    <a:sym typeface="Microsoft JhengHei UI"/>
                  </a:defRPr>
                </a:lvl1pPr>
              </a:lstStyle>
              <a:p>
                <a:r>
                  <a:t>多嘴B</a:t>
                </a:r>
              </a:p>
            </p:txBody>
          </p:sp>
        </p:grpSp>
        <p:sp>
          <p:nvSpPr>
            <p:cNvPr id="191" name="Line"/>
            <p:cNvSpPr/>
            <p:nvPr/>
          </p:nvSpPr>
          <p:spPr>
            <a:xfrm flipV="1">
              <a:off x="3305797" y="1934026"/>
              <a:ext cx="549168" cy="437947"/>
            </a:xfrm>
            <a:prstGeom prst="line">
              <a:avLst/>
            </a:prstGeom>
            <a:noFill/>
            <a:ln w="25400" cap="flat">
              <a:solidFill>
                <a:srgbClr val="114C67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194" name="Group"/>
            <p:cNvGrpSpPr/>
            <p:nvPr/>
          </p:nvGrpSpPr>
          <p:grpSpPr>
            <a:xfrm>
              <a:off x="3702104" y="793438"/>
              <a:ext cx="1404939" cy="1404938"/>
              <a:chOff x="0" y="0"/>
              <a:chExt cx="1404937" cy="1404937"/>
            </a:xfrm>
          </p:grpSpPr>
          <p:sp>
            <p:nvSpPr>
              <p:cNvPr id="192" name="Circle"/>
              <p:cNvSpPr/>
              <p:nvPr/>
            </p:nvSpPr>
            <p:spPr>
              <a:xfrm>
                <a:off x="0" y="0"/>
                <a:ext cx="1404938" cy="1404938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244600">
                  <a:lnSpc>
                    <a:spcPct val="90000"/>
                  </a:lnSpc>
                  <a:spcBef>
                    <a:spcPts val="500"/>
                  </a:spcBef>
                  <a:defRPr sz="2800">
                    <a:solidFill>
                      <a:srgbClr val="FFFFFF"/>
                    </a:solidFill>
                    <a:latin typeface="Microsoft JhengHei UI"/>
                    <a:ea typeface="Microsoft JhengHei UI"/>
                    <a:cs typeface="Microsoft JhengHei UI"/>
                    <a:sym typeface="Microsoft JhengHei UI"/>
                  </a:defRPr>
                </a:pPr>
                <a:endParaRPr/>
              </a:p>
            </p:txBody>
          </p:sp>
          <p:sp>
            <p:nvSpPr>
              <p:cNvPr id="193" name="白目B"/>
              <p:cNvSpPr txBox="1"/>
              <p:nvPr/>
            </p:nvSpPr>
            <p:spPr>
              <a:xfrm>
                <a:off x="205747" y="430688"/>
                <a:ext cx="993442" cy="5435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7779" tIns="17779" rIns="17779" bIns="17779" numCol="1" anchor="ctr">
                <a:spAutoFit/>
              </a:bodyPr>
              <a:lstStyle>
                <a:lvl1pPr algn="ctr" defTabSz="124460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  <a:latin typeface="Microsoft JhengHei UI"/>
                    <a:ea typeface="Microsoft JhengHei UI"/>
                    <a:cs typeface="Microsoft JhengHei UI"/>
                    <a:sym typeface="Microsoft JhengHei UI"/>
                  </a:defRPr>
                </a:lvl1pPr>
              </a:lstStyle>
              <a:p>
                <a:r>
                  <a:t>白目B</a:t>
                </a:r>
              </a:p>
            </p:txBody>
          </p:sp>
        </p:grpSp>
        <p:sp>
          <p:nvSpPr>
            <p:cNvPr id="195" name="Line"/>
            <p:cNvSpPr/>
            <p:nvPr/>
          </p:nvSpPr>
          <p:spPr>
            <a:xfrm>
              <a:off x="3441978" y="2966145"/>
              <a:ext cx="684800" cy="156302"/>
            </a:xfrm>
            <a:prstGeom prst="line">
              <a:avLst/>
            </a:prstGeom>
            <a:noFill/>
            <a:ln w="25400" cap="flat">
              <a:solidFill>
                <a:srgbClr val="114C67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198" name="Group"/>
            <p:cNvGrpSpPr/>
            <p:nvPr/>
          </p:nvGrpSpPr>
          <p:grpSpPr>
            <a:xfrm>
              <a:off x="4109025" y="2576277"/>
              <a:ext cx="1404939" cy="1404939"/>
              <a:chOff x="0" y="0"/>
              <a:chExt cx="1404937" cy="1404937"/>
            </a:xfrm>
          </p:grpSpPr>
          <p:sp>
            <p:nvSpPr>
              <p:cNvPr id="196" name="Circle"/>
              <p:cNvSpPr/>
              <p:nvPr/>
            </p:nvSpPr>
            <p:spPr>
              <a:xfrm>
                <a:off x="0" y="0"/>
                <a:ext cx="1404938" cy="1404938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244600">
                  <a:lnSpc>
                    <a:spcPct val="90000"/>
                  </a:lnSpc>
                  <a:spcBef>
                    <a:spcPts val="500"/>
                  </a:spcBef>
                  <a:defRPr sz="2800">
                    <a:solidFill>
                      <a:srgbClr val="FFFFFF"/>
                    </a:solidFill>
                    <a:latin typeface="Microsoft JhengHei UI"/>
                    <a:ea typeface="Microsoft JhengHei UI"/>
                    <a:cs typeface="Microsoft JhengHei UI"/>
                    <a:sym typeface="Microsoft JhengHei UI"/>
                  </a:defRPr>
                </a:pPr>
                <a:endParaRPr/>
              </a:p>
            </p:txBody>
          </p:sp>
          <p:sp>
            <p:nvSpPr>
              <p:cNvPr id="197" name="瞌睡B"/>
              <p:cNvSpPr txBox="1"/>
              <p:nvPr/>
            </p:nvSpPr>
            <p:spPr>
              <a:xfrm>
                <a:off x="205747" y="430688"/>
                <a:ext cx="993442" cy="5435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7779" tIns="17779" rIns="17779" bIns="17779" numCol="1" anchor="ctr">
                <a:spAutoFit/>
              </a:bodyPr>
              <a:lstStyle>
                <a:lvl1pPr algn="ctr" defTabSz="124460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  <a:latin typeface="Microsoft JhengHei UI"/>
                    <a:ea typeface="Microsoft JhengHei UI"/>
                    <a:cs typeface="Microsoft JhengHei UI"/>
                    <a:sym typeface="Microsoft JhengHei UI"/>
                  </a:defRPr>
                </a:lvl1pPr>
              </a:lstStyle>
              <a:p>
                <a:r>
                  <a:t>瞌睡B</a:t>
                </a:r>
              </a:p>
            </p:txBody>
          </p:sp>
        </p:grpSp>
        <p:sp>
          <p:nvSpPr>
            <p:cNvPr id="199" name="Line"/>
            <p:cNvSpPr/>
            <p:nvPr/>
          </p:nvSpPr>
          <p:spPr>
            <a:xfrm>
              <a:off x="3062343" y="3443077"/>
              <a:ext cx="304765" cy="632851"/>
            </a:xfrm>
            <a:prstGeom prst="line">
              <a:avLst/>
            </a:prstGeom>
            <a:noFill/>
            <a:ln w="25400" cap="flat">
              <a:solidFill>
                <a:srgbClr val="114C67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202" name="Group"/>
            <p:cNvGrpSpPr/>
            <p:nvPr/>
          </p:nvGrpSpPr>
          <p:grpSpPr>
            <a:xfrm>
              <a:off x="2968856" y="4006003"/>
              <a:ext cx="1404939" cy="1404939"/>
              <a:chOff x="0" y="0"/>
              <a:chExt cx="1404937" cy="1404937"/>
            </a:xfrm>
          </p:grpSpPr>
          <p:sp>
            <p:nvSpPr>
              <p:cNvPr id="200" name="Circle"/>
              <p:cNvSpPr/>
              <p:nvPr/>
            </p:nvSpPr>
            <p:spPr>
              <a:xfrm>
                <a:off x="0" y="0"/>
                <a:ext cx="1404938" cy="1404938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244600">
                  <a:lnSpc>
                    <a:spcPct val="90000"/>
                  </a:lnSpc>
                  <a:spcBef>
                    <a:spcPts val="500"/>
                  </a:spcBef>
                  <a:defRPr sz="2800">
                    <a:solidFill>
                      <a:srgbClr val="FFFFFF"/>
                    </a:solidFill>
                    <a:latin typeface="Microsoft JhengHei UI"/>
                    <a:ea typeface="Microsoft JhengHei UI"/>
                    <a:cs typeface="Microsoft JhengHei UI"/>
                    <a:sym typeface="Microsoft JhengHei UI"/>
                  </a:defRPr>
                </a:pPr>
                <a:endParaRPr/>
              </a:p>
            </p:txBody>
          </p:sp>
          <p:sp>
            <p:nvSpPr>
              <p:cNvPr id="201" name="手机B"/>
              <p:cNvSpPr txBox="1"/>
              <p:nvPr/>
            </p:nvSpPr>
            <p:spPr>
              <a:xfrm>
                <a:off x="205747" y="430688"/>
                <a:ext cx="993442" cy="5435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7779" tIns="17779" rIns="17779" bIns="17779" numCol="1" anchor="ctr">
                <a:spAutoFit/>
              </a:bodyPr>
              <a:lstStyle>
                <a:lvl1pPr algn="ctr" defTabSz="124460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  <a:latin typeface="Microsoft JhengHei UI"/>
                    <a:ea typeface="Microsoft JhengHei UI"/>
                    <a:cs typeface="Microsoft JhengHei UI"/>
                    <a:sym typeface="Microsoft JhengHei UI"/>
                  </a:defRPr>
                </a:lvl1pPr>
              </a:lstStyle>
              <a:p>
                <a:r>
                  <a:t>手机B</a:t>
                </a:r>
              </a:p>
            </p:txBody>
          </p:sp>
        </p:grpSp>
        <p:sp>
          <p:nvSpPr>
            <p:cNvPr id="203" name="Line"/>
            <p:cNvSpPr/>
            <p:nvPr/>
          </p:nvSpPr>
          <p:spPr>
            <a:xfrm flipH="1">
              <a:off x="2147999" y="3443629"/>
              <a:ext cx="304765" cy="632850"/>
            </a:xfrm>
            <a:prstGeom prst="line">
              <a:avLst/>
            </a:prstGeom>
            <a:noFill/>
            <a:ln w="25400" cap="flat">
              <a:solidFill>
                <a:srgbClr val="114C67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206" name="Group"/>
            <p:cNvGrpSpPr/>
            <p:nvPr/>
          </p:nvGrpSpPr>
          <p:grpSpPr>
            <a:xfrm>
              <a:off x="1140169" y="4006003"/>
              <a:ext cx="1404939" cy="1404939"/>
              <a:chOff x="0" y="0"/>
              <a:chExt cx="1404937" cy="1404937"/>
            </a:xfrm>
          </p:grpSpPr>
          <p:sp>
            <p:nvSpPr>
              <p:cNvPr id="204" name="Circle"/>
              <p:cNvSpPr/>
              <p:nvPr/>
            </p:nvSpPr>
            <p:spPr>
              <a:xfrm>
                <a:off x="0" y="0"/>
                <a:ext cx="1404938" cy="1404938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244600">
                  <a:lnSpc>
                    <a:spcPct val="90000"/>
                  </a:lnSpc>
                  <a:spcBef>
                    <a:spcPts val="500"/>
                  </a:spcBef>
                  <a:defRPr sz="2800">
                    <a:solidFill>
                      <a:srgbClr val="FFFFFF"/>
                    </a:solidFill>
                    <a:latin typeface="Microsoft JhengHei UI"/>
                    <a:ea typeface="Microsoft JhengHei UI"/>
                    <a:cs typeface="Microsoft JhengHei UI"/>
                    <a:sym typeface="Microsoft JhengHei UI"/>
                  </a:defRPr>
                </a:pPr>
                <a:endParaRPr/>
              </a:p>
            </p:txBody>
          </p:sp>
          <p:sp>
            <p:nvSpPr>
              <p:cNvPr id="205" name="吐槽B"/>
              <p:cNvSpPr txBox="1"/>
              <p:nvPr/>
            </p:nvSpPr>
            <p:spPr>
              <a:xfrm>
                <a:off x="205747" y="430688"/>
                <a:ext cx="993442" cy="5435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7779" tIns="17779" rIns="17779" bIns="17779" numCol="1" anchor="ctr">
                <a:spAutoFit/>
              </a:bodyPr>
              <a:lstStyle>
                <a:lvl1pPr algn="ctr" defTabSz="124460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  <a:latin typeface="Microsoft JhengHei UI"/>
                    <a:ea typeface="Microsoft JhengHei UI"/>
                    <a:cs typeface="Microsoft JhengHei UI"/>
                    <a:sym typeface="Microsoft JhengHei UI"/>
                  </a:defRPr>
                </a:lvl1pPr>
              </a:lstStyle>
              <a:p>
                <a:r>
                  <a:t>吐槽B</a:t>
                </a:r>
              </a:p>
            </p:txBody>
          </p:sp>
        </p:grpSp>
        <p:sp>
          <p:nvSpPr>
            <p:cNvPr id="207" name="Line"/>
            <p:cNvSpPr/>
            <p:nvPr/>
          </p:nvSpPr>
          <p:spPr>
            <a:xfrm flipH="1">
              <a:off x="1387466" y="2967384"/>
              <a:ext cx="684800" cy="156302"/>
            </a:xfrm>
            <a:prstGeom prst="line">
              <a:avLst/>
            </a:prstGeom>
            <a:noFill/>
            <a:ln w="25400" cap="flat">
              <a:solidFill>
                <a:srgbClr val="114C67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210" name="Group"/>
            <p:cNvGrpSpPr/>
            <p:nvPr/>
          </p:nvGrpSpPr>
          <p:grpSpPr>
            <a:xfrm>
              <a:off x="0" y="2576277"/>
              <a:ext cx="1404938" cy="1404939"/>
              <a:chOff x="0" y="0"/>
              <a:chExt cx="1404937" cy="1404937"/>
            </a:xfrm>
          </p:grpSpPr>
          <p:sp>
            <p:nvSpPr>
              <p:cNvPr id="208" name="Circle"/>
              <p:cNvSpPr/>
              <p:nvPr/>
            </p:nvSpPr>
            <p:spPr>
              <a:xfrm>
                <a:off x="0" y="0"/>
                <a:ext cx="1404938" cy="1404938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244600">
                  <a:lnSpc>
                    <a:spcPct val="90000"/>
                  </a:lnSpc>
                  <a:spcBef>
                    <a:spcPts val="500"/>
                  </a:spcBef>
                  <a:defRPr sz="2800">
                    <a:solidFill>
                      <a:srgbClr val="FFFFFF"/>
                    </a:solidFill>
                    <a:latin typeface="Microsoft JhengHei UI"/>
                    <a:ea typeface="Microsoft JhengHei UI"/>
                    <a:cs typeface="Microsoft JhengHei UI"/>
                    <a:sym typeface="Microsoft JhengHei UI"/>
                  </a:defRPr>
                </a:pPr>
                <a:endParaRPr/>
              </a:p>
            </p:txBody>
          </p:sp>
          <p:sp>
            <p:nvSpPr>
              <p:cNvPr id="209" name="懒惰B"/>
              <p:cNvSpPr txBox="1"/>
              <p:nvPr/>
            </p:nvSpPr>
            <p:spPr>
              <a:xfrm>
                <a:off x="205748" y="430688"/>
                <a:ext cx="993442" cy="5435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7779" tIns="17779" rIns="17779" bIns="17779" numCol="1" anchor="ctr">
                <a:spAutoFit/>
              </a:bodyPr>
              <a:lstStyle>
                <a:lvl1pPr algn="ctr" defTabSz="124460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  <a:latin typeface="Microsoft JhengHei UI"/>
                    <a:ea typeface="Microsoft JhengHei UI"/>
                    <a:cs typeface="Microsoft JhengHei UI"/>
                    <a:sym typeface="Microsoft JhengHei UI"/>
                  </a:defRPr>
                </a:lvl1pPr>
              </a:lstStyle>
              <a:p>
                <a:r>
                  <a:t>懒惰B</a:t>
                </a:r>
              </a:p>
            </p:txBody>
          </p:sp>
        </p:grpSp>
        <p:sp>
          <p:nvSpPr>
            <p:cNvPr id="211" name="Line"/>
            <p:cNvSpPr/>
            <p:nvPr/>
          </p:nvSpPr>
          <p:spPr>
            <a:xfrm flipH="1" flipV="1">
              <a:off x="1658206" y="1935020"/>
              <a:ext cx="549167" cy="437947"/>
            </a:xfrm>
            <a:prstGeom prst="line">
              <a:avLst/>
            </a:prstGeom>
            <a:noFill/>
            <a:ln w="25400" cap="flat">
              <a:solidFill>
                <a:srgbClr val="114C67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214" name="Group"/>
            <p:cNvGrpSpPr/>
            <p:nvPr/>
          </p:nvGrpSpPr>
          <p:grpSpPr>
            <a:xfrm>
              <a:off x="406921" y="793438"/>
              <a:ext cx="1404939" cy="1404938"/>
              <a:chOff x="0" y="0"/>
              <a:chExt cx="1404937" cy="1404937"/>
            </a:xfrm>
          </p:grpSpPr>
          <p:sp>
            <p:nvSpPr>
              <p:cNvPr id="212" name="Circle"/>
              <p:cNvSpPr/>
              <p:nvPr/>
            </p:nvSpPr>
            <p:spPr>
              <a:xfrm>
                <a:off x="0" y="0"/>
                <a:ext cx="1404938" cy="1404938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244600">
                  <a:lnSpc>
                    <a:spcPct val="90000"/>
                  </a:lnSpc>
                  <a:spcBef>
                    <a:spcPts val="500"/>
                  </a:spcBef>
                  <a:defRPr sz="2800">
                    <a:solidFill>
                      <a:srgbClr val="FFFFFF"/>
                    </a:solidFill>
                    <a:latin typeface="Microsoft JhengHei UI"/>
                    <a:ea typeface="Microsoft JhengHei UI"/>
                    <a:cs typeface="Microsoft JhengHei UI"/>
                    <a:sym typeface="Microsoft JhengHei UI"/>
                  </a:defRPr>
                </a:pPr>
                <a:endParaRPr/>
              </a:p>
            </p:txBody>
          </p:sp>
          <p:sp>
            <p:nvSpPr>
              <p:cNvPr id="213" name="落跑B"/>
              <p:cNvSpPr txBox="1"/>
              <p:nvPr/>
            </p:nvSpPr>
            <p:spPr>
              <a:xfrm>
                <a:off x="205748" y="430688"/>
                <a:ext cx="993442" cy="5435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7779" tIns="17779" rIns="17779" bIns="17779" numCol="1" anchor="ctr">
                <a:spAutoFit/>
              </a:bodyPr>
              <a:lstStyle>
                <a:lvl1pPr algn="ctr" defTabSz="1244600">
                  <a:lnSpc>
                    <a:spcPct val="90000"/>
                  </a:lnSpc>
                  <a:spcBef>
                    <a:spcPts val="1100"/>
                  </a:spcBef>
                  <a:defRPr sz="2800">
                    <a:solidFill>
                      <a:srgbClr val="FFFFFF"/>
                    </a:solidFill>
                    <a:latin typeface="Microsoft JhengHei UI"/>
                    <a:ea typeface="Microsoft JhengHei UI"/>
                    <a:cs typeface="Microsoft JhengHei UI"/>
                    <a:sym typeface="Microsoft JhengHei UI"/>
                  </a:defRPr>
                </a:lvl1pPr>
              </a:lstStyle>
              <a:p>
                <a:r>
                  <a:t>落跑B</a:t>
                </a:r>
              </a:p>
            </p:txBody>
          </p:sp>
        </p:grpSp>
      </p:grpSp>
      <p:pic>
        <p:nvPicPr>
          <p:cNvPr id="2" name="Google Shape;90;g7f0f79c46396924a_3" descr="Google Shape;90;g7f0f79c46396924a_3">
            <a:extLst>
              <a:ext uri="{FF2B5EF4-FFF2-40B4-BE49-F238E27FC236}">
                <a16:creationId xmlns:a16="http://schemas.microsoft.com/office/drawing/2014/main" id="{EE4EDBFB-6F01-B1DF-5A85-D19D25E295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6978"/>
          <a:stretch>
            <a:fillRect/>
          </a:stretch>
        </p:blipFill>
        <p:spPr>
          <a:xfrm>
            <a:off x="0" y="5988550"/>
            <a:ext cx="13115025" cy="86945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296AEC9-D799-5D4D-78A8-6C6E0BF5DFB9}"/>
              </a:ext>
            </a:extLst>
          </p:cNvPr>
          <p:cNvSpPr/>
          <p:nvPr/>
        </p:nvSpPr>
        <p:spPr>
          <a:xfrm>
            <a:off x="9421198" y="6273225"/>
            <a:ext cx="244169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 err="1">
                <a:ln w="0"/>
                <a:solidFill>
                  <a:schemeClr val="bg1"/>
                </a:solidFill>
              </a:rPr>
              <a:t>i</a:t>
            </a:r>
            <a:r>
              <a:rPr lang="en-US" sz="3200" b="0" cap="none" spc="0" dirty="0">
                <a:ln w="0"/>
                <a:solidFill>
                  <a:schemeClr val="bg1"/>
                </a:solidFill>
              </a:rPr>
              <a:t> </a:t>
            </a:r>
            <a:r>
              <a:rPr lang="zh-CN" altLang="en-US" sz="3200" b="0" cap="none" spc="0" dirty="0">
                <a:ln w="0"/>
                <a:solidFill>
                  <a:schemeClr val="bg1"/>
                </a:solidFill>
              </a:rPr>
              <a:t>系统手把手</a:t>
            </a:r>
            <a:endParaRPr lang="en-US" sz="3200" b="0" cap="none" spc="0" dirty="0">
              <a:ln w="0"/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207</Words>
  <Application>Microsoft Office PowerPoint</Application>
  <PresentationFormat>Widescreen</PresentationFormat>
  <Paragraphs>57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Play</vt:lpstr>
      <vt:lpstr>Arial</vt:lpstr>
      <vt:lpstr>Office Theme</vt:lpstr>
      <vt:lpstr>富三代企业模式    .</vt:lpstr>
      <vt:lpstr>富三代企业模式    .</vt:lpstr>
      <vt:lpstr>富三代企业模式    .</vt:lpstr>
      <vt:lpstr>富三代企业模式    .</vt:lpstr>
      <vt:lpstr>富三代企业模式    .</vt:lpstr>
      <vt:lpstr>富三代企业模式    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BC COMPUTERS</dc:creator>
  <cp:lastModifiedBy>BC COMPUTERS</cp:lastModifiedBy>
  <cp:revision>2</cp:revision>
  <dcterms:modified xsi:type="dcterms:W3CDTF">2025-12-28T14:09:23Z</dcterms:modified>
</cp:coreProperties>
</file>