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18288000" cy="10287000"/>
  <p:notesSz cx="6858000" cy="9144000"/>
  <p:embeddedFontLst>
    <p:embeddedFont>
      <p:font typeface="Arial Unicode" panose="020B0604020202020204" charset="-128"/>
      <p:regular r:id="rId19"/>
    </p:embeddedFont>
    <p:embeddedFont>
      <p:font typeface="Arial Unicode Bold" panose="020B0604020202020204" charset="-128"/>
      <p:regular r:id="rId20"/>
      <p:bold r:id="rId21"/>
    </p:embeddedFont>
    <p:embeddedFont>
      <p:font typeface="Noto Sans T Chinese" panose="020B0604020202020204" charset="-128"/>
      <p:regular r:id="rId22"/>
    </p:embeddedFont>
    <p:embeddedFont>
      <p:font typeface="Noto Sans T Chinese Bold" panose="020B0604020202020204" charset="-128"/>
      <p:regular r:id="rId23"/>
      <p:bold r:id="rId24"/>
    </p:embeddedFont>
    <p:embeddedFont>
      <p:font typeface="字由点字墩墩体" panose="020B0604020202020204" charset="-122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6" autoAdjust="0"/>
    <p:restoredTop sz="94624" autoAdjust="0"/>
  </p:normalViewPr>
  <p:slideViewPr>
    <p:cSldViewPr>
      <p:cViewPr varScale="1">
        <p:scale>
          <a:sx n="52" d="100"/>
          <a:sy n="52" d="100"/>
        </p:scale>
        <p:origin x="78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DUF2isFWsqVSYhbaACYtbgcLi_YjDqpE3GLQIVgkKQg/edit#gid=6985111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ocs.google.com/spreadsheets/d/1DUF2isFWsqVSYhbaACYtbgcLi_YjDqpE3GLQIVgkKQg/edit#gid=6985111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496415"/>
            <a:chOff x="0" y="0"/>
            <a:chExt cx="4816593" cy="25011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01114"/>
            </a:xfrm>
            <a:custGeom>
              <a:avLst/>
              <a:gdLst/>
              <a:ahLst/>
              <a:cxnLst/>
              <a:rect l="l" t="t" r="r" b="b"/>
              <a:pathLst>
                <a:path w="4816592" h="2501114">
                  <a:moveTo>
                    <a:pt x="0" y="0"/>
                  </a:moveTo>
                  <a:lnTo>
                    <a:pt x="4816592" y="0"/>
                  </a:lnTo>
                  <a:lnTo>
                    <a:pt x="4816592" y="2501114"/>
                  </a:lnTo>
                  <a:lnTo>
                    <a:pt x="0" y="2501114"/>
                  </a:lnTo>
                  <a:close/>
                </a:path>
              </a:pathLst>
            </a:custGeom>
            <a:solidFill>
              <a:srgbClr val="F6F6F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529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00" r="-1000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589249" y="1953424"/>
            <a:ext cx="3669057" cy="6380152"/>
          </a:xfrm>
          <a:custGeom>
            <a:avLst/>
            <a:gdLst/>
            <a:ahLst/>
            <a:cxnLst/>
            <a:rect l="l" t="t" r="r" b="b"/>
            <a:pathLst>
              <a:path w="3669057" h="6380152">
                <a:moveTo>
                  <a:pt x="0" y="0"/>
                </a:moveTo>
                <a:lnTo>
                  <a:pt x="3669056" y="0"/>
                </a:lnTo>
                <a:lnTo>
                  <a:pt x="3669056" y="6380152"/>
                </a:lnTo>
                <a:lnTo>
                  <a:pt x="0" y="6380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0569" t="-45963" r="-327868" b="-4165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083616" y="3629660"/>
            <a:ext cx="10857386" cy="354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87"/>
              </a:lnSpc>
            </a:pPr>
            <a:r>
              <a:rPr lang="en-US" sz="11655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V I P </a:t>
            </a:r>
            <a:r>
              <a:rPr lang="en-US" sz="11655" b="1" dirty="0" err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手把手</a:t>
            </a:r>
            <a:r>
              <a:rPr lang="en-US" sz="11655" b="1" dirty="0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</a:t>
            </a:r>
          </a:p>
          <a:p>
            <a:pPr algn="l">
              <a:lnSpc>
                <a:spcPts val="13987"/>
              </a:lnSpc>
            </a:pPr>
            <a:r>
              <a:rPr lang="en-US" sz="11655" b="1" dirty="0" err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六大步法</a:t>
            </a:r>
            <a:endParaRPr lang="en-US" sz="11655" b="1" dirty="0">
              <a:solidFill>
                <a:srgbClr val="003366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17170193-B37A-5054-4B5E-3A44B442DEBD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054519" y="2957181"/>
            <a:ext cx="2796120" cy="6301119"/>
            <a:chOff x="0" y="0"/>
            <a:chExt cx="3728159" cy="84014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19955" cy="784519"/>
            </a:xfrm>
            <a:custGeom>
              <a:avLst/>
              <a:gdLst/>
              <a:ahLst/>
              <a:cxnLst/>
              <a:rect l="l" t="t" r="r" b="b"/>
              <a:pathLst>
                <a:path w="1319955" h="784519">
                  <a:moveTo>
                    <a:pt x="0" y="0"/>
                  </a:moveTo>
                  <a:lnTo>
                    <a:pt x="1319955" y="0"/>
                  </a:lnTo>
                  <a:lnTo>
                    <a:pt x="1319955" y="784519"/>
                  </a:lnTo>
                  <a:lnTo>
                    <a:pt x="0" y="784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896407" y="2023917"/>
              <a:ext cx="1390306" cy="873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6"/>
                </a:lnSpc>
                <a:spcBef>
                  <a:spcPct val="0"/>
                </a:spcBef>
              </a:pPr>
              <a:r>
                <a:rPr lang="en-US" sz="4330">
                  <a:solidFill>
                    <a:srgbClr val="000000"/>
                  </a:solidFill>
                  <a:latin typeface="字由点字墩墩体"/>
                  <a:ea typeface="字由点字墩墩体"/>
                  <a:cs typeface="字由点字墩墩体"/>
                  <a:sym typeface="字由点字墩墩体"/>
                </a:rPr>
                <a:t>VIP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91649" y="7528033"/>
              <a:ext cx="2199822" cy="873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6"/>
                </a:lnSpc>
                <a:spcBef>
                  <a:spcPct val="0"/>
                </a:spcBef>
              </a:pPr>
              <a:r>
                <a:rPr lang="en-US" sz="4330">
                  <a:solidFill>
                    <a:srgbClr val="000000"/>
                  </a:solidFill>
                  <a:latin typeface="字由点字墩墩体"/>
                  <a:ea typeface="字由点字墩墩体"/>
                  <a:cs typeface="字由点字墩墩体"/>
                  <a:sym typeface="字由点字墩墩体"/>
                </a:rPr>
                <a:t>消费者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2591560" y="873459"/>
              <a:ext cx="0" cy="1150458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2591560" y="2897375"/>
              <a:ext cx="0" cy="115570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2591560" y="4926534"/>
              <a:ext cx="0" cy="695589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2591560" y="6664013"/>
              <a:ext cx="0" cy="86402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91649" y="0"/>
              <a:ext cx="2199822" cy="873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6"/>
                </a:lnSpc>
                <a:spcBef>
                  <a:spcPct val="0"/>
                </a:spcBef>
              </a:pPr>
              <a:r>
                <a:rPr lang="en-US" sz="4330">
                  <a:solidFill>
                    <a:srgbClr val="000000"/>
                  </a:solidFill>
                  <a:latin typeface="字由点字墩墩体"/>
                  <a:ea typeface="字由点字墩墩体"/>
                  <a:cs typeface="字由点字墩墩体"/>
                  <a:sym typeface="字由点字墩墩体"/>
                </a:rPr>
                <a:t>三皇冠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54960" y="4053075"/>
              <a:ext cx="2273200" cy="873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6"/>
                </a:lnSpc>
                <a:spcBef>
                  <a:spcPct val="0"/>
                </a:spcBef>
              </a:pPr>
              <a:r>
                <a:rPr lang="en-US" sz="4330">
                  <a:solidFill>
                    <a:srgbClr val="000000"/>
                  </a:solidFill>
                  <a:latin typeface="字由点字墩墩体"/>
                  <a:ea typeface="字由点字墩墩体"/>
                  <a:cs typeface="字由点字墩墩体"/>
                  <a:sym typeface="字由点字墩墩体"/>
                </a:rPr>
                <a:t>创业家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54960" y="5790554"/>
              <a:ext cx="2273200" cy="873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96"/>
                </a:lnSpc>
                <a:spcBef>
                  <a:spcPct val="0"/>
                </a:spcBef>
              </a:pPr>
              <a:r>
                <a:rPr lang="en-US" sz="4330">
                  <a:solidFill>
                    <a:srgbClr val="000000"/>
                  </a:solidFill>
                  <a:latin typeface="字由点字墩墩体"/>
                  <a:ea typeface="字由点字墩墩体"/>
                  <a:cs typeface="字由点字墩墩体"/>
                  <a:sym typeface="字由点字墩墩体"/>
                </a:rPr>
                <a:t>消费商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61692" y="2710877"/>
            <a:ext cx="2484383" cy="6014010"/>
            <a:chOff x="0" y="0"/>
            <a:chExt cx="3150669" cy="7783166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1945792"/>
              <a:ext cx="3150669" cy="1945792"/>
              <a:chOff x="0" y="0"/>
              <a:chExt cx="1886437" cy="116502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886437" cy="1165026"/>
              </a:xfrm>
              <a:custGeom>
                <a:avLst/>
                <a:gdLst/>
                <a:ahLst/>
                <a:cxnLst/>
                <a:rect l="l" t="t" r="r" b="b"/>
                <a:pathLst>
                  <a:path w="1886437" h="1165026">
                    <a:moveTo>
                      <a:pt x="1414827" y="0"/>
                    </a:moveTo>
                    <a:lnTo>
                      <a:pt x="471609" y="0"/>
                    </a:lnTo>
                    <a:lnTo>
                      <a:pt x="0" y="582513"/>
                    </a:lnTo>
                    <a:lnTo>
                      <a:pt x="471609" y="1165026"/>
                    </a:lnTo>
                    <a:lnTo>
                      <a:pt x="1414828" y="1165026"/>
                    </a:lnTo>
                    <a:lnTo>
                      <a:pt x="1886437" y="582513"/>
                    </a:lnTo>
                    <a:close/>
                  </a:path>
                </a:pathLst>
              </a:custGeom>
              <a:solidFill>
                <a:srgbClr val="3BB9B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0" y="3891583"/>
              <a:ext cx="3150669" cy="1945792"/>
              <a:chOff x="0" y="0"/>
              <a:chExt cx="1886437" cy="116502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886437" cy="1165026"/>
              </a:xfrm>
              <a:custGeom>
                <a:avLst/>
                <a:gdLst/>
                <a:ahLst/>
                <a:cxnLst/>
                <a:rect l="l" t="t" r="r" b="b"/>
                <a:pathLst>
                  <a:path w="1886437" h="1165026">
                    <a:moveTo>
                      <a:pt x="1414827" y="0"/>
                    </a:moveTo>
                    <a:lnTo>
                      <a:pt x="471609" y="0"/>
                    </a:lnTo>
                    <a:lnTo>
                      <a:pt x="0" y="582513"/>
                    </a:lnTo>
                    <a:lnTo>
                      <a:pt x="471609" y="1165026"/>
                    </a:lnTo>
                    <a:lnTo>
                      <a:pt x="1414828" y="1165026"/>
                    </a:lnTo>
                    <a:lnTo>
                      <a:pt x="1886437" y="582513"/>
                    </a:lnTo>
                    <a:close/>
                  </a:path>
                </a:pathLst>
              </a:custGeom>
              <a:solidFill>
                <a:srgbClr val="D13896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0" y="5837375"/>
              <a:ext cx="3150669" cy="1945792"/>
              <a:chOff x="0" y="0"/>
              <a:chExt cx="1886437" cy="116502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886437" cy="1165026"/>
              </a:xfrm>
              <a:custGeom>
                <a:avLst/>
                <a:gdLst/>
                <a:ahLst/>
                <a:cxnLst/>
                <a:rect l="l" t="t" r="r" b="b"/>
                <a:pathLst>
                  <a:path w="1886437" h="1165026">
                    <a:moveTo>
                      <a:pt x="1414827" y="0"/>
                    </a:moveTo>
                    <a:lnTo>
                      <a:pt x="471609" y="0"/>
                    </a:lnTo>
                    <a:lnTo>
                      <a:pt x="0" y="582513"/>
                    </a:lnTo>
                    <a:lnTo>
                      <a:pt x="471609" y="1165026"/>
                    </a:lnTo>
                    <a:lnTo>
                      <a:pt x="1414828" y="1165026"/>
                    </a:lnTo>
                    <a:lnTo>
                      <a:pt x="1886437" y="582513"/>
                    </a:lnTo>
                    <a:close/>
                  </a:path>
                </a:pathLst>
              </a:custGeom>
              <a:solidFill>
                <a:srgbClr val="034AA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0"/>
              <a:ext cx="3150669" cy="1945792"/>
              <a:chOff x="0" y="0"/>
              <a:chExt cx="1886437" cy="116502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886437" cy="1165026"/>
              </a:xfrm>
              <a:custGeom>
                <a:avLst/>
                <a:gdLst/>
                <a:ahLst/>
                <a:cxnLst/>
                <a:rect l="l" t="t" r="r" b="b"/>
                <a:pathLst>
                  <a:path w="1886437" h="1165026">
                    <a:moveTo>
                      <a:pt x="1414827" y="0"/>
                    </a:moveTo>
                    <a:lnTo>
                      <a:pt x="471609" y="0"/>
                    </a:lnTo>
                    <a:lnTo>
                      <a:pt x="0" y="582513"/>
                    </a:lnTo>
                    <a:lnTo>
                      <a:pt x="471609" y="1165026"/>
                    </a:lnTo>
                    <a:lnTo>
                      <a:pt x="1414828" y="1165026"/>
                    </a:lnTo>
                    <a:lnTo>
                      <a:pt x="1886437" y="582513"/>
                    </a:lnTo>
                    <a:close/>
                  </a:path>
                </a:pathLst>
              </a:custGeom>
              <a:solidFill>
                <a:srgbClr val="FEC10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810730" y="165075"/>
              <a:ext cx="1529210" cy="13815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14"/>
                </a:lnSpc>
              </a:pPr>
              <a:r>
                <a:rPr lang="en-US" sz="3010" b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教练</a:t>
              </a:r>
            </a:p>
            <a:p>
              <a:pPr algn="ctr">
                <a:lnSpc>
                  <a:spcPts val="4214"/>
                </a:lnSpc>
              </a:pPr>
              <a:r>
                <a:rPr lang="en-US" sz="3010" b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手把手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10730" y="2227396"/>
              <a:ext cx="1529210" cy="13815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14"/>
                </a:lnSpc>
              </a:pPr>
              <a:r>
                <a:rPr lang="en-US" sz="3010" b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VIP</a:t>
              </a:r>
            </a:p>
            <a:p>
              <a:pPr algn="ctr">
                <a:lnSpc>
                  <a:spcPts val="4214"/>
                </a:lnSpc>
              </a:pPr>
              <a:r>
                <a:rPr lang="en-US" sz="3010" b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手把手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10730" y="4154927"/>
              <a:ext cx="1529210" cy="13815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14"/>
                </a:lnSpc>
              </a:pPr>
              <a:r>
                <a:rPr lang="en-US" sz="3010" b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创业家</a:t>
              </a:r>
            </a:p>
            <a:p>
              <a:pPr algn="ctr">
                <a:lnSpc>
                  <a:spcPts val="4214"/>
                </a:lnSpc>
              </a:pPr>
              <a:r>
                <a:rPr lang="en-US" sz="3010" b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手把手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10730" y="6122024"/>
              <a:ext cx="1529210" cy="13815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14"/>
                </a:lnSpc>
              </a:pPr>
              <a:r>
                <a:rPr lang="en-US" sz="3010" b="1" dirty="0" err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消费商</a:t>
              </a:r>
              <a:endParaRPr lang="en-US" sz="3010" b="1" dirty="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  <a:p>
              <a:pPr algn="ctr">
                <a:lnSpc>
                  <a:spcPts val="4214"/>
                </a:lnSpc>
              </a:pPr>
              <a:r>
                <a:rPr lang="en-US" sz="3010" b="1" dirty="0" err="1">
                  <a:solidFill>
                    <a:srgbClr val="FFFFFF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手把手</a:t>
              </a:r>
              <a:endParaRPr lang="en-US" sz="3010" b="1" dirty="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endParaRPr>
            </a:p>
          </p:txBody>
        </p:sp>
      </p:grpSp>
      <p:sp>
        <p:nvSpPr>
          <p:cNvPr id="31" name="AutoShape 31"/>
          <p:cNvSpPr/>
          <p:nvPr/>
        </p:nvSpPr>
        <p:spPr>
          <a:xfrm flipV="1">
            <a:off x="8850638" y="3332859"/>
            <a:ext cx="2811054" cy="0"/>
          </a:xfrm>
          <a:prstGeom prst="line">
            <a:avLst/>
          </a:prstGeom>
          <a:ln w="38100" cap="flat">
            <a:solidFill>
              <a:srgbClr val="F81D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" name="AutoShape 32"/>
          <p:cNvSpPr/>
          <p:nvPr/>
        </p:nvSpPr>
        <p:spPr>
          <a:xfrm>
            <a:off x="8850638" y="4895875"/>
            <a:ext cx="2811054" cy="0"/>
          </a:xfrm>
          <a:prstGeom prst="line">
            <a:avLst/>
          </a:prstGeom>
          <a:ln w="38100" cap="flat">
            <a:solidFill>
              <a:srgbClr val="F81D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AutoShape 33"/>
          <p:cNvSpPr/>
          <p:nvPr/>
        </p:nvSpPr>
        <p:spPr>
          <a:xfrm flipV="1">
            <a:off x="8850638" y="6382054"/>
            <a:ext cx="2811054" cy="0"/>
          </a:xfrm>
          <a:prstGeom prst="line">
            <a:avLst/>
          </a:prstGeom>
          <a:ln w="38100" cap="flat">
            <a:solidFill>
              <a:srgbClr val="F81D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" name="AutoShape 34"/>
          <p:cNvSpPr/>
          <p:nvPr/>
        </p:nvSpPr>
        <p:spPr>
          <a:xfrm>
            <a:off x="8850638" y="3358935"/>
            <a:ext cx="2811054" cy="1536939"/>
          </a:xfrm>
          <a:prstGeom prst="line">
            <a:avLst/>
          </a:prstGeom>
          <a:ln w="38100" cap="flat">
            <a:solidFill>
              <a:srgbClr val="0033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" name="AutoShape 35"/>
          <p:cNvSpPr/>
          <p:nvPr/>
        </p:nvSpPr>
        <p:spPr>
          <a:xfrm>
            <a:off x="8943993" y="4954697"/>
            <a:ext cx="2717700" cy="1389562"/>
          </a:xfrm>
          <a:prstGeom prst="line">
            <a:avLst/>
          </a:prstGeom>
          <a:ln w="38100" cap="flat">
            <a:solidFill>
              <a:srgbClr val="0033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>
            <a:off x="8816051" y="6410135"/>
            <a:ext cx="2845641" cy="1368508"/>
          </a:xfrm>
          <a:prstGeom prst="line">
            <a:avLst/>
          </a:prstGeom>
          <a:ln w="38100" cap="flat">
            <a:solidFill>
              <a:srgbClr val="0033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14953575" y="4274281"/>
            <a:ext cx="2484392" cy="3666919"/>
          </a:xfrm>
          <a:custGeom>
            <a:avLst/>
            <a:gdLst/>
            <a:ahLst/>
            <a:cxnLst/>
            <a:rect l="l" t="t" r="r" b="b"/>
            <a:pathLst>
              <a:path w="2484392" h="3666919">
                <a:moveTo>
                  <a:pt x="0" y="0"/>
                </a:moveTo>
                <a:lnTo>
                  <a:pt x="2484392" y="0"/>
                </a:lnTo>
                <a:lnTo>
                  <a:pt x="2484392" y="3666919"/>
                </a:lnTo>
                <a:lnTo>
                  <a:pt x="0" y="366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054519" y="1414462"/>
            <a:ext cx="11214348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0000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i系统 - 手把手 （学 。做 。 教）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63992" y="2710877"/>
            <a:ext cx="3966773" cy="524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65"/>
              </a:lnSpc>
              <a:spcBef>
                <a:spcPct val="0"/>
              </a:spcBef>
            </a:pPr>
            <a:r>
              <a:rPr lang="en-US" sz="11554">
                <a:solidFill>
                  <a:srgbClr val="F81D1D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人</a:t>
            </a:r>
          </a:p>
          <a:p>
            <a:pPr algn="ctr">
              <a:lnSpc>
                <a:spcPts val="13865"/>
              </a:lnSpc>
              <a:spcBef>
                <a:spcPct val="0"/>
              </a:spcBef>
            </a:pPr>
            <a:r>
              <a:rPr lang="en-US" sz="11554">
                <a:solidFill>
                  <a:srgbClr val="F81D1D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盯</a:t>
            </a:r>
          </a:p>
          <a:p>
            <a:pPr algn="ctr">
              <a:lnSpc>
                <a:spcPts val="13865"/>
              </a:lnSpc>
              <a:spcBef>
                <a:spcPct val="0"/>
              </a:spcBef>
            </a:pPr>
            <a:r>
              <a:rPr lang="en-US" sz="11554">
                <a:solidFill>
                  <a:srgbClr val="F81D1D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人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113821" y="2752469"/>
            <a:ext cx="110318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E2D28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学+做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144000" y="4315485"/>
            <a:ext cx="110318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FE2D28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学+做</a:t>
            </a:r>
            <a:endParaRPr lang="en-US" sz="3399" dirty="0">
              <a:solidFill>
                <a:srgbClr val="FE2D28"/>
              </a:solidFill>
              <a:latin typeface="Noto Sans T Chinese"/>
              <a:ea typeface="Noto Sans T Chinese"/>
              <a:cs typeface="Noto Sans T Chinese"/>
              <a:sym typeface="Noto Sans T Chinese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9144000" y="5784208"/>
            <a:ext cx="110318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E2D28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学+做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247188" y="3543502"/>
            <a:ext cx="129532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3366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做＋教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366367" y="5105425"/>
            <a:ext cx="129532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3366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做＋教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366367" y="6591604"/>
            <a:ext cx="129532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3366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做＋教</a:t>
            </a:r>
          </a:p>
        </p:txBody>
      </p:sp>
      <p:sp>
        <p:nvSpPr>
          <p:cNvPr id="48" name="TextBox 6">
            <a:extLst>
              <a:ext uri="{FF2B5EF4-FFF2-40B4-BE49-F238E27FC236}">
                <a16:creationId xmlns:a16="http://schemas.microsoft.com/office/drawing/2014/main" id="{A9BD2307-82A4-51CB-8560-6B6CDF542117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166682" y="3484793"/>
            <a:ext cx="5954637" cy="5773507"/>
          </a:xfrm>
          <a:custGeom>
            <a:avLst/>
            <a:gdLst/>
            <a:ahLst/>
            <a:cxnLst/>
            <a:rect l="l" t="t" r="r" b="b"/>
            <a:pathLst>
              <a:path w="5954637" h="5773507">
                <a:moveTo>
                  <a:pt x="0" y="0"/>
                </a:moveTo>
                <a:lnTo>
                  <a:pt x="5954636" y="0"/>
                </a:lnTo>
                <a:lnTo>
                  <a:pt x="5954636" y="5773507"/>
                </a:lnTo>
                <a:lnTo>
                  <a:pt x="0" y="57735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193712" y="7480812"/>
            <a:ext cx="330190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b="1" dirty="0" err="1">
                <a:solidFill>
                  <a:srgbClr val="E72C65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目标定位</a:t>
            </a:r>
            <a:endParaRPr lang="en-US" sz="5199" b="1" dirty="0">
              <a:solidFill>
                <a:srgbClr val="E72C65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74037" y="4814291"/>
            <a:ext cx="378048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b="1" dirty="0" err="1">
                <a:solidFill>
                  <a:srgbClr val="2768A4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行动前准备</a:t>
            </a:r>
            <a:endParaRPr lang="en-US" sz="5199" b="1" dirty="0">
              <a:solidFill>
                <a:srgbClr val="2768A4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060177" y="2372597"/>
            <a:ext cx="330190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b="1" dirty="0" err="1">
                <a:solidFill>
                  <a:srgbClr val="C06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推荐流程</a:t>
            </a:r>
            <a:endParaRPr lang="en-US" sz="5199" b="1" dirty="0">
              <a:solidFill>
                <a:srgbClr val="C06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504115" y="2372597"/>
            <a:ext cx="4574085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AA4C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推荐五大心结</a:t>
            </a:r>
            <a:endParaRPr lang="en-US" sz="5199" b="1" dirty="0">
              <a:solidFill>
                <a:srgbClr val="FFAA4C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711868" y="4814291"/>
            <a:ext cx="2909132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3E3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跟进辅导</a:t>
            </a:r>
            <a:endParaRPr lang="en-US" sz="5199" b="1" dirty="0">
              <a:solidFill>
                <a:srgbClr val="FF3E3D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711868" y="7480812"/>
            <a:ext cx="375158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54428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从B到Ａ角色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6D7CB1B9-82D3-D6E3-5AA7-39345F7996C2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525" r="-169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一、目标定位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78039" y="4390923"/>
            <a:ext cx="1420778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建立团队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8039" y="5876823"/>
            <a:ext cx="1420778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建立6家分店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2F96C6C5-A3A8-C7BA-EBD2-F0AEC8E932D6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91455" y="2986057"/>
            <a:ext cx="15261791" cy="3074613"/>
            <a:chOff x="0" y="0"/>
            <a:chExt cx="20349055" cy="4099485"/>
          </a:xfrm>
        </p:grpSpPr>
        <p:sp>
          <p:nvSpPr>
            <p:cNvPr id="8" name="AutoShape 8"/>
            <p:cNvSpPr/>
            <p:nvPr/>
          </p:nvSpPr>
          <p:spPr>
            <a:xfrm flipH="1">
              <a:off x="3603403" y="468760"/>
              <a:ext cx="977900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3603403" cy="2729578"/>
            </a:xfrm>
            <a:custGeom>
              <a:avLst/>
              <a:gdLst/>
              <a:ahLst/>
              <a:cxnLst/>
              <a:rect l="l" t="t" r="r" b="b"/>
              <a:pathLst>
                <a:path w="3603403" h="2729578">
                  <a:moveTo>
                    <a:pt x="0" y="0"/>
                  </a:moveTo>
                  <a:lnTo>
                    <a:pt x="3603403" y="0"/>
                  </a:lnTo>
                  <a:lnTo>
                    <a:pt x="3603403" y="2729578"/>
                  </a:lnTo>
                  <a:lnTo>
                    <a:pt x="0" y="2729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662903"/>
              <a:ext cx="3603403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20消费商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347856"/>
              <a:ext cx="3603403" cy="751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000000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2800 USD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339174" y="48602"/>
              <a:ext cx="4009881" cy="773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&lt;USD $10000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316963" y="3792287"/>
            <a:ext cx="9636283" cy="1430624"/>
            <a:chOff x="0" y="0"/>
            <a:chExt cx="12848378" cy="1907499"/>
          </a:xfrm>
        </p:grpSpPr>
        <p:sp>
          <p:nvSpPr>
            <p:cNvPr id="14" name="AutoShape 14"/>
            <p:cNvSpPr/>
            <p:nvPr/>
          </p:nvSpPr>
          <p:spPr>
            <a:xfrm flipV="1">
              <a:off x="2527080" y="24534"/>
              <a:ext cx="974062" cy="783458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AutoShape 15"/>
            <p:cNvSpPr/>
            <p:nvPr/>
          </p:nvSpPr>
          <p:spPr>
            <a:xfrm flipH="1" flipV="1">
              <a:off x="3501143" y="24534"/>
              <a:ext cx="971250" cy="783458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AutoShape 16"/>
            <p:cNvSpPr/>
            <p:nvPr/>
          </p:nvSpPr>
          <p:spPr>
            <a:xfrm flipH="1" flipV="1">
              <a:off x="3501143" y="24534"/>
              <a:ext cx="2919374" cy="783458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AutoShape 17"/>
            <p:cNvSpPr/>
            <p:nvPr/>
          </p:nvSpPr>
          <p:spPr>
            <a:xfrm flipV="1">
              <a:off x="578956" y="24534"/>
              <a:ext cx="2922187" cy="783458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787654" y="1583523"/>
              <a:ext cx="370258" cy="323976"/>
              <a:chOff x="0" y="0"/>
              <a:chExt cx="812800" cy="711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5841561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6629214" y="1583523"/>
              <a:ext cx="370258" cy="323976"/>
              <a:chOff x="0" y="0"/>
              <a:chExt cx="812800" cy="7112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8838496" y="856594"/>
              <a:ext cx="4009881" cy="773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&lt;USD $18000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1948124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2735778" y="1583523"/>
              <a:ext cx="370258" cy="323976"/>
              <a:chOff x="0" y="0"/>
              <a:chExt cx="812800" cy="711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3893436" y="807992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4681090" y="1583523"/>
              <a:ext cx="370258" cy="323976"/>
              <a:chOff x="0" y="0"/>
              <a:chExt cx="812800" cy="7112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sp>
        <p:nvSpPr>
          <p:cNvPr id="35" name="AutoShape 35"/>
          <p:cNvSpPr/>
          <p:nvPr/>
        </p:nvSpPr>
        <p:spPr>
          <a:xfrm>
            <a:off x="9164519" y="2578320"/>
            <a:ext cx="3658557" cy="40773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>
            <a:off x="9144000" y="2568061"/>
            <a:ext cx="2217983" cy="41799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AutoShape 37"/>
          <p:cNvSpPr/>
          <p:nvPr/>
        </p:nvSpPr>
        <p:spPr>
          <a:xfrm>
            <a:off x="9164519" y="2568061"/>
            <a:ext cx="778302" cy="41799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" name="AutoShape 38"/>
          <p:cNvSpPr/>
          <p:nvPr/>
        </p:nvSpPr>
        <p:spPr>
          <a:xfrm flipH="1">
            <a:off x="8481727" y="2599859"/>
            <a:ext cx="662273" cy="38619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 flipH="1">
            <a:off x="7022743" y="2568061"/>
            <a:ext cx="2189531" cy="41799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" name="AutoShape 40"/>
          <p:cNvSpPr/>
          <p:nvPr/>
        </p:nvSpPr>
        <p:spPr>
          <a:xfrm flipH="1">
            <a:off x="5561650" y="2496245"/>
            <a:ext cx="3582350" cy="48981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/>
          <p:nvPr/>
        </p:nvGrpSpPr>
        <p:grpSpPr>
          <a:xfrm>
            <a:off x="5127433" y="2986057"/>
            <a:ext cx="868434" cy="824631"/>
            <a:chOff x="0" y="0"/>
            <a:chExt cx="1157912" cy="109950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6588526" y="2986057"/>
            <a:ext cx="868434" cy="824631"/>
            <a:chOff x="0" y="0"/>
            <a:chExt cx="1157912" cy="109950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grpSp>
        <p:nvGrpSpPr>
          <p:cNvPr id="51" name="Group 51"/>
          <p:cNvGrpSpPr/>
          <p:nvPr/>
        </p:nvGrpSpPr>
        <p:grpSpPr>
          <a:xfrm>
            <a:off x="8047510" y="2986057"/>
            <a:ext cx="868434" cy="824631"/>
            <a:chOff x="0" y="0"/>
            <a:chExt cx="1157912" cy="109950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3" name="Group 5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508603" y="2986057"/>
            <a:ext cx="868434" cy="824631"/>
            <a:chOff x="0" y="0"/>
            <a:chExt cx="1157912" cy="109950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8" name="Group 5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grpSp>
        <p:nvGrpSpPr>
          <p:cNvPr id="61" name="Group 61"/>
          <p:cNvGrpSpPr/>
          <p:nvPr/>
        </p:nvGrpSpPr>
        <p:grpSpPr>
          <a:xfrm>
            <a:off x="10927766" y="2986057"/>
            <a:ext cx="868434" cy="824631"/>
            <a:chOff x="0" y="0"/>
            <a:chExt cx="1157912" cy="1099508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3" name="Group 63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grpSp>
        <p:nvGrpSpPr>
          <p:cNvPr id="66" name="Group 66"/>
          <p:cNvGrpSpPr/>
          <p:nvPr/>
        </p:nvGrpSpPr>
        <p:grpSpPr>
          <a:xfrm>
            <a:off x="12388859" y="2986057"/>
            <a:ext cx="868434" cy="824631"/>
            <a:chOff x="0" y="0"/>
            <a:chExt cx="1157912" cy="109950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8" name="Group 68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9506494" y="5208343"/>
            <a:ext cx="7446753" cy="1454661"/>
            <a:chOff x="0" y="0"/>
            <a:chExt cx="9929003" cy="1939547"/>
          </a:xfrm>
        </p:grpSpPr>
        <p:sp>
          <p:nvSpPr>
            <p:cNvPr id="72" name="AutoShape 72"/>
            <p:cNvSpPr/>
            <p:nvPr/>
          </p:nvSpPr>
          <p:spPr>
            <a:xfrm flipV="1">
              <a:off x="578956" y="19425"/>
              <a:ext cx="974062" cy="820615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AutoShape 73"/>
            <p:cNvSpPr/>
            <p:nvPr/>
          </p:nvSpPr>
          <p:spPr>
            <a:xfrm flipH="1" flipV="1">
              <a:off x="1553018" y="19425"/>
              <a:ext cx="974062" cy="820615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0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5" name="Group 75"/>
            <p:cNvGrpSpPr/>
            <p:nvPr/>
          </p:nvGrpSpPr>
          <p:grpSpPr>
            <a:xfrm>
              <a:off x="787654" y="1615571"/>
              <a:ext cx="370258" cy="323976"/>
              <a:chOff x="0" y="0"/>
              <a:chExt cx="812800" cy="711200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  <p:sp>
          <p:nvSpPr>
            <p:cNvPr id="78" name="Freeform 78"/>
            <p:cNvSpPr/>
            <p:nvPr/>
          </p:nvSpPr>
          <p:spPr>
            <a:xfrm>
              <a:off x="1948124" y="84004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19"/>
                  </a:lnTo>
                  <a:lnTo>
                    <a:pt x="0" y="93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2735778" y="1615571"/>
              <a:ext cx="370258" cy="323976"/>
              <a:chOff x="0" y="0"/>
              <a:chExt cx="812800" cy="711200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  <p:sp>
          <p:nvSpPr>
            <p:cNvPr id="82" name="TextBox 82"/>
            <p:cNvSpPr txBox="1"/>
            <p:nvPr/>
          </p:nvSpPr>
          <p:spPr>
            <a:xfrm>
              <a:off x="5919122" y="856585"/>
              <a:ext cx="4009881" cy="773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&lt;USD $41000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8709783" y="1702393"/>
            <a:ext cx="868434" cy="824631"/>
            <a:chOff x="0" y="0"/>
            <a:chExt cx="1157912" cy="109950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5" name="Group 85"/>
            <p:cNvGrpSpPr/>
            <p:nvPr/>
          </p:nvGrpSpPr>
          <p:grpSpPr>
            <a:xfrm>
              <a:off x="787654" y="775532"/>
              <a:ext cx="370258" cy="323976"/>
              <a:chOff x="0" y="0"/>
              <a:chExt cx="812800" cy="711200"/>
            </a:xfrm>
          </p:grpSpPr>
          <p:sp>
            <p:nvSpPr>
              <p:cNvPr id="86" name="Freeform 86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TextBox 87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sp>
        <p:nvSpPr>
          <p:cNvPr id="89" name="TextBox 89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1465786" y="519112"/>
            <a:ext cx="5982847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6x分店计划</a:t>
            </a:r>
          </a:p>
        </p:txBody>
      </p:sp>
      <p:grpSp>
        <p:nvGrpSpPr>
          <p:cNvPr id="91" name="Group 91"/>
          <p:cNvGrpSpPr/>
          <p:nvPr/>
        </p:nvGrpSpPr>
        <p:grpSpPr>
          <a:xfrm>
            <a:off x="14496796" y="6873854"/>
            <a:ext cx="1810004" cy="2027845"/>
            <a:chOff x="-1" y="0"/>
            <a:chExt cx="2210135" cy="2754584"/>
          </a:xfrm>
        </p:grpSpPr>
        <p:sp>
          <p:nvSpPr>
            <p:cNvPr id="92" name="AutoShape 92"/>
            <p:cNvSpPr/>
            <p:nvPr/>
          </p:nvSpPr>
          <p:spPr>
            <a:xfrm>
              <a:off x="994470" y="0"/>
              <a:ext cx="0" cy="1600461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ysDot"/>
              <a:headEnd type="none" w="sm" len="sm"/>
              <a:tailEnd type="arrow" w="med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-1" y="1968859"/>
              <a:ext cx="2210135" cy="7857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 dirty="0">
                  <a:solidFill>
                    <a:srgbClr val="000000"/>
                  </a:solidFill>
                  <a:latin typeface="Noto Sans T Chinese Bold"/>
                  <a:ea typeface="Noto Sans T Chinese Bold"/>
                  <a:cs typeface="Noto Sans T Chinese Bold"/>
                  <a:sym typeface="Noto Sans T Chinese Bold"/>
                </a:rPr>
                <a:t>７level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691455" y="1702393"/>
            <a:ext cx="9416457" cy="7187487"/>
            <a:chOff x="0" y="0"/>
            <a:chExt cx="12555276" cy="9583316"/>
          </a:xfrm>
        </p:grpSpPr>
        <p:grpSp>
          <p:nvGrpSpPr>
            <p:cNvPr id="95" name="Group 95"/>
            <p:cNvGrpSpPr/>
            <p:nvPr/>
          </p:nvGrpSpPr>
          <p:grpSpPr>
            <a:xfrm>
              <a:off x="0" y="6614147"/>
              <a:ext cx="7500677" cy="2969169"/>
              <a:chOff x="0" y="0"/>
              <a:chExt cx="1481615" cy="586502"/>
            </a:xfrm>
          </p:grpSpPr>
          <p:sp>
            <p:nvSpPr>
              <p:cNvPr id="96" name="Freeform 96"/>
              <p:cNvSpPr/>
              <p:nvPr/>
            </p:nvSpPr>
            <p:spPr>
              <a:xfrm>
                <a:off x="0" y="0"/>
                <a:ext cx="1481615" cy="586502"/>
              </a:xfrm>
              <a:custGeom>
                <a:avLst/>
                <a:gdLst/>
                <a:ahLst/>
                <a:cxnLst/>
                <a:rect l="l" t="t" r="r" b="b"/>
                <a:pathLst>
                  <a:path w="1481615" h="586502">
                    <a:moveTo>
                      <a:pt x="0" y="0"/>
                    </a:moveTo>
                    <a:lnTo>
                      <a:pt x="1481615" y="0"/>
                    </a:lnTo>
                    <a:lnTo>
                      <a:pt x="1481615" y="586502"/>
                    </a:lnTo>
                    <a:lnTo>
                      <a:pt x="0" y="586502"/>
                    </a:lnTo>
                    <a:close/>
                  </a:path>
                </a:pathLst>
              </a:custGeom>
              <a:ln w="38100" cap="sq">
                <a:solidFill>
                  <a:srgbClr val="003366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TextBox 97"/>
              <p:cNvSpPr txBox="1"/>
              <p:nvPr/>
            </p:nvSpPr>
            <p:spPr>
              <a:xfrm>
                <a:off x="0" y="-76200"/>
                <a:ext cx="1481615" cy="662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5558"/>
                  </a:lnSpc>
                </a:pPr>
                <a:r>
                  <a:rPr lang="en-US" sz="3970" spc="1873">
                    <a:solidFill>
                      <a:srgbClr val="003366"/>
                    </a:solidFill>
                    <a:latin typeface="字由点字墩墩体"/>
                    <a:ea typeface="字由点字墩墩体"/>
                    <a:cs typeface="字由点字墩墩体"/>
                    <a:sym typeface="字由点字墩墩体"/>
                  </a:rPr>
                  <a:t>富三代家族企业</a:t>
                </a:r>
              </a:p>
              <a:p>
                <a:pPr marL="468514" lvl="1" indent="-234257" algn="just">
                  <a:lnSpc>
                    <a:spcPts val="3038"/>
                  </a:lnSpc>
                  <a:buAutoNum type="arabicPeriod"/>
                </a:pPr>
                <a:r>
                  <a:rPr lang="en-US" sz="2170" spc="1024">
                    <a:solidFill>
                      <a:srgbClr val="003366"/>
                    </a:solidFill>
                    <a:latin typeface="字由点字墩墩体"/>
                    <a:ea typeface="字由点字墩墩体"/>
                    <a:cs typeface="字由点字墩墩体"/>
                    <a:sym typeface="字由点字墩墩体"/>
                  </a:rPr>
                  <a:t>第一代人先改写命运</a:t>
                </a:r>
              </a:p>
              <a:p>
                <a:pPr marL="468514" lvl="1" indent="-234257" algn="just">
                  <a:lnSpc>
                    <a:spcPts val="3038"/>
                  </a:lnSpc>
                  <a:buAutoNum type="arabicPeriod"/>
                </a:pPr>
                <a:r>
                  <a:rPr lang="en-US" sz="2170" spc="1024">
                    <a:solidFill>
                      <a:srgbClr val="003366"/>
                    </a:solidFill>
                    <a:latin typeface="字由点字墩墩体"/>
                    <a:ea typeface="字由点字墩墩体"/>
                    <a:cs typeface="字由点字墩墩体"/>
                    <a:sym typeface="字由点字墩墩体"/>
                  </a:rPr>
                  <a:t>家族三代的健康保障</a:t>
                </a:r>
              </a:p>
              <a:p>
                <a:pPr marL="468514" lvl="1" indent="-234257" algn="just">
                  <a:lnSpc>
                    <a:spcPts val="3038"/>
                  </a:lnSpc>
                  <a:buAutoNum type="arabicPeriod"/>
                </a:pPr>
                <a:r>
                  <a:rPr lang="en-US" sz="2170" spc="1024">
                    <a:solidFill>
                      <a:srgbClr val="003366"/>
                    </a:solidFill>
                    <a:latin typeface="字由点字墩墩体"/>
                    <a:ea typeface="字由点字墩墩体"/>
                    <a:cs typeface="字由点字墩墩体"/>
                    <a:sym typeface="字由点字墩墩体"/>
                  </a:rPr>
                  <a:t>三代人的持续高收入</a:t>
                </a:r>
              </a:p>
            </p:txBody>
          </p:sp>
        </p:grpSp>
        <p:sp>
          <p:nvSpPr>
            <p:cNvPr id="98" name="Freeform 98"/>
            <p:cNvSpPr/>
            <p:nvPr/>
          </p:nvSpPr>
          <p:spPr>
            <a:xfrm>
              <a:off x="9357770" y="0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" name="Group 99"/>
            <p:cNvGrpSpPr/>
            <p:nvPr/>
          </p:nvGrpSpPr>
          <p:grpSpPr>
            <a:xfrm>
              <a:off x="10145424" y="775532"/>
              <a:ext cx="370258" cy="323976"/>
              <a:chOff x="0" y="0"/>
              <a:chExt cx="812800" cy="711200"/>
            </a:xfrm>
          </p:grpSpPr>
          <p:sp>
            <p:nvSpPr>
              <p:cNvPr id="100" name="Freeform 100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TextBox 101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  <p:sp>
          <p:nvSpPr>
            <p:cNvPr id="102" name="Freeform 102"/>
            <p:cNvSpPr/>
            <p:nvPr/>
          </p:nvSpPr>
          <p:spPr>
            <a:xfrm>
              <a:off x="10420051" y="1687018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103"/>
            <p:cNvGrpSpPr/>
            <p:nvPr/>
          </p:nvGrpSpPr>
          <p:grpSpPr>
            <a:xfrm>
              <a:off x="11207705" y="2462550"/>
              <a:ext cx="370258" cy="323976"/>
              <a:chOff x="0" y="0"/>
              <a:chExt cx="812800" cy="711200"/>
            </a:xfrm>
          </p:grpSpPr>
          <p:sp>
            <p:nvSpPr>
              <p:cNvPr id="104" name="Freeform 104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TextBox 105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  <p:sp>
          <p:nvSpPr>
            <p:cNvPr id="106" name="Freeform 106"/>
            <p:cNvSpPr/>
            <p:nvPr/>
          </p:nvSpPr>
          <p:spPr>
            <a:xfrm>
              <a:off x="11397363" y="3594517"/>
              <a:ext cx="972783" cy="937520"/>
            </a:xfrm>
            <a:custGeom>
              <a:avLst/>
              <a:gdLst/>
              <a:ahLst/>
              <a:cxnLst/>
              <a:rect l="l" t="t" r="r" b="b"/>
              <a:pathLst>
                <a:path w="972783" h="937520">
                  <a:moveTo>
                    <a:pt x="0" y="0"/>
                  </a:moveTo>
                  <a:lnTo>
                    <a:pt x="972783" y="0"/>
                  </a:lnTo>
                  <a:lnTo>
                    <a:pt x="972783" y="937520"/>
                  </a:lnTo>
                  <a:lnTo>
                    <a:pt x="0" y="937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7" name="Group 107"/>
            <p:cNvGrpSpPr/>
            <p:nvPr/>
          </p:nvGrpSpPr>
          <p:grpSpPr>
            <a:xfrm>
              <a:off x="12185017" y="4370049"/>
              <a:ext cx="370258" cy="323976"/>
              <a:chOff x="0" y="0"/>
              <a:chExt cx="812800" cy="711200"/>
            </a:xfrm>
          </p:grpSpPr>
          <p:sp>
            <p:nvSpPr>
              <p:cNvPr id="108" name="Freeform 108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1D1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TextBox 109"/>
              <p:cNvSpPr txBox="1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98"/>
                  </a:lnSpc>
                </a:pPr>
                <a:endParaRPr/>
              </a:p>
            </p:txBody>
          </p:sp>
        </p:grpSp>
      </p:grpSp>
      <p:sp>
        <p:nvSpPr>
          <p:cNvPr id="110" name="TextBox 6">
            <a:extLst>
              <a:ext uri="{FF2B5EF4-FFF2-40B4-BE49-F238E27FC236}">
                <a16:creationId xmlns:a16="http://schemas.microsoft.com/office/drawing/2014/main" id="{A66E60F9-8B8E-4F67-0115-172F8BDBBD85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4135970"/>
            <a:ext cx="8240753" cy="335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准备好自己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心态（推荐</a:t>
            </a:r>
            <a:r>
              <a:rPr lang="en-US" sz="339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）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主打市场（职业+年紀</a:t>
            </a:r>
            <a:r>
              <a:rPr lang="en-US" sz="339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）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  <a:hlinkClick r:id="rId3" tooltip="https://docs.google.com/spreadsheets/d/1DUF2isFWsqVSYhbaACYtbgcLi_YjDqpE3GLQIVgkKQg/edit#gid=69851113"/>
              </a:rPr>
              <a:t>说事业故事</a:t>
            </a:r>
            <a:r>
              <a:rPr lang="en-US" sz="3399" dirty="0" err="1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（自己，上级，教练</a:t>
            </a:r>
            <a:r>
              <a:rPr lang="en-US" sz="339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）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  <a:hlinkClick r:id="rId3" tooltip="https://docs.google.com/spreadsheets/d/1DUF2isFWsqVSYhbaACYtbgcLi_YjDqpE3GLQIVgkKQg/edit#gid=69851113"/>
              </a:rPr>
              <a:t>熟悉推荐流程 </a:t>
            </a:r>
          </a:p>
          <a:p>
            <a:pPr algn="l">
              <a:lnSpc>
                <a:spcPts val="4419"/>
              </a:lnSpc>
            </a:pPr>
            <a:endParaRPr lang="en-US" sz="3399" dirty="0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  <a:hlinkClick r:id="rId3" tooltip="https://docs.google.com/spreadsheets/d/1DUF2isFWsqVSYhbaACYtbgcLi_YjDqpE3GLQIVgkKQg/edit#gid=69851113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二、行动前准备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8215" r="-482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32C7823-8ECA-143A-5274-C96762FCD3BD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35970"/>
            <a:ext cx="8240753" cy="330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  <a:hlinkClick r:id="rId2" tooltip="https://docs.google.com/spreadsheets/d/1DUF2isFWsqVSYhbaACYtbgcLi_YjDqpE3GLQIVgkKQg/edit#gid=69851113"/>
              </a:rPr>
              <a:t>准备工具～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  <a:hlinkClick r:id="rId2" tooltip="https://docs.google.com/spreadsheets/d/1DUF2isFWsqVSYhbaACYtbgcLi_YjDqpE3GLQIVgkKQg/edit#gid=69851113"/>
              </a:rPr>
              <a:t>列名单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客户接触表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  <a:hlinkClick r:id="rId2" tooltip="https://docs.google.com/spreadsheets/d/1DUF2isFWsqVSYhbaACYtbgcLi_YjDqpE3GLQIVgkKQg/edit#gid=69851113"/>
              </a:rPr>
              <a:t>线上曝光、线下客户接触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  <a:hlinkClick r:id="rId2" tooltip="https://docs.google.com/spreadsheets/d/1DUF2isFWsqVSYhbaACYtbgcLi_YjDqpE3GLQIVgkKQg/edit#gid=69851113"/>
              </a:rPr>
              <a:t>会邀约（借力）</a:t>
            </a:r>
          </a:p>
          <a:p>
            <a:pPr algn="l">
              <a:lnSpc>
                <a:spcPts val="4419"/>
              </a:lnSpc>
            </a:pPr>
            <a:endParaRPr lang="en-US" sz="3399">
              <a:solidFill>
                <a:srgbClr val="000000"/>
              </a:solidFill>
              <a:latin typeface="Arial Unicode"/>
              <a:ea typeface="Arial Unicode"/>
              <a:cs typeface="Arial Unicode"/>
              <a:sym typeface="Arial Unicode"/>
              <a:hlinkClick r:id="rId2" tooltip="https://docs.google.com/spreadsheets/d/1DUF2isFWsqVSYhbaACYtbgcLi_YjDqpE3GLQIVgkKQg/edit#gid=69851113"/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8215" r="-482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二、行动前准备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3234945-3A5F-6AD0-D00C-1CF46BC2A1AA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399" r="-483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三、推荐流程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67766" y="5914072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取得信任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67766" y="7362723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建立需求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92522" y="4464998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展示说明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57183" y="5913860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异议处理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57414" y="7362723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缔结成交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767766" y="4464998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曝光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14524" y="71363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52AC615C-04F5-1CDE-AF1C-31BA7333FFF8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797" r="-1228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四、推荐五大心结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78039" y="4390923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我不会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78039" y="5876823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没时间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78039" y="7362723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没人脉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63862" y="4390923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没口才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63862" y="5876823"/>
            <a:ext cx="188013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没兴趣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3366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05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948AA128-BE28-26D9-37D9-28952FB93FB3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35970"/>
            <a:ext cx="8240753" cy="2195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2：跟进的对象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消费商-消费商手把手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创业家-创业家手把手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五、跟进辅导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435" r="-154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86897D9B-BF2F-57AE-93B4-E1FD2D1582C2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35970"/>
            <a:ext cx="8240753" cy="274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3：跟进辅导三动作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跟进消费商4大步法/创业家6大步法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清楚每个步法的用意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指导操练与验收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五、跟进辅导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435" r="-154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A0FA99E3-5C69-54E6-78A3-70CD01F84D87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135970"/>
            <a:ext cx="8240753" cy="3852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5：五项原则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生活关怀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因材施教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以身作则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勇于纠正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• 按部就班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435" r="-154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五、跟进辅导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AB1D3A8-5632-4C2B-6208-872107C0CA71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48" r="-740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4135970"/>
            <a:ext cx="8240753" cy="330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心态升级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从『兼差』到『专职』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责任感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主动学习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成为榜样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六、从B到Ａ角色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BEC484E-C892-6729-15A3-8E4C8EBE0706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48" r="-740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03247" y="4135970"/>
            <a:ext cx="8240753" cy="3350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专业升级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从『分享者』到『讲解者</a:t>
            </a:r>
            <a:r>
              <a:rPr 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』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产品知识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故事力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工具力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六、从B到Ａ角色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9B0B6FAA-937E-0EB4-9C1A-D90E87A05B59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48" r="-740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135970"/>
            <a:ext cx="8240753" cy="330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行动升级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从『自己做』到『带人做』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落实基本功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复盘能力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带人心法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六、从B到Ａ角色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011C79E4-E7F8-FFEA-C859-FDD333D477AB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166682" y="3484793"/>
            <a:ext cx="5954637" cy="5773507"/>
          </a:xfrm>
          <a:custGeom>
            <a:avLst/>
            <a:gdLst/>
            <a:ahLst/>
            <a:cxnLst/>
            <a:rect l="l" t="t" r="r" b="b"/>
            <a:pathLst>
              <a:path w="5954637" h="5773507">
                <a:moveTo>
                  <a:pt x="0" y="0"/>
                </a:moveTo>
                <a:lnTo>
                  <a:pt x="5954636" y="0"/>
                </a:lnTo>
                <a:lnTo>
                  <a:pt x="5954636" y="5773507"/>
                </a:lnTo>
                <a:lnTo>
                  <a:pt x="0" y="57735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193712" y="7480812"/>
            <a:ext cx="3130887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b="1" dirty="0" err="1">
                <a:solidFill>
                  <a:srgbClr val="E72C65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目标定位</a:t>
            </a:r>
            <a:endParaRPr lang="en-US" sz="5199" b="1" dirty="0">
              <a:solidFill>
                <a:srgbClr val="E72C65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74037" y="4814291"/>
            <a:ext cx="4050563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b="1" dirty="0" err="1">
                <a:solidFill>
                  <a:srgbClr val="2768A4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行动前准备</a:t>
            </a:r>
            <a:endParaRPr lang="en-US" sz="5199" b="1" dirty="0">
              <a:solidFill>
                <a:srgbClr val="2768A4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060178" y="2372597"/>
            <a:ext cx="3102622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b="1" dirty="0" err="1">
                <a:solidFill>
                  <a:srgbClr val="C067E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推荐流程</a:t>
            </a:r>
            <a:endParaRPr lang="en-US" sz="5199" b="1" dirty="0">
              <a:solidFill>
                <a:srgbClr val="C067EB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504115" y="2372597"/>
            <a:ext cx="4421685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AA4C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推荐五大心结</a:t>
            </a:r>
            <a:endParaRPr lang="en-US" sz="5199" b="1" dirty="0">
              <a:solidFill>
                <a:srgbClr val="FFAA4C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711868" y="4814291"/>
            <a:ext cx="3061532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FF3E3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跟进辅导</a:t>
            </a:r>
            <a:endParaRPr lang="en-US" sz="5199" b="1" dirty="0">
              <a:solidFill>
                <a:srgbClr val="FF3E3D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711868" y="7480812"/>
            <a:ext cx="375158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54428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从B到Ａ角色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250F50E4-EEFF-E99D-46FC-8CF7420EA52E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494525" y="0"/>
            <a:ext cx="6793475" cy="9496415"/>
          </a:xfrm>
          <a:custGeom>
            <a:avLst/>
            <a:gdLst/>
            <a:ahLst/>
            <a:cxnLst/>
            <a:rect l="l" t="t" r="r" b="b"/>
            <a:pathLst>
              <a:path w="6793475" h="9496415">
                <a:moveTo>
                  <a:pt x="0" y="0"/>
                </a:moveTo>
                <a:lnTo>
                  <a:pt x="6793475" y="0"/>
                </a:lnTo>
                <a:lnTo>
                  <a:pt x="6793475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920" r="-495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落地VIP六大步法的方法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335429"/>
            <a:ext cx="9314500" cy="3914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VIP自己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r>
              <a:rPr 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-</a:t>
            </a: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背PPT、看上级操作运作流程、自己会做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教练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r>
              <a:rPr lang="en-US" sz="3399" b="1" dirty="0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-</a:t>
            </a:r>
            <a:r>
              <a:rPr lang="en-US" sz="3399" b="1" dirty="0" err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落实每月把脉，回报，验收</a:t>
            </a: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4419"/>
              </a:lnSpc>
            </a:pPr>
            <a:endParaRPr lang="en-US" sz="3399" b="1" dirty="0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C4ED16FA-EE2F-03B1-DBEC-AEDB9BF0E5D6}"/>
              </a:ext>
            </a:extLst>
          </p:cNvPr>
          <p:cNvSpPr txBox="1"/>
          <p:nvPr/>
        </p:nvSpPr>
        <p:spPr>
          <a:xfrm>
            <a:off x="14173199" y="9507825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366</Words>
  <Application>Microsoft Office PowerPoint</Application>
  <PresentationFormat>Custom</PresentationFormat>
  <Paragraphs>163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Comfortaa Bold</vt:lpstr>
      <vt:lpstr>Noto Sans T Chinese</vt:lpstr>
      <vt:lpstr>Arial</vt:lpstr>
      <vt:lpstr>字由点字墩墩体</vt:lpstr>
      <vt:lpstr>Arial Unicode Bold</vt:lpstr>
      <vt:lpstr>Calibri</vt:lpstr>
      <vt:lpstr>Arial Unicode</vt:lpstr>
      <vt:lpstr>Noto Sans T Chinese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VIP手把手６大步法</dc:title>
  <dc:creator>BC COMPUTERS</dc:creator>
  <cp:lastModifiedBy>BC COMPUTERS</cp:lastModifiedBy>
  <cp:revision>4</cp:revision>
  <dcterms:created xsi:type="dcterms:W3CDTF">2006-08-16T00:00:00Z</dcterms:created>
  <dcterms:modified xsi:type="dcterms:W3CDTF">2026-10-04T15:38:44Z</dcterms:modified>
  <dc:identifier>DAGuWHoxUo4</dc:identifier>
</cp:coreProperties>
</file>