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rial Unicode" panose="020B0604020202020204" charset="-128"/>
      <p:regular r:id="rId7"/>
    </p:embeddedFont>
    <p:embeddedFont>
      <p:font typeface="Arial Unicode Bold" panose="020B0604020202020204" charset="-128"/>
      <p:regular r:id="rId8"/>
      <p:bold r:id="rId9"/>
    </p:embeddedFont>
    <p:embeddedFont>
      <p:font typeface="字由点字墩墩体" panose="020B0604020202020204" charset="-122"/>
      <p:regular r:id="rId10"/>
    </p:embeddedFont>
    <p:embeddedFont>
      <p:font typeface="Adobe Fangsong Std R" panose="02020400000000000000" pitchFamily="18" charset="-128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9496415"/>
            <a:chOff x="0" y="0"/>
            <a:chExt cx="4816593" cy="25011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501114"/>
            </a:xfrm>
            <a:custGeom>
              <a:avLst/>
              <a:gdLst/>
              <a:ahLst/>
              <a:cxnLst/>
              <a:rect l="l" t="t" r="r" b="b"/>
              <a:pathLst>
                <a:path w="4816592" h="2501114">
                  <a:moveTo>
                    <a:pt x="0" y="0"/>
                  </a:moveTo>
                  <a:lnTo>
                    <a:pt x="4816592" y="0"/>
                  </a:lnTo>
                  <a:lnTo>
                    <a:pt x="4816592" y="2501114"/>
                  </a:lnTo>
                  <a:lnTo>
                    <a:pt x="0" y="2501114"/>
                  </a:lnTo>
                  <a:close/>
                </a:path>
              </a:pathLst>
            </a:custGeom>
            <a:solidFill>
              <a:srgbClr val="F6F6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816593" cy="2529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3707835" y="4257675"/>
            <a:ext cx="10857386" cy="177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87"/>
              </a:lnSpc>
            </a:pPr>
            <a:r>
              <a:rPr lang="en-US" sz="11655">
                <a:solidFill>
                  <a:srgbClr val="003366"/>
                </a:solidFill>
                <a:latin typeface="Arial Unicode"/>
                <a:ea typeface="Arial Unicode"/>
                <a:cs typeface="Arial Unicode"/>
                <a:sym typeface="Arial Unicode"/>
              </a:rPr>
              <a:t>从B到A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9953E168-A8BA-A0F4-617A-C3FF6E87DBC2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048" r="-74048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心态升级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4135970"/>
            <a:ext cx="8240753" cy="274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从『兼差』到『专职』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责任感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主动学习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成为榜样</a:t>
            </a:r>
          </a:p>
          <a:p>
            <a:pPr algn="l">
              <a:lnSpc>
                <a:spcPts val="4419"/>
              </a:lnSpc>
            </a:pPr>
            <a:endParaRPr lang="en-US" sz="3399" b="1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00834036-B8A4-EF1E-BB7C-01B0CC9DA9B6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048" r="-74048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专业升级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4135970"/>
            <a:ext cx="8240753" cy="274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从『分享者』到『讲解者』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产品知识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故事力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工具力</a:t>
            </a:r>
          </a:p>
          <a:p>
            <a:pPr algn="l">
              <a:lnSpc>
                <a:spcPts val="4419"/>
              </a:lnSpc>
            </a:pPr>
            <a:endParaRPr lang="en-US" sz="3399" b="1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3C3AB956-7AA0-6071-4A60-E2B15C045EC0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048" r="-74048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行动升级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4135970"/>
            <a:ext cx="8240753" cy="274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从『自己做』到『带人做』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落实基本功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复盘能力</a:t>
            </a:r>
          </a:p>
          <a:p>
            <a:pPr marL="734055" lvl="1" indent="-367027" algn="l">
              <a:lnSpc>
                <a:spcPts val="441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带人心法</a:t>
            </a:r>
          </a:p>
          <a:p>
            <a:pPr algn="l">
              <a:lnSpc>
                <a:spcPts val="4419"/>
              </a:lnSpc>
            </a:pPr>
            <a:endParaRPr lang="en-US" sz="3399" b="1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C1481950-A3D7-25D0-4366-5C72644E8F0A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3721633"/>
            <a:ext cx="9314500" cy="0"/>
          </a:xfrm>
          <a:prstGeom prst="line">
            <a:avLst/>
          </a:prstGeom>
          <a:ln w="2857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9496415"/>
            <a:ext cx="556536" cy="790585"/>
            <a:chOff x="0" y="0"/>
            <a:chExt cx="742048" cy="10541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2061" cy="1054100"/>
            </a:xfrm>
            <a:custGeom>
              <a:avLst/>
              <a:gdLst/>
              <a:ahLst/>
              <a:cxnLst/>
              <a:rect l="l" t="t" r="r" b="b"/>
              <a:pathLst>
                <a:path w="742061" h="1054100">
                  <a:moveTo>
                    <a:pt x="0" y="1054100"/>
                  </a:moveTo>
                  <a:lnTo>
                    <a:pt x="742061" y="1054100"/>
                  </a:lnTo>
                  <a:lnTo>
                    <a:pt x="7420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775424" y="9496415"/>
            <a:ext cx="14512576" cy="790585"/>
            <a:chOff x="0" y="0"/>
            <a:chExt cx="19350101" cy="10541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50101" cy="1054100"/>
            </a:xfrm>
            <a:custGeom>
              <a:avLst/>
              <a:gdLst/>
              <a:ahLst/>
              <a:cxnLst/>
              <a:rect l="l" t="t" r="r" b="b"/>
              <a:pathLst>
                <a:path w="19350101" h="1054100">
                  <a:moveTo>
                    <a:pt x="0" y="1054100"/>
                  </a:moveTo>
                  <a:lnTo>
                    <a:pt x="19350101" y="1054100"/>
                  </a:lnTo>
                  <a:lnTo>
                    <a:pt x="193501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366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840238" y="9271587"/>
            <a:ext cx="2867596" cy="970159"/>
          </a:xfrm>
          <a:custGeom>
            <a:avLst/>
            <a:gdLst/>
            <a:ahLst/>
            <a:cxnLst/>
            <a:rect l="l" t="t" r="r" b="b"/>
            <a:pathLst>
              <a:path w="2867596" h="970159">
                <a:moveTo>
                  <a:pt x="0" y="0"/>
                </a:moveTo>
                <a:lnTo>
                  <a:pt x="2867597" y="0"/>
                </a:lnTo>
                <a:lnTo>
                  <a:pt x="2867597" y="970160"/>
                </a:lnTo>
                <a:lnTo>
                  <a:pt x="0" y="97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048" r="-74048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0"/>
              </a:lnSpc>
            </a:pPr>
            <a:r>
              <a:rPr lang="en-US" sz="6700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从B到Ａ角色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4135970"/>
            <a:ext cx="8240753" cy="2195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融会贯通</a:t>
            </a:r>
          </a:p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-消费商手把手</a:t>
            </a:r>
          </a:p>
          <a:p>
            <a:pPr algn="l">
              <a:lnSpc>
                <a:spcPts val="4419"/>
              </a:lnSpc>
            </a:pPr>
            <a:r>
              <a:rPr lang="en-US" sz="3399" b="1">
                <a:solidFill>
                  <a:srgbClr val="000000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-创业家手把手</a:t>
            </a:r>
          </a:p>
          <a:p>
            <a:pPr algn="l">
              <a:lnSpc>
                <a:spcPts val="4419"/>
              </a:lnSpc>
            </a:pPr>
            <a:endParaRPr lang="en-US" sz="3399" b="1">
              <a:solidFill>
                <a:srgbClr val="000000"/>
              </a:solidFill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  <a:spcBef>
                <a:spcPct val="0"/>
              </a:spcBef>
            </a:pPr>
            <a:r>
              <a:rPr lang="en-US" sz="5100">
                <a:solidFill>
                  <a:srgbClr val="003366"/>
                </a:solidFill>
                <a:latin typeface="字由点字墩墩体"/>
                <a:ea typeface="字由点字墩墩体"/>
                <a:cs typeface="字由点字墩墩体"/>
                <a:sym typeface="字由点字墩墩体"/>
              </a:rPr>
              <a:t>VIP六大步法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C01905D1-A7BE-0CF5-8121-F73E6225C53F}"/>
              </a:ext>
            </a:extLst>
          </p:cNvPr>
          <p:cNvSpPr txBox="1"/>
          <p:nvPr/>
        </p:nvSpPr>
        <p:spPr>
          <a:xfrm>
            <a:off x="14948934" y="9382543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73</Words>
  <Application>Microsoft Office PowerPoint</Application>
  <PresentationFormat>Custom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字由点字墩墩体</vt:lpstr>
      <vt:lpstr>Adobe Fangsong Std R</vt:lpstr>
      <vt:lpstr>Arial Unicode</vt:lpstr>
      <vt:lpstr>Calibri</vt:lpstr>
      <vt:lpstr>Arial Unicode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VIP手把手６大步法-從B到A</dc:title>
  <dc:creator>BC COMPUTERS</dc:creator>
  <cp:lastModifiedBy>BC COMPUTERS</cp:lastModifiedBy>
  <cp:revision>2</cp:revision>
  <dcterms:created xsi:type="dcterms:W3CDTF">2006-08-16T00:00:00Z</dcterms:created>
  <dcterms:modified xsi:type="dcterms:W3CDTF">2026-10-04T15:46:07Z</dcterms:modified>
  <dc:identifier>DAG4R-kHX_k</dc:identifier>
</cp:coreProperties>
</file>