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8288000" cy="10287000"/>
  <p:notesSz cx="6858000" cy="9144000"/>
  <p:embeddedFontLst>
    <p:embeddedFont>
      <p:font typeface="Arial Unicode Bold" panose="020B0704020202020204" pitchFamily="34" charset="-128"/>
      <p:regular r:id="rId14"/>
      <p:bold r:id="rId15"/>
    </p:embeddedFont>
    <p:embeddedFont>
      <p:font typeface="Noto Sans T Chinese Bold" panose="020B0800000000000000" pitchFamily="34" charset="-128"/>
      <p:regular r:id="rId16"/>
      <p:bold r:id="rId17"/>
    </p:embeddedFont>
    <p:embeddedFont>
      <p:font typeface="思源黑体" panose="020B0500000000000000" pitchFamily="34" charset="-128"/>
      <p:regular r:id="rId18"/>
    </p:embeddedFont>
    <p:embeddedFont>
      <p:font typeface="Arial Unicode" panose="020B0604020202020204" pitchFamily="34" charset="-128"/>
      <p:regular r:id="rId19"/>
    </p:embeddedFont>
    <p:embeddedFont>
      <p:font typeface="Arial Unicode MS" panose="020B0604020202020204" pitchFamily="34" charset="-128"/>
      <p:regular r:id="rId20"/>
    </p:embeddedFont>
    <p:embeddedFont>
      <p:font typeface="Arimo" panose="020B0604020202020204" pitchFamily="34" charset="0"/>
      <p:regular r:id="rId21"/>
    </p:embeddedFont>
    <p:embeddedFont>
      <p:font typeface="Comfortaa" panose="020F0502020204030204" pitchFamily="34" charset="0"/>
      <p:regular r:id="rId22"/>
      <p:bold r:id="rId23"/>
      <p:italic r:id="rId24"/>
      <p:boldItalic r:id="rId25"/>
    </p:embeddedFont>
    <p:embeddedFont>
      <p:font typeface="Comfortaa Bold" pitchFamily="2" charset="0"/>
      <p:regular r:id="rId26"/>
      <p:bold r:id="rId27"/>
      <p:italic r:id="rId28"/>
      <p:boldItalic r:id="rId29"/>
    </p:embeddedFont>
    <p:embeddedFont>
      <p:font typeface="Noto Sans" panose="020B050204050402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9" autoAdjust="0"/>
    <p:restoredTop sz="94426" autoAdjust="0"/>
  </p:normalViewPr>
  <p:slideViewPr>
    <p:cSldViewPr>
      <p:cViewPr varScale="1">
        <p:scale>
          <a:sx n="65" d="100"/>
          <a:sy n="65" d="100"/>
        </p:scale>
        <p:origin x="5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56DBC5-05F1-8B4C-916E-AF61030ABC6A}" type="doc">
      <dgm:prSet loTypeId="urn:microsoft.com/office/officeart/2009/layout/CircleArrow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A7DA7FB-CE5B-D746-AD16-C847D144B7CA}">
      <dgm:prSet phldrT="[Text]" custT="1"/>
      <dgm:spPr/>
      <dgm:t>
        <a:bodyPr/>
        <a:lstStyle/>
        <a:p>
          <a:pPr>
            <a:buFont typeface="Wingdings" pitchFamily="2" charset="2"/>
            <a:buChar char="v"/>
          </a:pPr>
          <a:r>
            <a:rPr lang="en-US" sz="3000" b="1" dirty="0" err="1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  <a:t>高免疫低炎症</a:t>
          </a:r>
          <a:endParaRPr lang="en-GB" sz="3000" dirty="0"/>
        </a:p>
      </dgm:t>
    </dgm:pt>
    <dgm:pt modelId="{B41CDFD4-BDE2-9141-8047-479C54A950A4}" type="parTrans" cxnId="{8BED24FF-5D16-6444-8A7B-08252E1DEA95}">
      <dgm:prSet/>
      <dgm:spPr/>
      <dgm:t>
        <a:bodyPr/>
        <a:lstStyle/>
        <a:p>
          <a:endParaRPr lang="en-GB"/>
        </a:p>
      </dgm:t>
    </dgm:pt>
    <dgm:pt modelId="{BEB2B81D-FB45-E440-A2F4-B92DA41EE121}" type="sibTrans" cxnId="{8BED24FF-5D16-6444-8A7B-08252E1DEA95}">
      <dgm:prSet/>
      <dgm:spPr/>
      <dgm:t>
        <a:bodyPr/>
        <a:lstStyle/>
        <a:p>
          <a:endParaRPr lang="en-GB"/>
        </a:p>
      </dgm:t>
    </dgm:pt>
    <dgm:pt modelId="{FC9106A0-1D76-6349-A8F2-1729A0B87AC3}">
      <dgm:prSet phldrT="[Text]" custT="1"/>
      <dgm:spPr/>
      <dgm:t>
        <a:bodyPr/>
        <a:lstStyle/>
        <a:p>
          <a:pPr algn="ctr">
            <a:buFont typeface="Wingdings" pitchFamily="2" charset="2"/>
            <a:buChar char="v"/>
          </a:pPr>
          <a:r>
            <a:rPr lang="en-US" sz="3000" b="1" dirty="0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  <a:t>７天换食</a:t>
          </a:r>
          <a:br>
            <a:rPr lang="en-US" sz="3000" b="1" dirty="0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</a:br>
          <a:r>
            <a:rPr lang="en-US" sz="1800" dirty="0" err="1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  <a:t>消费商手把手</a:t>
          </a:r>
          <a:br>
            <a:rPr lang="en-US" sz="1800" dirty="0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</a:br>
          <a:r>
            <a:rPr lang="en-US" sz="1800" dirty="0" err="1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  <a:t>四大步法</a:t>
          </a:r>
          <a:endParaRPr lang="en-US" sz="1800" dirty="0">
            <a:solidFill>
              <a:srgbClr val="000000"/>
            </a:solidFill>
            <a:latin typeface="Arial Unicode"/>
            <a:ea typeface="Arial Unicode"/>
            <a:cs typeface="Arial Unicode"/>
            <a:sym typeface="Arial Unicode"/>
          </a:endParaRPr>
        </a:p>
        <a:p>
          <a:pPr algn="ctr">
            <a:buFont typeface="Wingdings" pitchFamily="2" charset="2"/>
            <a:buChar char="v"/>
          </a:pPr>
          <a:endParaRPr lang="en-GB" sz="2000" dirty="0"/>
        </a:p>
      </dgm:t>
    </dgm:pt>
    <dgm:pt modelId="{36FA34D1-18A1-8748-A3C3-53FE0601FEF6}" type="parTrans" cxnId="{606B64AF-D6B2-EF44-88D7-CAAE1160E583}">
      <dgm:prSet/>
      <dgm:spPr/>
      <dgm:t>
        <a:bodyPr/>
        <a:lstStyle/>
        <a:p>
          <a:endParaRPr lang="en-GB"/>
        </a:p>
      </dgm:t>
    </dgm:pt>
    <dgm:pt modelId="{24CF5190-2464-6341-BD35-6271EF31CE78}" type="sibTrans" cxnId="{606B64AF-D6B2-EF44-88D7-CAAE1160E583}">
      <dgm:prSet/>
      <dgm:spPr/>
      <dgm:t>
        <a:bodyPr/>
        <a:lstStyle/>
        <a:p>
          <a:endParaRPr lang="en-GB"/>
        </a:p>
      </dgm:t>
    </dgm:pt>
    <dgm:pt modelId="{0DAB4723-077A-7D40-9F0A-1CCACEE2F8EC}" type="pres">
      <dgm:prSet presAssocID="{F156DBC5-05F1-8B4C-916E-AF61030ABC6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21A23BF3-520F-7147-B2DA-BEB1A03A92B3}" type="pres">
      <dgm:prSet presAssocID="{4A7DA7FB-CE5B-D746-AD16-C847D144B7CA}" presName="Accent1" presStyleCnt="0"/>
      <dgm:spPr/>
    </dgm:pt>
    <dgm:pt modelId="{6D726A45-B6D5-E447-BA54-2B2B583F750D}" type="pres">
      <dgm:prSet presAssocID="{4A7DA7FB-CE5B-D746-AD16-C847D144B7CA}" presName="Accent" presStyleLbl="node1" presStyleIdx="0" presStyleCnt="2" custLinFactNeighborX="586" custLinFactNeighborY="1239"/>
      <dgm:spPr/>
    </dgm:pt>
    <dgm:pt modelId="{3EDA95A1-9B95-B74D-9E64-6E4B8FE003BF}" type="pres">
      <dgm:prSet presAssocID="{4A7DA7FB-CE5B-D746-AD16-C847D144B7CA}" presName="Parent1" presStyleLbl="revTx" presStyleIdx="0" presStyleCnt="2" custScaleX="116367">
        <dgm:presLayoutVars>
          <dgm:chMax val="1"/>
          <dgm:chPref val="1"/>
          <dgm:bulletEnabled val="1"/>
        </dgm:presLayoutVars>
      </dgm:prSet>
      <dgm:spPr/>
    </dgm:pt>
    <dgm:pt modelId="{8DEA0576-02D4-0544-813B-C11380E2C440}" type="pres">
      <dgm:prSet presAssocID="{FC9106A0-1D76-6349-A8F2-1729A0B87AC3}" presName="Accent2" presStyleCnt="0"/>
      <dgm:spPr/>
    </dgm:pt>
    <dgm:pt modelId="{057E217B-FC4C-2B41-A187-DFB96927EEFB}" type="pres">
      <dgm:prSet presAssocID="{FC9106A0-1D76-6349-A8F2-1729A0B87AC3}" presName="Accent" presStyleLbl="node1" presStyleIdx="1" presStyleCnt="2"/>
      <dgm:spPr/>
    </dgm:pt>
    <dgm:pt modelId="{1EFED269-D4FC-5C42-93CC-1F876DA5CA63}" type="pres">
      <dgm:prSet presAssocID="{FC9106A0-1D76-6349-A8F2-1729A0B87AC3}" presName="Parent2" presStyleLbl="revTx" presStyleIdx="1" presStyleCnt="2" custScaleY="224805">
        <dgm:presLayoutVars>
          <dgm:chMax val="1"/>
          <dgm:chPref val="1"/>
          <dgm:bulletEnabled val="1"/>
        </dgm:presLayoutVars>
      </dgm:prSet>
      <dgm:spPr/>
    </dgm:pt>
  </dgm:ptLst>
  <dgm:cxnLst>
    <dgm:cxn modelId="{8C6D6FAD-430F-1545-AF2B-02A08AE9E693}" type="presOf" srcId="{FC9106A0-1D76-6349-A8F2-1729A0B87AC3}" destId="{1EFED269-D4FC-5C42-93CC-1F876DA5CA63}" srcOrd="0" destOrd="0" presId="urn:microsoft.com/office/officeart/2009/layout/CircleArrowProcess"/>
    <dgm:cxn modelId="{606B64AF-D6B2-EF44-88D7-CAAE1160E583}" srcId="{F156DBC5-05F1-8B4C-916E-AF61030ABC6A}" destId="{FC9106A0-1D76-6349-A8F2-1729A0B87AC3}" srcOrd="1" destOrd="0" parTransId="{36FA34D1-18A1-8748-A3C3-53FE0601FEF6}" sibTransId="{24CF5190-2464-6341-BD35-6271EF31CE78}"/>
    <dgm:cxn modelId="{20B4F1B4-9AD6-EE4C-9BC0-238DFD427823}" type="presOf" srcId="{4A7DA7FB-CE5B-D746-AD16-C847D144B7CA}" destId="{3EDA95A1-9B95-B74D-9E64-6E4B8FE003BF}" srcOrd="0" destOrd="0" presId="urn:microsoft.com/office/officeart/2009/layout/CircleArrowProcess"/>
    <dgm:cxn modelId="{577067FE-BDD2-C349-B2CC-672F1BBCC8D8}" type="presOf" srcId="{F156DBC5-05F1-8B4C-916E-AF61030ABC6A}" destId="{0DAB4723-077A-7D40-9F0A-1CCACEE2F8EC}" srcOrd="0" destOrd="0" presId="urn:microsoft.com/office/officeart/2009/layout/CircleArrowProcess"/>
    <dgm:cxn modelId="{8BED24FF-5D16-6444-8A7B-08252E1DEA95}" srcId="{F156DBC5-05F1-8B4C-916E-AF61030ABC6A}" destId="{4A7DA7FB-CE5B-D746-AD16-C847D144B7CA}" srcOrd="0" destOrd="0" parTransId="{B41CDFD4-BDE2-9141-8047-479C54A950A4}" sibTransId="{BEB2B81D-FB45-E440-A2F4-B92DA41EE121}"/>
    <dgm:cxn modelId="{B322A243-6D03-2E4F-AE02-AC086C47004B}" type="presParOf" srcId="{0DAB4723-077A-7D40-9F0A-1CCACEE2F8EC}" destId="{21A23BF3-520F-7147-B2DA-BEB1A03A92B3}" srcOrd="0" destOrd="0" presId="urn:microsoft.com/office/officeart/2009/layout/CircleArrowProcess"/>
    <dgm:cxn modelId="{D9DE6066-AA77-A446-B181-1EE14A2E9A31}" type="presParOf" srcId="{21A23BF3-520F-7147-B2DA-BEB1A03A92B3}" destId="{6D726A45-B6D5-E447-BA54-2B2B583F750D}" srcOrd="0" destOrd="0" presId="urn:microsoft.com/office/officeart/2009/layout/CircleArrowProcess"/>
    <dgm:cxn modelId="{87319FA4-50E8-D346-9D59-2F74D0FFB9CA}" type="presParOf" srcId="{0DAB4723-077A-7D40-9F0A-1CCACEE2F8EC}" destId="{3EDA95A1-9B95-B74D-9E64-6E4B8FE003BF}" srcOrd="1" destOrd="0" presId="urn:microsoft.com/office/officeart/2009/layout/CircleArrowProcess"/>
    <dgm:cxn modelId="{003C2598-430C-9E44-91FC-7C5674D7A8FF}" type="presParOf" srcId="{0DAB4723-077A-7D40-9F0A-1CCACEE2F8EC}" destId="{8DEA0576-02D4-0544-813B-C11380E2C440}" srcOrd="2" destOrd="0" presId="urn:microsoft.com/office/officeart/2009/layout/CircleArrowProcess"/>
    <dgm:cxn modelId="{BB11B92B-F848-AC40-9C28-2C1F145E187F}" type="presParOf" srcId="{8DEA0576-02D4-0544-813B-C11380E2C440}" destId="{057E217B-FC4C-2B41-A187-DFB96927EEFB}" srcOrd="0" destOrd="0" presId="urn:microsoft.com/office/officeart/2009/layout/CircleArrowProcess"/>
    <dgm:cxn modelId="{0200C5FD-E879-8B47-924C-2280ACF64AE7}" type="presParOf" srcId="{0DAB4723-077A-7D40-9F0A-1CCACEE2F8EC}" destId="{1EFED269-D4FC-5C42-93CC-1F876DA5CA63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26A45-B6D5-E447-BA54-2B2B583F750D}">
      <dsp:nvSpPr>
        <dsp:cNvPr id="0" name=""/>
        <dsp:cNvSpPr/>
      </dsp:nvSpPr>
      <dsp:spPr>
        <a:xfrm>
          <a:off x="1964789" y="197424"/>
          <a:ext cx="3842933" cy="384304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DA95A1-9B95-B74D-9E64-6E4B8FE003BF}">
      <dsp:nvSpPr>
        <dsp:cNvPr id="0" name=""/>
        <dsp:cNvSpPr/>
      </dsp:nvSpPr>
      <dsp:spPr>
        <a:xfrm>
          <a:off x="2615556" y="1541146"/>
          <a:ext cx="2494972" cy="107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3000" b="1" kern="1200" dirty="0" err="1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  <a:t>高免疫低炎症</a:t>
          </a:r>
          <a:endParaRPr lang="en-GB" sz="3000" kern="1200" dirty="0"/>
        </a:p>
      </dsp:txBody>
      <dsp:txXfrm>
        <a:off x="2615556" y="1541146"/>
        <a:ext cx="2494972" cy="1071900"/>
      </dsp:txXfrm>
    </dsp:sp>
    <dsp:sp modelId="{057E217B-FC4C-2B41-A187-DFB96927EEFB}">
      <dsp:nvSpPr>
        <dsp:cNvPr id="0" name=""/>
        <dsp:cNvSpPr/>
      </dsp:nvSpPr>
      <dsp:spPr>
        <a:xfrm>
          <a:off x="1148996" y="2613047"/>
          <a:ext cx="3301372" cy="3302768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FED269-D4FC-5C42-93CC-1F876DA5CA63}">
      <dsp:nvSpPr>
        <dsp:cNvPr id="0" name=""/>
        <dsp:cNvSpPr/>
      </dsp:nvSpPr>
      <dsp:spPr>
        <a:xfrm>
          <a:off x="1718988" y="3084670"/>
          <a:ext cx="2144054" cy="2409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3000" b="1" kern="1200" dirty="0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  <a:t>７天换食</a:t>
          </a:r>
          <a:br>
            <a:rPr lang="en-US" sz="3000" b="1" kern="1200" dirty="0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</a:br>
          <a:r>
            <a:rPr lang="en-US" sz="1800" kern="1200" dirty="0" err="1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  <a:t>消费商手把手</a:t>
          </a:r>
          <a:br>
            <a:rPr lang="en-US" sz="1800" kern="1200" dirty="0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</a:br>
          <a:r>
            <a:rPr lang="en-US" sz="1800" kern="1200" dirty="0" err="1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rPr>
            <a:t>四大步法</a:t>
          </a:r>
          <a:endParaRPr lang="en-US" sz="1800" kern="1200" dirty="0">
            <a:solidFill>
              <a:srgbClr val="000000"/>
            </a:solidFill>
            <a:latin typeface="Arial Unicode"/>
            <a:ea typeface="Arial Unicode"/>
            <a:cs typeface="Arial Unicode"/>
            <a:sym typeface="Arial Unicode"/>
          </a:endParaRP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endParaRPr lang="en-GB" sz="2000" kern="1200" dirty="0"/>
        </a:p>
      </dsp:txBody>
      <dsp:txXfrm>
        <a:off x="1718988" y="3084670"/>
        <a:ext cx="2144054" cy="2409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google.com/spreadsheets/d/1DUF2isFWsqVSYhbaACYtbgcLi_YjDqpE3GLQIVgkKQg/edit#gid=69851113" TargetMode="Externa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google.com/spreadsheets/d/1DUF2isFWsqVSYhbaACYtbgcLi_YjDqpE3GLQIVgkKQg/edit#gid=69851113" TargetMode="Externa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4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11.svg"/><Relationship Id="rId10" Type="http://schemas.microsoft.com/office/2007/relationships/diagramDrawing" Target="../diagrams/drawing1.xml"/><Relationship Id="rId4" Type="http://schemas.openxmlformats.org/officeDocument/2006/relationships/image" Target="../media/image10.png"/><Relationship Id="rId9" Type="http://schemas.openxmlformats.org/officeDocument/2006/relationships/diagramColors" Target="../diagrams/colors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496425"/>
          </a:xfrm>
          <a:custGeom>
            <a:avLst/>
            <a:gdLst/>
            <a:ahLst/>
            <a:cxnLst/>
            <a:rect l="l" t="t" r="r" b="b"/>
            <a:pathLst>
              <a:path w="18288000" h="9496425">
                <a:moveTo>
                  <a:pt x="0" y="0"/>
                </a:moveTo>
                <a:lnTo>
                  <a:pt x="18288000" y="0"/>
                </a:lnTo>
                <a:lnTo>
                  <a:pt x="18288000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</a:blip>
            <a:stretch>
              <a:fillRect l="-8317" t="-32898" r="-27880" b="-412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288000" cy="9496425"/>
          </a:xfrm>
          <a:custGeom>
            <a:avLst/>
            <a:gdLst/>
            <a:ahLst/>
            <a:cxnLst/>
            <a:rect l="l" t="t" r="r" b="b"/>
            <a:pathLst>
              <a:path w="18288000" h="9496425">
                <a:moveTo>
                  <a:pt x="0" y="0"/>
                </a:moveTo>
                <a:lnTo>
                  <a:pt x="18288000" y="0"/>
                </a:lnTo>
                <a:lnTo>
                  <a:pt x="18288000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17" t="-32898" r="-27880" b="-412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733476"/>
            <a:ext cx="9478594" cy="359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51"/>
              </a:lnSpc>
            </a:pPr>
            <a:r>
              <a:rPr lang="en-US" sz="11655" b="1">
                <a:solidFill>
                  <a:srgbClr val="013264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创业家手把手 六大步法</a:t>
            </a: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879DB7F5-EAB5-713D-5EFC-10B1C80BFB36}"/>
              </a:ext>
            </a:extLst>
          </p:cNvPr>
          <p:cNvSpPr txBox="1"/>
          <p:nvPr/>
        </p:nvSpPr>
        <p:spPr>
          <a:xfrm>
            <a:off x="15240000" y="9371583"/>
            <a:ext cx="2523849" cy="7715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39"/>
              </a:lnSpc>
            </a:pPr>
            <a:r>
              <a:rPr lang="en-US" sz="2700" b="1" i="1" dirty="0" err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富三代企业模式</a:t>
            </a:r>
            <a:r>
              <a:rPr lang="en-US" sz="2700" b="1" i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lang="en-US" sz="2700" dirty="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73FFBDCB-04D3-F905-CAC1-A5F7338F20F8}"/>
              </a:ext>
            </a:extLst>
          </p:cNvPr>
          <p:cNvGrpSpPr>
            <a:grpSpLocks noChangeAspect="1"/>
          </p:cNvGrpSpPr>
          <p:nvPr/>
        </p:nvGrpSpPr>
        <p:grpSpPr>
          <a:xfrm>
            <a:off x="-75676" y="859723"/>
            <a:ext cx="18439352" cy="9427277"/>
            <a:chOff x="0" y="0"/>
            <a:chExt cx="24585802" cy="12569702"/>
          </a:xfrm>
        </p:grpSpPr>
        <p:sp>
          <p:nvSpPr>
            <p:cNvPr id="11" name="Freeform 3" descr="A black screen with blue text  AI-generated content may be incorrect.">
              <a:extLst>
                <a:ext uri="{FF2B5EF4-FFF2-40B4-BE49-F238E27FC236}">
                  <a16:creationId xmlns:a16="http://schemas.microsoft.com/office/drawing/2014/main" id="{5A4F4C23-226D-09E7-A483-F40667D15B9D}"/>
                </a:ext>
              </a:extLst>
            </p:cNvPr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4">
            <a:extLst>
              <a:ext uri="{FF2B5EF4-FFF2-40B4-BE49-F238E27FC236}">
                <a16:creationId xmlns:a16="http://schemas.microsoft.com/office/drawing/2014/main" id="{814DA390-C2F5-9B32-4DB4-94481F2E1E76}"/>
              </a:ext>
            </a:extLst>
          </p:cNvPr>
          <p:cNvGrpSpPr/>
          <p:nvPr/>
        </p:nvGrpSpPr>
        <p:grpSpPr>
          <a:xfrm>
            <a:off x="10895231" y="6870038"/>
            <a:ext cx="9193500" cy="3335397"/>
            <a:chOff x="-26737" y="-294600"/>
            <a:chExt cx="12258000" cy="444719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44A223B-D441-0B71-B427-47D08048242D}"/>
                </a:ext>
              </a:extLst>
            </p:cNvPr>
            <p:cNvSpPr/>
            <p:nvPr/>
          </p:nvSpPr>
          <p:spPr>
            <a:xfrm>
              <a:off x="-26737" y="-294600"/>
              <a:ext cx="12258000" cy="1203630"/>
            </a:xfrm>
            <a:custGeom>
              <a:avLst/>
              <a:gdLst/>
              <a:ahLst/>
              <a:cxnLst/>
              <a:rect l="l" t="t" r="r" b="b"/>
              <a:pathLst>
                <a:path w="12258000" h="1203630">
                  <a:moveTo>
                    <a:pt x="0" y="0"/>
                  </a:moveTo>
                  <a:lnTo>
                    <a:pt x="12258000" y="0"/>
                  </a:lnTo>
                  <a:lnTo>
                    <a:pt x="12258000" y="1203630"/>
                  </a:lnTo>
                  <a:lnTo>
                    <a:pt x="0" y="1203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8F4843FC-6D60-FA5C-7396-86411146BCF9}"/>
                </a:ext>
              </a:extLst>
            </p:cNvPr>
            <p:cNvSpPr txBox="1"/>
            <p:nvPr/>
          </p:nvSpPr>
          <p:spPr>
            <a:xfrm>
              <a:off x="4355047" y="3113696"/>
              <a:ext cx="6187612" cy="103890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4374"/>
                </a:lnSpc>
              </a:pP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i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系统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手把手</a:t>
              </a:r>
              <a:endPara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166685" y="2476500"/>
            <a:ext cx="5953125" cy="5772150"/>
          </a:xfrm>
          <a:custGeom>
            <a:avLst/>
            <a:gdLst/>
            <a:ahLst/>
            <a:cxnLst/>
            <a:rect l="l" t="t" r="r" b="b"/>
            <a:pathLst>
              <a:path w="5953125" h="5772150">
                <a:moveTo>
                  <a:pt x="0" y="0"/>
                </a:moveTo>
                <a:lnTo>
                  <a:pt x="5953125" y="0"/>
                </a:lnTo>
                <a:lnTo>
                  <a:pt x="5953125" y="5772150"/>
                </a:lnTo>
                <a:lnTo>
                  <a:pt x="0" y="5772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538098" y="3956780"/>
            <a:ext cx="3367802" cy="928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978EC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行动前准备</a:t>
            </a:r>
            <a:endParaRPr lang="en-US" sz="5199" b="1" dirty="0">
              <a:solidFill>
                <a:srgbClr val="0978EC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212621" y="6726003"/>
            <a:ext cx="2867025" cy="409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zh-CN" altLang="en-US" sz="5199" b="1" dirty="0">
                <a:solidFill>
                  <a:srgbClr val="F81D1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 目标定位</a:t>
            </a:r>
            <a:endParaRPr lang="en-US" sz="5199" b="1" dirty="0">
              <a:solidFill>
                <a:srgbClr val="F81D1D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726919" y="6597273"/>
            <a:ext cx="2020691" cy="928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864BB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Ｂ角色</a:t>
            </a:r>
            <a:endParaRPr lang="en-US" sz="5199" b="1" dirty="0">
              <a:solidFill>
                <a:srgbClr val="864BB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801646" y="2345392"/>
            <a:ext cx="4378148" cy="409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5199" b="1" dirty="0" err="1">
                <a:solidFill>
                  <a:srgbClr val="FEC107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零售五大心结</a:t>
            </a:r>
            <a:endParaRPr lang="en-US" sz="5199" b="1" dirty="0">
              <a:solidFill>
                <a:srgbClr val="FEC107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375089" y="4183191"/>
            <a:ext cx="2694242" cy="928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5AA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售后服务</a:t>
            </a:r>
            <a:endParaRPr lang="en-US" sz="5199" b="1" dirty="0">
              <a:solidFill>
                <a:srgbClr val="05AA4D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029200" y="1767496"/>
            <a:ext cx="2867025" cy="871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dirty="0" err="1">
                <a:solidFill>
                  <a:srgbClr val="F821E9"/>
                </a:solidFill>
                <a:latin typeface="Noto Sans"/>
                <a:ea typeface="Noto Sans"/>
                <a:cs typeface="Noto Sans"/>
                <a:sym typeface="Noto Sans"/>
              </a:rPr>
              <a:t>营销流程</a:t>
            </a:r>
            <a:endParaRPr lang="en-US" sz="5199" dirty="0">
              <a:solidFill>
                <a:srgbClr val="F821E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83126" y="533143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19367539-E595-D7A0-4E66-6DD780ADDE2D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028700" y="3707349"/>
            <a:ext cx="9314498" cy="28575"/>
          </a:xfrm>
          <a:custGeom>
            <a:avLst/>
            <a:gdLst/>
            <a:ahLst/>
            <a:cxnLst/>
            <a:rect l="l" t="t" r="r" b="b"/>
            <a:pathLst>
              <a:path w="9314498" h="28575">
                <a:moveTo>
                  <a:pt x="0" y="0"/>
                </a:moveTo>
                <a:lnTo>
                  <a:pt x="9314498" y="0"/>
                </a:lnTo>
                <a:lnTo>
                  <a:pt x="9314498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25"/>
          </a:xfrm>
          <a:custGeom>
            <a:avLst/>
            <a:gdLst/>
            <a:ahLst/>
            <a:cxnLst/>
            <a:rect l="l" t="t" r="r" b="b"/>
            <a:pathLst>
              <a:path w="7256288" h="9496425">
                <a:moveTo>
                  <a:pt x="0" y="0"/>
                </a:moveTo>
                <a:lnTo>
                  <a:pt x="7256288" y="0"/>
                </a:lnTo>
                <a:lnTo>
                  <a:pt x="7256288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543" r="-748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28700" y="3707349"/>
            <a:ext cx="9314498" cy="28575"/>
            <a:chOff x="0" y="0"/>
            <a:chExt cx="9314498" cy="285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14561" cy="28575"/>
            </a:xfrm>
            <a:custGeom>
              <a:avLst/>
              <a:gdLst/>
              <a:ahLst/>
              <a:cxnLst/>
              <a:rect l="l" t="t" r="r" b="b"/>
              <a:pathLst>
                <a:path w="9314561" h="28575">
                  <a:moveTo>
                    <a:pt x="0" y="28575"/>
                  </a:moveTo>
                  <a:lnTo>
                    <a:pt x="9314561" y="28575"/>
                  </a:lnTo>
                  <a:lnTo>
                    <a:pt x="9314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508731" y="2680283"/>
            <a:ext cx="5207222" cy="629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379"/>
              </a:lnSpc>
            </a:pPr>
            <a:r>
              <a:rPr lang="en-US" sz="66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一、目标定位</a:t>
            </a:r>
            <a:endParaRPr lang="en-US" sz="20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just">
              <a:lnSpc>
                <a:spcPts val="10213"/>
              </a:lnSpc>
            </a:pPr>
            <a:r>
              <a:rPr lang="en-US" sz="5842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01 </a:t>
            </a:r>
          </a:p>
          <a:p>
            <a:pPr algn="just">
              <a:lnSpc>
                <a:spcPts val="10213"/>
              </a:lnSpc>
            </a:pPr>
            <a:r>
              <a:rPr lang="en-US" sz="5842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02 </a:t>
            </a:r>
          </a:p>
          <a:p>
            <a:pPr algn="just">
              <a:lnSpc>
                <a:spcPts val="10213"/>
              </a:lnSpc>
            </a:pPr>
            <a:r>
              <a:rPr lang="en-US" sz="5842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03 </a:t>
            </a:r>
          </a:p>
          <a:p>
            <a:pPr algn="just">
              <a:lnSpc>
                <a:spcPts val="10213"/>
              </a:lnSpc>
            </a:pPr>
            <a:r>
              <a:rPr lang="en-US" sz="5842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67000" y="6957993"/>
            <a:ext cx="2304326" cy="49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0"/>
              </a:lnSpc>
            </a:pPr>
            <a:r>
              <a:rPr lang="en-US" sz="2964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每个月做换食</a:t>
            </a:r>
            <a:endParaRPr lang="en-US" sz="2964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641473" y="4366336"/>
            <a:ext cx="2688384" cy="49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0"/>
              </a:lnSpc>
            </a:pPr>
            <a:r>
              <a:rPr lang="en-US" sz="2964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成功计划一二三</a:t>
            </a:r>
            <a:endParaRPr lang="en-US" sz="2964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641472" y="8256375"/>
            <a:ext cx="5381549" cy="496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50"/>
              </a:lnSpc>
            </a:pPr>
            <a:r>
              <a:rPr lang="en-US" sz="2964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每个月邀约</a:t>
            </a:r>
            <a:r>
              <a:rPr lang="en-US" sz="2964" b="1" dirty="0">
                <a:solidFill>
                  <a:srgbClr val="FF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6位新朋友</a:t>
            </a:r>
            <a:r>
              <a:rPr lang="en-US" sz="2964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来换食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41473" y="5662165"/>
            <a:ext cx="4738040" cy="522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0"/>
              </a:lnSpc>
            </a:pPr>
            <a:r>
              <a:rPr lang="en-US" sz="2964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上3200，建立20条消费商网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3126" y="533143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BF73E69C-3D21-97FA-B6AC-F2A0D3C6BAE1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F620-0D71-92F2-FCA8-922232E56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F1B7E9D-77E8-8EF4-FC3B-28CDBE934FE4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D73FC35-AEAE-D8B8-213C-52E7F00D7D9B}"/>
                </a:ext>
              </a:extLst>
            </p:cNvPr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12CD502-06D9-DBD1-CA0E-50B76C9D38CC}"/>
              </a:ext>
            </a:extLst>
          </p:cNvPr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A5912B0-2C3E-3C57-21D2-B45903A52B6C}"/>
                </a:ext>
              </a:extLst>
            </p:cNvPr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7006B51-7FC7-265B-DCB6-9A4BBF9FBC55}"/>
              </a:ext>
            </a:extLst>
          </p:cNvPr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D327D83-57F2-C5CA-75A3-FD2A0A2B1C89}"/>
              </a:ext>
            </a:extLst>
          </p:cNvPr>
          <p:cNvGraphicFramePr>
            <a:graphicFrameLocks noGrp="1"/>
          </p:cNvGraphicFramePr>
          <p:nvPr/>
        </p:nvGraphicFramePr>
        <p:xfrm>
          <a:off x="1270000" y="1631828"/>
          <a:ext cx="13944600" cy="7023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6150">
                  <a:extLst>
                    <a:ext uri="{9D8B030D-6E8A-4147-A177-3AD203B41FA5}">
                      <a16:colId xmlns:a16="http://schemas.microsoft.com/office/drawing/2014/main" val="3520338689"/>
                    </a:ext>
                  </a:extLst>
                </a:gridCol>
                <a:gridCol w="3486150">
                  <a:extLst>
                    <a:ext uri="{9D8B030D-6E8A-4147-A177-3AD203B41FA5}">
                      <a16:colId xmlns:a16="http://schemas.microsoft.com/office/drawing/2014/main" val="3351829515"/>
                    </a:ext>
                  </a:extLst>
                </a:gridCol>
                <a:gridCol w="3486150">
                  <a:extLst>
                    <a:ext uri="{9D8B030D-6E8A-4147-A177-3AD203B41FA5}">
                      <a16:colId xmlns:a16="http://schemas.microsoft.com/office/drawing/2014/main" val="1689419870"/>
                    </a:ext>
                  </a:extLst>
                </a:gridCol>
                <a:gridCol w="3486150">
                  <a:extLst>
                    <a:ext uri="{9D8B030D-6E8A-4147-A177-3AD203B41FA5}">
                      <a16:colId xmlns:a16="http://schemas.microsoft.com/office/drawing/2014/main" val="72583353"/>
                    </a:ext>
                  </a:extLst>
                </a:gridCol>
              </a:tblGrid>
              <a:tr h="1755836">
                <a:tc>
                  <a:txBody>
                    <a:bodyPr/>
                    <a:lstStyle/>
                    <a:p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成功计划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收入目标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工作目标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达到时间</a:t>
                      </a:r>
                      <a:r>
                        <a:rPr lang="en-MY" altLang="zh-CN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&amp;</a:t>
                      </a:r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时间投入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extLst>
                  <a:ext uri="{0D108BD9-81ED-4DB2-BD59-A6C34878D82A}">
                    <a16:rowId xmlns:a16="http://schemas.microsoft.com/office/drawing/2014/main" val="3258094981"/>
                  </a:ext>
                </a:extLst>
              </a:tr>
              <a:tr h="1755836">
                <a:tc>
                  <a:txBody>
                    <a:bodyPr/>
                    <a:lstStyle/>
                    <a:p>
                      <a:r>
                        <a:rPr lang="en-US" altLang="zh-CN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I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en-MY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USD 1000~2800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zh-CN" altLang="en-US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建立</a:t>
                      </a:r>
                      <a:r>
                        <a:rPr lang="en-MY" altLang="zh-CN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</a:t>
                      </a:r>
                      <a:r>
                        <a:rPr lang="zh-CN" altLang="en-US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条消费商网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en-MY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1~2</a:t>
                      </a:r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年</a:t>
                      </a:r>
                      <a:endParaRPr lang="en-MY" altLang="zh-CN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（每日</a:t>
                      </a:r>
                      <a:r>
                        <a:rPr lang="en-MY" altLang="zh-CN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4</a:t>
                      </a:r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小时）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extLst>
                  <a:ext uri="{0D108BD9-81ED-4DB2-BD59-A6C34878D82A}">
                    <a16:rowId xmlns:a16="http://schemas.microsoft.com/office/drawing/2014/main" val="315845037"/>
                  </a:ext>
                </a:extLst>
              </a:tr>
              <a:tr h="1755836">
                <a:tc>
                  <a:txBody>
                    <a:bodyPr/>
                    <a:lstStyle/>
                    <a:p>
                      <a:r>
                        <a:rPr lang="en-US" altLang="zh-CN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II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en-MY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USD 5000~10000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zh-CN" altLang="en-US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建立</a:t>
                      </a:r>
                      <a:r>
                        <a:rPr lang="en-US" altLang="zh-CN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6</a:t>
                      </a:r>
                      <a:r>
                        <a:rPr lang="zh-CN" altLang="en-US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家分店</a:t>
                      </a:r>
                      <a:r>
                        <a:rPr lang="en-US" altLang="zh-CN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en-US" altLang="zh-CN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2~3</a:t>
                      </a:r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年</a:t>
                      </a:r>
                      <a:endParaRPr lang="en-MY" altLang="zh-CN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（每日</a:t>
                      </a:r>
                      <a:r>
                        <a:rPr lang="en-MY" altLang="zh-CN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8</a:t>
                      </a:r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小时）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extLst>
                  <a:ext uri="{0D108BD9-81ED-4DB2-BD59-A6C34878D82A}">
                    <a16:rowId xmlns:a16="http://schemas.microsoft.com/office/drawing/2014/main" val="2875031239"/>
                  </a:ext>
                </a:extLst>
              </a:tr>
              <a:tr h="1755836">
                <a:tc>
                  <a:txBody>
                    <a:bodyPr/>
                    <a:lstStyle/>
                    <a:p>
                      <a:r>
                        <a:rPr lang="en-US" altLang="zh-CN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III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en-MY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USD 10000~30000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zh-CN" altLang="en-US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建立</a:t>
                      </a:r>
                      <a:r>
                        <a:rPr lang="en-US" altLang="zh-CN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6x</a:t>
                      </a:r>
                      <a:r>
                        <a:rPr lang="zh-CN" altLang="en-US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分店计划</a:t>
                      </a:r>
                      <a:endParaRPr lang="en-MY" altLang="zh-CN" sz="2700" b="1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r>
                        <a:rPr lang="zh-CN" altLang="en-US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MY" altLang="zh-CN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3</a:t>
                      </a:r>
                      <a:r>
                        <a:rPr lang="zh-CN" altLang="en-US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层</a:t>
                      </a:r>
                      <a:r>
                        <a:rPr lang="en-MY" altLang="zh-CN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642</a:t>
                      </a:r>
                      <a:r>
                        <a:rPr lang="zh-CN" altLang="en-US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深度）</a:t>
                      </a:r>
                      <a:r>
                        <a:rPr lang="en-US" altLang="zh-CN" sz="2700" b="1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tc>
                  <a:txBody>
                    <a:bodyPr/>
                    <a:lstStyle/>
                    <a:p>
                      <a:r>
                        <a:rPr lang="en-US" altLang="zh-CN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》3</a:t>
                      </a:r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年</a:t>
                      </a:r>
                      <a:endParaRPr lang="en-MY" altLang="zh-CN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（每日</a:t>
                      </a:r>
                      <a:r>
                        <a:rPr lang="en-MY" altLang="zh-CN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24</a:t>
                      </a:r>
                      <a:r>
                        <a:rPr lang="zh-CN" altLang="en-US" sz="270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小时）</a:t>
                      </a:r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endParaRPr lang="en-MY" sz="2700" dirty="0">
                        <a:latin typeface="SimSun" panose="02010600030101010101" pitchFamily="2" charset="-122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4089" marR="124089" marT="62045" marB="62045"/>
                </a:tc>
                <a:extLst>
                  <a:ext uri="{0D108BD9-81ED-4DB2-BD59-A6C34878D82A}">
                    <a16:rowId xmlns:a16="http://schemas.microsoft.com/office/drawing/2014/main" val="2103911475"/>
                  </a:ext>
                </a:extLst>
              </a:tr>
            </a:tbl>
          </a:graphicData>
        </a:graphic>
      </p:graphicFrame>
      <p:sp>
        <p:nvSpPr>
          <p:cNvPr id="8" name="TextBox 12">
            <a:extLst>
              <a:ext uri="{FF2B5EF4-FFF2-40B4-BE49-F238E27FC236}">
                <a16:creationId xmlns:a16="http://schemas.microsoft.com/office/drawing/2014/main" id="{B6FCB4F2-0FFF-3226-BC82-84ADBF636F0B}"/>
              </a:ext>
            </a:extLst>
          </p:cNvPr>
          <p:cNvSpPr txBox="1"/>
          <p:nvPr/>
        </p:nvSpPr>
        <p:spPr>
          <a:xfrm>
            <a:off x="1083126" y="504568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AA80928-D85E-A31D-A6B0-8985DAE480AB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968831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1031712" y="0"/>
            <a:ext cx="7256288" cy="9496425"/>
          </a:xfrm>
          <a:custGeom>
            <a:avLst/>
            <a:gdLst/>
            <a:ahLst/>
            <a:cxnLst/>
            <a:rect l="l" t="t" r="r" b="b"/>
            <a:pathLst>
              <a:path w="7256288" h="9496425">
                <a:moveTo>
                  <a:pt x="0" y="0"/>
                </a:moveTo>
                <a:lnTo>
                  <a:pt x="7256288" y="0"/>
                </a:lnTo>
                <a:lnTo>
                  <a:pt x="7256288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214" r="-481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846358" y="3695700"/>
            <a:ext cx="9441504" cy="155572"/>
          </a:xfrm>
          <a:custGeom>
            <a:avLst/>
            <a:gdLst/>
            <a:ahLst/>
            <a:cxnLst/>
            <a:rect l="l" t="t" r="r" b="b"/>
            <a:pathLst>
              <a:path w="9441504" h="155572">
                <a:moveTo>
                  <a:pt x="0" y="0"/>
                </a:moveTo>
                <a:lnTo>
                  <a:pt x="9441504" y="0"/>
                </a:lnTo>
                <a:lnTo>
                  <a:pt x="9441504" y="155572"/>
                </a:lnTo>
                <a:lnTo>
                  <a:pt x="0" y="1555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028700" y="4196991"/>
            <a:ext cx="2201942" cy="52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1"/>
              </a:lnSpc>
            </a:pPr>
            <a:r>
              <a:rPr lang="en-US" sz="3399" b="1" dirty="0" err="1">
                <a:solidFill>
                  <a:srgbClr val="FF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准备好自己</a:t>
            </a:r>
            <a:endParaRPr lang="en-US" sz="3399" b="1" dirty="0">
              <a:solidFill>
                <a:srgbClr val="FF0000"/>
              </a:solidFill>
              <a:latin typeface="Arial Unicode Bold"/>
              <a:ea typeface="Arial Unicode Bold"/>
              <a:cs typeface="Arial Unicode Bold"/>
              <a:sym typeface="Arial Unicode Bold"/>
              <a:hlinkClick r:id="rId6" tooltip="https://docs.google.com/spreadsheets/d/1DUF2isFWsqVSYhbaACYtbgcLi_YjDqpE3GLQIVgkKQg/edit#gid=698511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28700" y="2256177"/>
            <a:ext cx="6075093" cy="1174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9"/>
              </a:lnSpc>
            </a:pPr>
            <a:r>
              <a:rPr lang="en-US" sz="66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二、行动前准备</a:t>
            </a:r>
            <a:endParaRPr lang="en-US" sz="66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83126" y="504568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FB5E39-251D-F259-1348-5B37F6C17F70}"/>
              </a:ext>
            </a:extLst>
          </p:cNvPr>
          <p:cNvSpPr txBox="1"/>
          <p:nvPr/>
        </p:nvSpPr>
        <p:spPr>
          <a:xfrm>
            <a:off x="1379762" y="4921508"/>
            <a:ext cx="8754837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zh-CN" altLang="en-MY" sz="3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分享</a:t>
            </a:r>
            <a:r>
              <a:rPr lang="zh-CN" altLang="en-US" sz="3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     推销 </a:t>
            </a:r>
            <a:endParaRPr lang="en-MY" altLang="zh-CN" sz="35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zh-CN" altLang="en-US" sz="3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吃产品 </a:t>
            </a:r>
            <a:r>
              <a:rPr lang="zh-CN" altLang="en-US" sz="2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（擦亮招牌） </a:t>
            </a:r>
            <a:endParaRPr lang="en-MY" altLang="zh-CN" sz="25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zh-CN" altLang="en-US" sz="3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说产品故事 </a:t>
            </a:r>
            <a:r>
              <a:rPr lang="zh-CN" altLang="en-US" sz="2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（自己、教练、主打产品市场） </a:t>
            </a:r>
            <a:endParaRPr lang="en-MY" altLang="zh-CN" sz="25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zh-CN" altLang="en-US" sz="3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熟悉营销流程</a:t>
            </a:r>
            <a:endParaRPr lang="en-US" sz="35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  <a:hlinkClick r:id="rId6" tooltip="https://docs.google.com/spreadsheets/d/1DUF2isFWsqVSYhbaACYtbgcLi_YjDqpE3GLQIVgkKQg/edit#gid=69851113"/>
            </a:endParaRPr>
          </a:p>
          <a:p>
            <a:endParaRPr lang="en-US" sz="3500" dirty="0"/>
          </a:p>
        </p:txBody>
      </p:sp>
      <p:sp>
        <p:nvSpPr>
          <p:cNvPr id="26" name="Not Equal 25">
            <a:extLst>
              <a:ext uri="{FF2B5EF4-FFF2-40B4-BE49-F238E27FC236}">
                <a16:creationId xmlns:a16="http://schemas.microsoft.com/office/drawing/2014/main" id="{B8399A13-34BE-9817-33BF-1B80D7BC1B3B}"/>
              </a:ext>
            </a:extLst>
          </p:cNvPr>
          <p:cNvSpPr/>
          <p:nvPr/>
        </p:nvSpPr>
        <p:spPr>
          <a:xfrm>
            <a:off x="2887742" y="4995491"/>
            <a:ext cx="465058" cy="465077"/>
          </a:xfrm>
          <a:prstGeom prst="mathNot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E0708AA0-16DA-FCA3-A94D-2F58DBB78869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1031712" y="0"/>
            <a:ext cx="7256288" cy="9496425"/>
          </a:xfrm>
          <a:custGeom>
            <a:avLst/>
            <a:gdLst/>
            <a:ahLst/>
            <a:cxnLst/>
            <a:rect l="l" t="t" r="r" b="b"/>
            <a:pathLst>
              <a:path w="7256288" h="9496425">
                <a:moveTo>
                  <a:pt x="0" y="0"/>
                </a:moveTo>
                <a:lnTo>
                  <a:pt x="7256288" y="0"/>
                </a:lnTo>
                <a:lnTo>
                  <a:pt x="7256288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214" r="-481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840238" y="3653556"/>
            <a:ext cx="9441504" cy="155572"/>
          </a:xfrm>
          <a:custGeom>
            <a:avLst/>
            <a:gdLst/>
            <a:ahLst/>
            <a:cxnLst/>
            <a:rect l="l" t="t" r="r" b="b"/>
            <a:pathLst>
              <a:path w="9441504" h="155572">
                <a:moveTo>
                  <a:pt x="0" y="0"/>
                </a:moveTo>
                <a:lnTo>
                  <a:pt x="9441504" y="0"/>
                </a:lnTo>
                <a:lnTo>
                  <a:pt x="9441504" y="155572"/>
                </a:lnTo>
                <a:lnTo>
                  <a:pt x="0" y="1555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028700" y="2246652"/>
            <a:ext cx="6075093" cy="1174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9"/>
              </a:lnSpc>
            </a:pPr>
            <a:r>
              <a:rPr lang="en-US" sz="66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二、行动前准备</a:t>
            </a:r>
            <a:endParaRPr lang="en-US" sz="66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83126" y="533143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0DE63E3E-3450-2057-0CD3-2BDF96DB395A}"/>
              </a:ext>
            </a:extLst>
          </p:cNvPr>
          <p:cNvSpPr txBox="1"/>
          <p:nvPr/>
        </p:nvSpPr>
        <p:spPr>
          <a:xfrm>
            <a:off x="1028700" y="4196991"/>
            <a:ext cx="2201942" cy="52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1"/>
              </a:lnSpc>
            </a:pPr>
            <a:r>
              <a:rPr lang="en-US" sz="3399" b="1" dirty="0" err="1">
                <a:solidFill>
                  <a:srgbClr val="FF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准备好工具</a:t>
            </a:r>
            <a:endParaRPr lang="en-US" sz="3399" b="1" dirty="0">
              <a:solidFill>
                <a:srgbClr val="FF0000"/>
              </a:solidFill>
              <a:latin typeface="Arial Unicode Bold"/>
              <a:ea typeface="Arial Unicode Bold"/>
              <a:cs typeface="Arial Unicode Bold"/>
              <a:sym typeface="Arial Unicode Bold"/>
              <a:hlinkClick r:id="rId6" tooltip="https://docs.google.com/spreadsheets/d/1DUF2isFWsqVSYhbaACYtbgcLi_YjDqpE3GLQIVgkKQg/edit#gid=698511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C621F1-53E3-CE95-2647-D6640A4B29EA}"/>
              </a:ext>
            </a:extLst>
          </p:cNvPr>
          <p:cNvSpPr txBox="1"/>
          <p:nvPr/>
        </p:nvSpPr>
        <p:spPr>
          <a:xfrm>
            <a:off x="1379762" y="4921508"/>
            <a:ext cx="875483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zh-CN" altLang="en-MY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借力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系统 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–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【7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天换食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】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、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【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健康管家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]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、</a:t>
            </a:r>
            <a:br>
              <a:rPr lang="en-MY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</a:b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                   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[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消费商专区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]</a:t>
            </a:r>
            <a:endParaRPr lang="en-MY" altLang="zh-CN" sz="30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回报教练</a:t>
            </a:r>
            <a:endParaRPr lang="en-MY" altLang="zh-CN" sz="30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准备周转货</a:t>
            </a:r>
            <a:endParaRPr lang="en-MY" altLang="zh-CN" sz="30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列名单 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+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和教练审核 </a:t>
            </a:r>
            <a:endParaRPr lang="en-MY" altLang="zh-CN" sz="30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zh-CN" altLang="en-MY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线上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曝光、线下客户接触、会邀约 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+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会做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B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zh-CN" altLang="en-MY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时间计划表</a:t>
            </a:r>
            <a:r>
              <a:rPr lang="zh-CN" altLang="en-US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（</a:t>
            </a:r>
            <a:r>
              <a:rPr lang="en-US" altLang="zh-CN" sz="30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TimeTree</a:t>
            </a:r>
            <a:r>
              <a:rPr lang="en-US" altLang="zh-CN" sz="3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)</a:t>
            </a:r>
            <a:endParaRPr lang="en-US" sz="3000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CF78AAE3-E49E-9049-ADEE-3B025C1F6D65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028700" y="3707349"/>
            <a:ext cx="9314498" cy="28575"/>
          </a:xfrm>
          <a:custGeom>
            <a:avLst/>
            <a:gdLst/>
            <a:ahLst/>
            <a:cxnLst/>
            <a:rect l="l" t="t" r="r" b="b"/>
            <a:pathLst>
              <a:path w="9314498" h="28575">
                <a:moveTo>
                  <a:pt x="0" y="0"/>
                </a:moveTo>
                <a:lnTo>
                  <a:pt x="9314498" y="0"/>
                </a:lnTo>
                <a:lnTo>
                  <a:pt x="9314498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25"/>
          </a:xfrm>
          <a:custGeom>
            <a:avLst/>
            <a:gdLst/>
            <a:ahLst/>
            <a:cxnLst/>
            <a:rect l="l" t="t" r="r" b="b"/>
            <a:pathLst>
              <a:path w="7256288" h="9496425">
                <a:moveTo>
                  <a:pt x="0" y="0"/>
                </a:moveTo>
                <a:lnTo>
                  <a:pt x="7256288" y="0"/>
                </a:lnTo>
                <a:lnTo>
                  <a:pt x="7256288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8214" r="-4815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28700" y="3707349"/>
            <a:ext cx="9314498" cy="28575"/>
            <a:chOff x="0" y="0"/>
            <a:chExt cx="9314498" cy="285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14561" cy="28575"/>
            </a:xfrm>
            <a:custGeom>
              <a:avLst/>
              <a:gdLst/>
              <a:ahLst/>
              <a:cxnLst/>
              <a:rect l="l" t="t" r="r" b="b"/>
              <a:pathLst>
                <a:path w="9314561" h="28575">
                  <a:moveTo>
                    <a:pt x="0" y="28575"/>
                  </a:moveTo>
                  <a:lnTo>
                    <a:pt x="9314561" y="28575"/>
                  </a:lnTo>
                  <a:lnTo>
                    <a:pt x="9314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699" y="1722777"/>
            <a:ext cx="10002949" cy="6575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987"/>
              </a:lnSpc>
            </a:pPr>
            <a:r>
              <a:rPr lang="en-US" sz="66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三、营销流程</a:t>
            </a:r>
            <a:r>
              <a:rPr lang="en-US" sz="66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</a:p>
          <a:p>
            <a:pPr algn="just">
              <a:lnSpc>
                <a:spcPts val="14987"/>
              </a:lnSpc>
            </a:pP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01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曝光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		</a:t>
            </a: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04</a:t>
            </a:r>
          </a:p>
          <a:p>
            <a:pPr algn="just">
              <a:lnSpc>
                <a:spcPts val="8414"/>
              </a:lnSpc>
            </a:pP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02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建立信任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	</a:t>
            </a: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05</a:t>
            </a:r>
          </a:p>
          <a:p>
            <a:pPr algn="just">
              <a:lnSpc>
                <a:spcPts val="14987"/>
              </a:lnSpc>
            </a:pP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03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建立需求</a:t>
            </a:r>
            <a:r>
              <a:rPr lang="en-US" sz="3400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	</a:t>
            </a: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3126" y="504568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41059" y="5898273"/>
            <a:ext cx="1761563" cy="567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异议处理</a:t>
            </a:r>
            <a:endParaRPr lang="en-US" sz="34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3716" y="7555770"/>
            <a:ext cx="1761563" cy="59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缔结成交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147502" y="4412324"/>
            <a:ext cx="4444298" cy="1049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展示说明</a:t>
            </a:r>
            <a:endParaRPr lang="en-US" sz="34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342900" indent="-342900" algn="l">
              <a:lnSpc>
                <a:spcPts val="2774"/>
              </a:lnSpc>
              <a:buFont typeface="Wingdings" pitchFamily="2" charset="2"/>
              <a:buChar char="v"/>
            </a:pPr>
            <a:r>
              <a:rPr lang="en-US" sz="20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7天换食PPT</a:t>
            </a:r>
          </a:p>
          <a:p>
            <a:pPr marL="342900" indent="-342900" algn="l">
              <a:lnSpc>
                <a:spcPts val="2774"/>
              </a:lnSpc>
              <a:buFont typeface="Wingdings" pitchFamily="2" charset="2"/>
              <a:buChar char="v"/>
            </a:pPr>
            <a:r>
              <a:rPr lang="en-US" sz="20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高免疫低炎症PPT</a:t>
            </a:r>
            <a:endParaRPr lang="en-US" sz="20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0605E5E4-AED7-640D-B703-C8BC5EDCE166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556511" y="3694143"/>
            <a:ext cx="9314498" cy="28575"/>
          </a:xfrm>
          <a:custGeom>
            <a:avLst/>
            <a:gdLst/>
            <a:ahLst/>
            <a:cxnLst/>
            <a:rect l="l" t="t" r="r" b="b"/>
            <a:pathLst>
              <a:path w="9314498" h="28575">
                <a:moveTo>
                  <a:pt x="0" y="0"/>
                </a:moveTo>
                <a:lnTo>
                  <a:pt x="9314498" y="0"/>
                </a:lnTo>
                <a:lnTo>
                  <a:pt x="9314498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25"/>
          </a:xfrm>
          <a:custGeom>
            <a:avLst/>
            <a:gdLst/>
            <a:ahLst/>
            <a:cxnLst/>
            <a:rect l="l" t="t" r="r" b="b"/>
            <a:pathLst>
              <a:path w="7256288" h="9496425">
                <a:moveTo>
                  <a:pt x="0" y="0"/>
                </a:moveTo>
                <a:lnTo>
                  <a:pt x="7256288" y="0"/>
                </a:lnTo>
                <a:lnTo>
                  <a:pt x="7256288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7247" r="-3720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278255" y="3584358"/>
            <a:ext cx="9314498" cy="28575"/>
            <a:chOff x="0" y="0"/>
            <a:chExt cx="9314498" cy="285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14561" cy="28575"/>
            </a:xfrm>
            <a:custGeom>
              <a:avLst/>
              <a:gdLst/>
              <a:ahLst/>
              <a:cxnLst/>
              <a:rect l="l" t="t" r="r" b="b"/>
              <a:pathLst>
                <a:path w="9314561" h="28575">
                  <a:moveTo>
                    <a:pt x="0" y="28575"/>
                  </a:moveTo>
                  <a:lnTo>
                    <a:pt x="9314561" y="28575"/>
                  </a:lnTo>
                  <a:lnTo>
                    <a:pt x="93145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83126" y="1518180"/>
            <a:ext cx="8441874" cy="7422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987"/>
              </a:lnSpc>
            </a:pPr>
            <a:r>
              <a:rPr lang="en-US" sz="66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四、零售五大心结</a:t>
            </a:r>
            <a:r>
              <a:rPr lang="en-US" sz="66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</a:p>
          <a:p>
            <a:pPr algn="just">
              <a:lnSpc>
                <a:spcPts val="14987"/>
              </a:lnSpc>
            </a:pP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01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我没病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zh-CN" alt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  </a:t>
            </a: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04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要折扣</a:t>
            </a:r>
            <a:endParaRPr lang="en-US" sz="34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just">
              <a:lnSpc>
                <a:spcPts val="14987"/>
              </a:lnSpc>
            </a:pP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02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有效否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zh-CN" alt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  </a:t>
            </a: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05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暂不要</a:t>
            </a:r>
            <a:endParaRPr lang="en-US" sz="34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just">
              <a:lnSpc>
                <a:spcPts val="14987"/>
              </a:lnSpc>
            </a:pPr>
            <a:r>
              <a:rPr lang="en-US" sz="6699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03</a:t>
            </a:r>
            <a:r>
              <a:rPr lang="en-US" sz="6699" b="1" dirty="0">
                <a:solidFill>
                  <a:srgbClr val="FFFFF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太贵了</a:t>
            </a:r>
            <a:endParaRPr lang="en-US" sz="3400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83126" y="533143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48D4D103-F64B-D969-12E3-9FA993601465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1066162" y="18650"/>
            <a:ext cx="7256288" cy="9496425"/>
          </a:xfrm>
          <a:custGeom>
            <a:avLst/>
            <a:gdLst/>
            <a:ahLst/>
            <a:cxnLst/>
            <a:rect l="l" t="t" r="r" b="b"/>
            <a:pathLst>
              <a:path w="7256288" h="9496425">
                <a:moveTo>
                  <a:pt x="0" y="0"/>
                </a:moveTo>
                <a:lnTo>
                  <a:pt x="7256288" y="0"/>
                </a:lnTo>
                <a:lnTo>
                  <a:pt x="7256288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0569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965197" y="3643846"/>
            <a:ext cx="9441504" cy="155572"/>
          </a:xfrm>
          <a:custGeom>
            <a:avLst/>
            <a:gdLst/>
            <a:ahLst/>
            <a:cxnLst/>
            <a:rect l="l" t="t" r="r" b="b"/>
            <a:pathLst>
              <a:path w="9441504" h="155572">
                <a:moveTo>
                  <a:pt x="0" y="0"/>
                </a:moveTo>
                <a:lnTo>
                  <a:pt x="9441504" y="0"/>
                </a:lnTo>
                <a:lnTo>
                  <a:pt x="9441504" y="155572"/>
                </a:lnTo>
                <a:lnTo>
                  <a:pt x="0" y="1555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386880" y="3967421"/>
            <a:ext cx="8085544" cy="4334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49"/>
              </a:lnSpc>
            </a:pPr>
            <a:endParaRPr lang="en-US" sz="2669" dirty="0">
              <a:latin typeface="Arial Unicode"/>
              <a:ea typeface="Arial Unicode"/>
              <a:cs typeface="Arial Unicode"/>
              <a:sym typeface="Arial Unicode"/>
            </a:endParaRPr>
          </a:p>
          <a:p>
            <a:pPr algn="l">
              <a:lnSpc>
                <a:spcPts val="3449"/>
              </a:lnSpc>
            </a:pPr>
            <a:r>
              <a:rPr lang="zh-CN" altLang="en-US" sz="2669" dirty="0">
                <a:latin typeface="Arial Unicode"/>
                <a:ea typeface="Arial Unicode"/>
                <a:cs typeface="Arial Unicode"/>
                <a:sym typeface="Arial Unicode"/>
              </a:rPr>
              <a:t>         </a:t>
            </a:r>
            <a:r>
              <a:rPr lang="en-US" sz="2669" dirty="0">
                <a:latin typeface="Arial Unicode"/>
                <a:ea typeface="Arial Unicode"/>
                <a:cs typeface="Arial Unicode"/>
                <a:sym typeface="Arial Unicode"/>
              </a:rPr>
              <a:t>售后服务7动作</a:t>
            </a:r>
            <a:r>
              <a:rPr lang="zh-CN" altLang="en-US" sz="2669" dirty="0">
                <a:latin typeface="Arial Unicode"/>
                <a:ea typeface="Arial Unicode"/>
                <a:cs typeface="Arial Unicode"/>
                <a:sym typeface="Arial Unicode"/>
              </a:rPr>
              <a:t>：</a:t>
            </a:r>
            <a:b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</a:br>
            <a:endParaRPr lang="en-US" sz="2669" dirty="0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</a:endParaRPr>
          </a:p>
          <a:p>
            <a:pPr algn="l">
              <a:lnSpc>
                <a:spcPts val="3449"/>
              </a:lnSpc>
            </a:pP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	1.发送</a:t>
            </a:r>
            <a:r>
              <a:rPr lang="en-US" sz="2669" dirty="0">
                <a:solidFill>
                  <a:srgbClr val="FF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吃产品6大要诀 </a:t>
            </a:r>
          </a:p>
          <a:p>
            <a:pPr algn="l">
              <a:lnSpc>
                <a:spcPts val="3449"/>
              </a:lnSpc>
            </a:pP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	2.发送</a:t>
            </a:r>
            <a:r>
              <a:rPr lang="en-US" sz="2669" dirty="0">
                <a:solidFill>
                  <a:srgbClr val="FF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营养免疫学产品生产者</a:t>
            </a: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视频 </a:t>
            </a:r>
          </a:p>
          <a:p>
            <a:pPr algn="l">
              <a:lnSpc>
                <a:spcPts val="3449"/>
              </a:lnSpc>
            </a:pP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	3.发送</a:t>
            </a:r>
            <a:r>
              <a:rPr lang="en-US" sz="2669" dirty="0">
                <a:solidFill>
                  <a:srgbClr val="FF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产品物超所值案例</a:t>
            </a: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 </a:t>
            </a:r>
          </a:p>
          <a:p>
            <a:pPr algn="l">
              <a:lnSpc>
                <a:spcPts val="3449"/>
              </a:lnSpc>
            </a:pP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	4.发送</a:t>
            </a:r>
            <a:r>
              <a:rPr lang="en-US" sz="2669" dirty="0">
                <a:solidFill>
                  <a:srgbClr val="FF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消费制度</a:t>
            </a: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 +</a:t>
            </a:r>
            <a:r>
              <a:rPr lang="en-US" sz="2669" dirty="0" err="1">
                <a:solidFill>
                  <a:srgbClr val="FF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快乐分享</a:t>
            </a:r>
            <a:r>
              <a:rPr lang="en-US" sz="2669" dirty="0" err="1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视频</a:t>
            </a: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 </a:t>
            </a:r>
          </a:p>
          <a:p>
            <a:pPr algn="l">
              <a:lnSpc>
                <a:spcPts val="3449"/>
              </a:lnSpc>
            </a:pP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	5.</a:t>
            </a:r>
            <a:r>
              <a:rPr lang="en-US" sz="2669" dirty="0">
                <a:solidFill>
                  <a:srgbClr val="FF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邀约见面 </a:t>
            </a:r>
          </a:p>
          <a:p>
            <a:pPr algn="l">
              <a:lnSpc>
                <a:spcPts val="3449"/>
              </a:lnSpc>
            </a:pP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	6.</a:t>
            </a:r>
            <a:r>
              <a:rPr lang="en-US" sz="2669" dirty="0">
                <a:solidFill>
                  <a:srgbClr val="FF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营养免疫学再教育</a:t>
            </a: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（邀请７天换食） </a:t>
            </a:r>
          </a:p>
          <a:p>
            <a:pPr algn="l">
              <a:lnSpc>
                <a:spcPts val="3449"/>
              </a:lnSpc>
            </a:pP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	7.</a:t>
            </a:r>
            <a:r>
              <a:rPr lang="en-US" sz="2669" dirty="0">
                <a:solidFill>
                  <a:srgbClr val="FF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生活关怀</a:t>
            </a:r>
            <a:r>
              <a:rPr lang="en-US" sz="266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2256177"/>
            <a:ext cx="5207222" cy="1174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9"/>
              </a:lnSpc>
            </a:pPr>
            <a:r>
              <a:rPr lang="en-US" sz="66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五、售后服务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2916" y="533943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092EA9B6-0174-F18D-5E99-0BAC65ECDE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8616210"/>
              </p:ext>
            </p:extLst>
          </p:nvPr>
        </p:nvGraphicFramePr>
        <p:xfrm>
          <a:off x="-654850" y="3349266"/>
          <a:ext cx="6934200" cy="6065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TextBox 6">
            <a:extLst>
              <a:ext uri="{FF2B5EF4-FFF2-40B4-BE49-F238E27FC236}">
                <a16:creationId xmlns:a16="http://schemas.microsoft.com/office/drawing/2014/main" id="{49E3BBAB-17F3-A22F-3EC5-777E25653DB8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1031712" y="0"/>
            <a:ext cx="7256288" cy="9496425"/>
          </a:xfrm>
          <a:custGeom>
            <a:avLst/>
            <a:gdLst/>
            <a:ahLst/>
            <a:cxnLst/>
            <a:rect l="l" t="t" r="r" b="b"/>
            <a:pathLst>
              <a:path w="7256288" h="9496425">
                <a:moveTo>
                  <a:pt x="0" y="0"/>
                </a:moveTo>
                <a:lnTo>
                  <a:pt x="7256288" y="0"/>
                </a:lnTo>
                <a:lnTo>
                  <a:pt x="7256288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0569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965197" y="3643846"/>
            <a:ext cx="9441504" cy="155572"/>
          </a:xfrm>
          <a:custGeom>
            <a:avLst/>
            <a:gdLst/>
            <a:ahLst/>
            <a:cxnLst/>
            <a:rect l="l" t="t" r="r" b="b"/>
            <a:pathLst>
              <a:path w="9441504" h="155572">
                <a:moveTo>
                  <a:pt x="0" y="0"/>
                </a:moveTo>
                <a:lnTo>
                  <a:pt x="9441504" y="0"/>
                </a:lnTo>
                <a:lnTo>
                  <a:pt x="9441504" y="155572"/>
                </a:lnTo>
                <a:lnTo>
                  <a:pt x="0" y="1555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096378" y="4345247"/>
            <a:ext cx="9977386" cy="2221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4351"/>
              </a:lnSpc>
              <a:buFont typeface="Wingdings" pitchFamily="2" charset="2"/>
              <a:buChar char="v"/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落地消费商手把手</a:t>
            </a:r>
            <a:r>
              <a:rPr lang="en-US" sz="33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</a:p>
          <a:p>
            <a:pPr marL="457200" indent="-457200" algn="l">
              <a:lnSpc>
                <a:spcPts val="4351"/>
              </a:lnSpc>
              <a:buFont typeface="Wingdings" pitchFamily="2" charset="2"/>
              <a:buChar char="v"/>
            </a:pPr>
            <a:r>
              <a:rPr lang="en-US" sz="33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建构20个消费商网 </a:t>
            </a:r>
          </a:p>
          <a:p>
            <a:pPr marL="457200" indent="-457200" algn="l">
              <a:lnSpc>
                <a:spcPts val="4351"/>
              </a:lnSpc>
              <a:buFont typeface="Wingdings" pitchFamily="2" charset="2"/>
              <a:buChar char="v"/>
            </a:pPr>
            <a:r>
              <a:rPr lang="en-US" sz="33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找到创业家６家分店</a:t>
            </a:r>
            <a:r>
              <a:rPr lang="zh-CN" altLang="en-US" sz="33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        </a:t>
            </a:r>
            <a:r>
              <a:rPr lang="en-US" sz="25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创业家手把手六大步法</a:t>
            </a:r>
            <a:r>
              <a:rPr lang="en-US" sz="2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</a:p>
          <a:p>
            <a:pPr marL="457200" indent="-457200" algn="l">
              <a:lnSpc>
                <a:spcPts val="4351"/>
              </a:lnSpc>
              <a:buFont typeface="Wingdings" pitchFamily="2" charset="2"/>
              <a:buChar char="v"/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邀约上级VIP领袖</a:t>
            </a:r>
            <a:r>
              <a:rPr lang="zh-CN" altLang="en-US" sz="33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       </a:t>
            </a:r>
            <a:r>
              <a:rPr lang="en-US" sz="2500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事业推荐</a:t>
            </a:r>
            <a:r>
              <a:rPr lang="zh-CN" altLang="en-US" sz="2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、</a:t>
            </a:r>
            <a:r>
              <a:rPr lang="en-US" sz="2500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ABC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2256177"/>
            <a:ext cx="5207222" cy="1174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79"/>
              </a:lnSpc>
            </a:pPr>
            <a:r>
              <a:rPr lang="en-US" sz="66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五、售后服务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83126" y="504568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B605FFD9-24C0-5A44-2CBB-02E97FA2030D}"/>
              </a:ext>
            </a:extLst>
          </p:cNvPr>
          <p:cNvSpPr/>
          <p:nvPr/>
        </p:nvSpPr>
        <p:spPr>
          <a:xfrm>
            <a:off x="5579939" y="5415233"/>
            <a:ext cx="685800" cy="5434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09D1F358-ABEC-469F-81AD-AFBB2C85D304}"/>
              </a:ext>
            </a:extLst>
          </p:cNvPr>
          <p:cNvSpPr/>
          <p:nvPr/>
        </p:nvSpPr>
        <p:spPr>
          <a:xfrm>
            <a:off x="5000149" y="5991121"/>
            <a:ext cx="685800" cy="5434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65339FBC-536E-5FBB-7FD5-47384C351F74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339946" y="3857386"/>
            <a:ext cx="9314498" cy="28575"/>
          </a:xfrm>
          <a:custGeom>
            <a:avLst/>
            <a:gdLst/>
            <a:ahLst/>
            <a:cxnLst/>
            <a:rect l="l" t="t" r="r" b="b"/>
            <a:pathLst>
              <a:path w="9314498" h="28575">
                <a:moveTo>
                  <a:pt x="0" y="0"/>
                </a:moveTo>
                <a:lnTo>
                  <a:pt x="9314498" y="0"/>
                </a:lnTo>
                <a:lnTo>
                  <a:pt x="9314498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25"/>
          </a:xfrm>
          <a:custGeom>
            <a:avLst/>
            <a:gdLst/>
            <a:ahLst/>
            <a:cxnLst/>
            <a:rect l="l" t="t" r="r" b="b"/>
            <a:pathLst>
              <a:path w="7256288" h="9496425">
                <a:moveTo>
                  <a:pt x="0" y="0"/>
                </a:moveTo>
                <a:lnTo>
                  <a:pt x="7256288" y="0"/>
                </a:lnTo>
                <a:lnTo>
                  <a:pt x="7256288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8214" r="-481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2246652"/>
            <a:ext cx="4098236" cy="1174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9"/>
              </a:lnSpc>
            </a:pPr>
            <a:r>
              <a:rPr lang="en-US" sz="66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六、B角色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4771130"/>
            <a:ext cx="9314498" cy="1657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351"/>
              </a:lnSpc>
              <a:buFont typeface="Wingdings" pitchFamily="2" charset="2"/>
              <a:buChar char="v"/>
            </a:pPr>
            <a:r>
              <a:rPr lang="en-MY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</a:t>
            </a:r>
            <a:r>
              <a:rPr lang="zh-CN" altLang="en-US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zh-CN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=</a:t>
            </a:r>
            <a:r>
              <a:rPr lang="zh-CN" altLang="en-US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教练                 提供专业、经验与内容</a:t>
            </a:r>
            <a:endParaRPr lang="en-MY" altLang="zh-CN" sz="3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lnSpc>
                <a:spcPts val="4351"/>
              </a:lnSpc>
              <a:buFont typeface="Wingdings" pitchFamily="2" charset="2"/>
              <a:buChar char="v"/>
            </a:pPr>
            <a:r>
              <a:rPr lang="en-MY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zh-CN" altLang="en-US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zh-CN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=</a:t>
            </a:r>
            <a:r>
              <a:rPr lang="zh-CN" altLang="en-US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客户</a:t>
            </a:r>
            <a:r>
              <a:rPr lang="en-US" altLang="zh-CN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zh-CN" altLang="en-US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伙伴         带着需求、好奇与期待</a:t>
            </a:r>
            <a:endParaRPr lang="en-MY" altLang="zh-CN" sz="3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lnSpc>
                <a:spcPts val="4351"/>
              </a:lnSpc>
              <a:buFont typeface="Wingdings" pitchFamily="2" charset="2"/>
              <a:buChar char="v"/>
            </a:pPr>
            <a:r>
              <a:rPr lang="en-MY" sz="34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  <a:r>
              <a:rPr lang="zh-CN" altLang="en-US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zh-CN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=</a:t>
            </a:r>
            <a:r>
              <a:rPr lang="zh-CN" altLang="en-US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自己                 桥梁</a:t>
            </a:r>
            <a:r>
              <a:rPr lang="en-MY" sz="3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en-US" sz="34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Arial Unicod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83126" y="533143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27D5E458-8BD8-7BE6-2C41-3E3F4FECD1C1}"/>
              </a:ext>
            </a:extLst>
          </p:cNvPr>
          <p:cNvSpPr/>
          <p:nvPr/>
        </p:nvSpPr>
        <p:spPr>
          <a:xfrm>
            <a:off x="4276819" y="4873303"/>
            <a:ext cx="720376" cy="3315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BF9DF1F3-A316-2892-1779-7A1D99315185}"/>
              </a:ext>
            </a:extLst>
          </p:cNvPr>
          <p:cNvSpPr/>
          <p:nvPr/>
        </p:nvSpPr>
        <p:spPr>
          <a:xfrm>
            <a:off x="4276819" y="5413697"/>
            <a:ext cx="720376" cy="3723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989013A8-57D0-7DE4-958C-0BE2C6298DE8}"/>
              </a:ext>
            </a:extLst>
          </p:cNvPr>
          <p:cNvSpPr/>
          <p:nvPr/>
        </p:nvSpPr>
        <p:spPr>
          <a:xfrm>
            <a:off x="4276819" y="6032024"/>
            <a:ext cx="720376" cy="3723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5FB9EB70-F17E-D081-0C0D-B33B88165EE2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556539" cy="790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6514" cy="790575"/>
            </a:xfrm>
            <a:custGeom>
              <a:avLst/>
              <a:gdLst/>
              <a:ahLst/>
              <a:cxnLst/>
              <a:rect l="l" t="t" r="r" b="b"/>
              <a:pathLst>
                <a:path w="556514" h="790575">
                  <a:moveTo>
                    <a:pt x="0" y="0"/>
                  </a:moveTo>
                  <a:lnTo>
                    <a:pt x="0" y="790575"/>
                  </a:lnTo>
                  <a:lnTo>
                    <a:pt x="556514" y="790575"/>
                  </a:lnTo>
                  <a:lnTo>
                    <a:pt x="556514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556511" y="2933700"/>
            <a:ext cx="10818361" cy="45719"/>
          </a:xfrm>
          <a:custGeom>
            <a:avLst/>
            <a:gdLst/>
            <a:ahLst/>
            <a:cxnLst/>
            <a:rect l="l" t="t" r="r" b="b"/>
            <a:pathLst>
              <a:path w="9314498" h="28575">
                <a:moveTo>
                  <a:pt x="0" y="0"/>
                </a:moveTo>
                <a:lnTo>
                  <a:pt x="9314498" y="0"/>
                </a:lnTo>
                <a:lnTo>
                  <a:pt x="9314498" y="28575"/>
                </a:lnTo>
                <a:lnTo>
                  <a:pt x="0" y="2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1547" cy="790585"/>
            <a:chOff x="0" y="0"/>
            <a:chExt cx="14511553" cy="7905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11528" cy="790575"/>
            </a:xfrm>
            <a:custGeom>
              <a:avLst/>
              <a:gdLst/>
              <a:ahLst/>
              <a:cxnLst/>
              <a:rect l="l" t="t" r="r" b="b"/>
              <a:pathLst>
                <a:path w="14511528" h="790575">
                  <a:moveTo>
                    <a:pt x="0" y="0"/>
                  </a:moveTo>
                  <a:lnTo>
                    <a:pt x="0" y="790575"/>
                  </a:lnTo>
                  <a:lnTo>
                    <a:pt x="14511528" y="790575"/>
                  </a:lnTo>
                  <a:lnTo>
                    <a:pt x="14511528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025" cy="971550"/>
          </a:xfrm>
          <a:custGeom>
            <a:avLst/>
            <a:gdLst/>
            <a:ahLst/>
            <a:cxnLst/>
            <a:rect l="l" t="t" r="r" b="b"/>
            <a:pathLst>
              <a:path w="2867025" h="971550">
                <a:moveTo>
                  <a:pt x="0" y="0"/>
                </a:moveTo>
                <a:lnTo>
                  <a:pt x="2867025" y="0"/>
                </a:lnTo>
                <a:lnTo>
                  <a:pt x="2867025" y="971550"/>
                </a:lnTo>
                <a:lnTo>
                  <a:pt x="0" y="971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083558" y="0"/>
            <a:ext cx="6200775" cy="9496425"/>
          </a:xfrm>
          <a:custGeom>
            <a:avLst/>
            <a:gdLst/>
            <a:ahLst/>
            <a:cxnLst/>
            <a:rect l="l" t="t" r="r" b="b"/>
            <a:pathLst>
              <a:path w="6200775" h="9496425">
                <a:moveTo>
                  <a:pt x="0" y="0"/>
                </a:moveTo>
                <a:lnTo>
                  <a:pt x="6200775" y="0"/>
                </a:lnTo>
                <a:lnTo>
                  <a:pt x="6200775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4903" r="-648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62998" y="1638300"/>
            <a:ext cx="11500615" cy="8856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79"/>
              </a:lnSpc>
            </a:pPr>
            <a:r>
              <a:rPr lang="en-US" sz="6699" b="1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Arial Unicode Bold"/>
              </a:rPr>
              <a:t>落地创业家六大步法的方法</a:t>
            </a:r>
            <a:r>
              <a:rPr lang="en-US" sz="6699" b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Arial Unicode Bold"/>
              </a:rPr>
              <a:t> </a:t>
            </a:r>
          </a:p>
          <a:p>
            <a:pPr algn="l">
              <a:lnSpc>
                <a:spcPts val="5214"/>
              </a:lnSpc>
            </a:pPr>
            <a:endParaRPr lang="en-US" sz="3724" b="1" spc="37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思源黑体 Bold Italics"/>
            </a:endParaRPr>
          </a:p>
          <a:p>
            <a:pPr marL="571500" indent="-571500" algn="l">
              <a:lnSpc>
                <a:spcPts val="5214"/>
              </a:lnSpc>
              <a:buFont typeface="Wingdings" pitchFamily="2" charset="2"/>
              <a:buChar char="v"/>
            </a:pPr>
            <a:r>
              <a:rPr lang="en-US" sz="3724" b="1" spc="37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 Bold Italics"/>
              </a:rPr>
              <a:t>创业家</a:t>
            </a:r>
            <a:endParaRPr lang="en-US" sz="3724" b="1" spc="37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思源黑体 Bold Italics"/>
            </a:endParaRPr>
          </a:p>
          <a:p>
            <a:pPr algn="l">
              <a:lnSpc>
                <a:spcPts val="3448"/>
              </a:lnSpc>
            </a:pPr>
            <a:r>
              <a:rPr lang="en-US" sz="2300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复制系统</a:t>
            </a:r>
            <a:r>
              <a:rPr 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</a:t>
            </a:r>
          </a:p>
          <a:p>
            <a:pPr algn="l">
              <a:lnSpc>
                <a:spcPts val="3448"/>
              </a:lnSpc>
            </a:pPr>
            <a:r>
              <a:rPr lang="en-US" sz="2300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学</a:t>
            </a:r>
            <a:r>
              <a:rPr lang="en-US" sz="2300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－背PPT，看教练操作运作流程</a:t>
            </a:r>
            <a:r>
              <a:rPr 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</a:t>
            </a:r>
          </a:p>
          <a:p>
            <a:pPr algn="l">
              <a:lnSpc>
                <a:spcPts val="3448"/>
              </a:lnSpc>
            </a:pPr>
            <a:r>
              <a:rPr lang="en-US" sz="23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做</a:t>
            </a:r>
            <a:r>
              <a:rPr 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－100%复制创业家六大步法</a:t>
            </a:r>
          </a:p>
          <a:p>
            <a:pPr algn="l">
              <a:lnSpc>
                <a:spcPts val="3448"/>
              </a:lnSpc>
            </a:pPr>
            <a:endParaRPr lang="en-US" sz="23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思源黑体"/>
            </a:endParaRPr>
          </a:p>
          <a:p>
            <a:pPr marL="571500" indent="-571500" algn="l">
              <a:lnSpc>
                <a:spcPts val="5214"/>
              </a:lnSpc>
              <a:buFont typeface="Wingdings" pitchFamily="2" charset="2"/>
              <a:buChar char="v"/>
            </a:pPr>
            <a:r>
              <a:rPr lang="en-US" sz="3724" b="1" spc="37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 Bold Italics"/>
              </a:rPr>
              <a:t>教练</a:t>
            </a:r>
            <a:endParaRPr lang="en-US" sz="3724" b="1" spc="37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思源黑体 Bold Italics"/>
            </a:endParaRPr>
          </a:p>
          <a:p>
            <a:pPr>
              <a:lnSpc>
                <a:spcPts val="5214"/>
              </a:lnSpc>
            </a:pPr>
            <a:r>
              <a:rPr lang="en-US" sz="2300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复制系统</a:t>
            </a:r>
            <a:r>
              <a:rPr 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</a:t>
            </a:r>
            <a:br>
              <a:rPr 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</a:br>
            <a:r>
              <a:rPr lang="en-US" sz="2300" dirty="0" err="1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做与教</a:t>
            </a:r>
            <a:r>
              <a:rPr lang="zh-CN" altLang="en-US" sz="23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</a:t>
            </a:r>
            <a:r>
              <a:rPr lang="en-US" altLang="zh-CN" sz="2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-</a:t>
            </a:r>
            <a:r>
              <a:rPr lang="zh-CN" altLang="en-US" sz="2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</a:t>
            </a:r>
            <a:r>
              <a:rPr 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验收基本功（说故事，３好，B角色）</a:t>
            </a:r>
          </a:p>
          <a:p>
            <a:pPr>
              <a:lnSpc>
                <a:spcPts val="5214"/>
              </a:lnSpc>
            </a:pPr>
            <a:r>
              <a:rPr lang="zh-CN" alt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            </a:t>
            </a:r>
            <a:r>
              <a:rPr lang="en-US" altLang="zh-CN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-</a:t>
            </a:r>
            <a:r>
              <a:rPr lang="zh-CN" alt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营销流程陪同三次（会前沟通，会后检讨</a:t>
            </a:r>
            <a:r>
              <a:rPr 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） </a:t>
            </a:r>
            <a:br>
              <a:rPr 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</a:br>
            <a:r>
              <a:rPr lang="zh-CN" alt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           </a:t>
            </a:r>
            <a:r>
              <a:rPr lang="en-US" altLang="zh-CN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-</a:t>
            </a:r>
            <a:r>
              <a:rPr lang="zh-CN" alt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验收营销流程</a:t>
            </a:r>
            <a:r>
              <a:rPr lang="zh-CN" alt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、</a:t>
            </a:r>
            <a:r>
              <a:rPr lang="en-US" sz="2300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消费商把</a:t>
            </a:r>
            <a:r>
              <a:rPr lang="zh-CN" altLang="en-US" sz="23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、</a:t>
            </a:r>
            <a:r>
              <a:rPr lang="en-US" sz="2300" dirty="0" err="1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创业家手把手</a:t>
            </a:r>
            <a:endParaRPr lang="en-US" sz="23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思源黑体"/>
            </a:endParaRPr>
          </a:p>
          <a:p>
            <a:pPr>
              <a:lnSpc>
                <a:spcPts val="5214"/>
              </a:lnSpc>
            </a:pPr>
            <a:endParaRPr lang="en-US" sz="2327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思源黑体"/>
            </a:endParaRPr>
          </a:p>
          <a:p>
            <a:pPr algn="l">
              <a:lnSpc>
                <a:spcPts val="5214"/>
              </a:lnSpc>
            </a:pPr>
            <a:r>
              <a:rPr lang="zh-CN" altLang="en-US" sz="2327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思源黑体"/>
              </a:rPr>
              <a:t>               </a:t>
            </a:r>
            <a:endParaRPr lang="en-US" sz="2327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思源黑体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83126" y="504568"/>
            <a:ext cx="4822774" cy="83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003366"/>
                </a:solidFill>
                <a:latin typeface="Arimo"/>
                <a:ea typeface="Arimo"/>
                <a:cs typeface="Arimo"/>
                <a:sym typeface="Arimo"/>
              </a:rPr>
              <a:t>创业家六大步法</a:t>
            </a:r>
            <a:endParaRPr lang="en-US" sz="5100" b="1" dirty="0">
              <a:solidFill>
                <a:srgbClr val="00336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28700" y="7950765"/>
            <a:ext cx="67532" cy="887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48"/>
              </a:lnSpc>
            </a:pPr>
            <a:r>
              <a:rPr lang="en-US" sz="2327">
                <a:solidFill>
                  <a:srgbClr val="000000"/>
                </a:solidFill>
                <a:latin typeface="思源黑体"/>
                <a:ea typeface="思源黑体"/>
                <a:cs typeface="思源黑体"/>
                <a:sym typeface="思源黑体"/>
              </a:rPr>
              <a:t> </a:t>
            </a:r>
          </a:p>
          <a:p>
            <a:pPr algn="just">
              <a:lnSpc>
                <a:spcPts val="3448"/>
              </a:lnSpc>
            </a:pPr>
            <a:r>
              <a:rPr lang="en-US" sz="2327">
                <a:solidFill>
                  <a:srgbClr val="000000"/>
                </a:solidFill>
                <a:latin typeface="思源黑体"/>
                <a:ea typeface="思源黑体"/>
                <a:cs typeface="思源黑体"/>
                <a:sym typeface="思源黑体"/>
              </a:rPr>
              <a:t> 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FDC0BAC-A549-D8DB-610D-21F284EFB967}"/>
              </a:ext>
            </a:extLst>
          </p:cNvPr>
          <p:cNvSpPr txBox="1"/>
          <p:nvPr/>
        </p:nvSpPr>
        <p:spPr>
          <a:xfrm>
            <a:off x="14181569" y="9426260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405</Words>
  <Application>Microsoft Macintosh PowerPoint</Application>
  <PresentationFormat>Custom</PresentationFormat>
  <Paragraphs>122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Arimo</vt:lpstr>
      <vt:lpstr>SimSun</vt:lpstr>
      <vt:lpstr>思源黑体</vt:lpstr>
      <vt:lpstr>Noto Sans</vt:lpstr>
      <vt:lpstr>Noto Sans T Chinese Bold</vt:lpstr>
      <vt:lpstr>Calibri</vt:lpstr>
      <vt:lpstr>Comfortaa</vt:lpstr>
      <vt:lpstr>Arial Unicode MS</vt:lpstr>
      <vt:lpstr>Comfortaa Bold</vt:lpstr>
      <vt:lpstr>Wingdings</vt:lpstr>
      <vt:lpstr>Arial Unicode</vt:lpstr>
      <vt:lpstr>Arial</vt:lpstr>
      <vt:lpstr>Arial Unicode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創業家手把手６大步法.pdf</dc:title>
  <cp:lastModifiedBy>Yong Yong Wong</cp:lastModifiedBy>
  <cp:revision>4</cp:revision>
  <dcterms:created xsi:type="dcterms:W3CDTF">2006-08-16T00:00:00Z</dcterms:created>
  <dcterms:modified xsi:type="dcterms:W3CDTF">2025-12-05T03:53:30Z</dcterms:modified>
  <dc:identifier>DAG28pyH4pU</dc:identifier>
</cp:coreProperties>
</file>