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6" r:id="rId9"/>
    <p:sldId id="264" r:id="rId10"/>
    <p:sldId id="270" r:id="rId11"/>
    <p:sldId id="265" r:id="rId12"/>
    <p:sldId id="260" r:id="rId13"/>
    <p:sldId id="267" r:id="rId14"/>
    <p:sldId id="268" r:id="rId15"/>
    <p:sldId id="269" r:id="rId16"/>
  </p:sldIdLst>
  <p:sldSz cx="12192000" cy="6858000"/>
  <p:notesSz cx="6858000" cy="9144000"/>
  <p:embeddedFontLst>
    <p:embeddedFont>
      <p:font typeface="Adobe Fangsong Std R" panose="02020400000000000000" pitchFamily="18" charset="-128"/>
      <p:regular r:id="rId18"/>
    </p:embeddedFont>
    <p:embeddedFont>
      <p:font typeface="DengXian" panose="02010600030101010101" pitchFamily="2" charset="-122"/>
      <p:regular r:id="rId19"/>
      <p:bold r:id="rId20"/>
    </p:embeddedFont>
    <p:embeddedFont>
      <p:font typeface="DengXian" panose="02010600030101010101" pitchFamily="2" charset="-122"/>
      <p:regular r:id="rId19"/>
      <p:bold r:id="rId20"/>
    </p:embeddedFont>
    <p:embeddedFont>
      <p:font typeface="Play" panose="020B0604020202020204" charset="0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hhqu+2FqxpeWQnMIM+tMvWKMI9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92" autoAdjust="0"/>
  </p:normalViewPr>
  <p:slideViewPr>
    <p:cSldViewPr snapToGrid="0">
      <p:cViewPr varScale="1">
        <p:scale>
          <a:sx n="82" d="100"/>
          <a:sy n="82" d="100"/>
        </p:scale>
        <p:origin x="298" y="-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f0f79c46396924a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g7f0f79c46396924a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f0f79c46396924a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7f0f79c46396924a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04A95B8-F1F2-036A-1AED-8388F8B61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C3650CED-E009-3ED1-BABE-8C5FC6DE50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420F3F89-7146-132A-3728-CAB1658CCC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3520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01CEC9A-C083-87E1-3941-F8D0309BB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17C4BA8F-82C2-395B-2227-CB9629F8B0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F6A6DEDC-2D10-C985-CCF7-EB5D4FD3E3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6532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7628CB3-3D40-5B9C-9CB5-1895539AF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36ECBC8D-DA32-DDDB-18D2-AF24CE31E9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40A949A8-80FA-59C6-9BAB-0B89C3E63E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7602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305E016-4246-E4D4-BD26-A420863AB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F82FC643-8CBF-A3E1-1B29-36864DB8F5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59054C81-8247-6338-C94B-244C75392A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0583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0E2A414-8D36-4DC3-9302-577493C24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6D82AF07-9D13-E537-BAF4-85834C7F4C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0B261893-0759-D1CE-C14C-835CB08835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3777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E9D40D2-0847-AB4B-A327-89961D5C2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ADF70B13-420D-077E-E180-26BBE8687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A93518AB-466D-A3D1-8462-3AAAAE0FC9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2392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D79FFE5-BD39-EDC3-267D-DA4D9A327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C87297FE-66E0-0118-F3E5-A76E30FA30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A3D3298A-CBA2-C999-5264-C65A360D48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2717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1597C94-6788-A4B0-880A-AB41F5535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B4B1F448-357B-37F5-561D-765EE0FCE3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D8380416-4699-49D1-78AE-AA0699FD77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8936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100C3F0-266E-A2A0-B2D0-0F8FA1C6E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50BD2F57-7AA6-3D11-1CEC-225D20F039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EAF1CD7B-C289-723B-C62D-C943965FBB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2904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536B6907-459F-117B-9D32-F6E19F17F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16F50FC5-ACC1-D22F-2552-70C7AC2F0F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51E44A36-C162-A3C4-4937-9EBE705661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63121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30AD5DB9-9DDD-8F82-FEB5-3E28CAB87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06DC87DD-3469-E15C-05B8-83A405F3AA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5B9F5272-18F7-E32A-BCE0-C2847F4AEC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5528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A black screen with blue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670B79-0612-427D-A044-955DE8217428}"/>
              </a:ext>
            </a:extLst>
          </p:cNvPr>
          <p:cNvSpPr txBox="1"/>
          <p:nvPr/>
        </p:nvSpPr>
        <p:spPr>
          <a:xfrm>
            <a:off x="3760829" y="247682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/>
              <a:t>主题：快乐分享</a:t>
            </a:r>
            <a:endParaRPr lang="en-MY" sz="48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E14FBF-274E-792A-4A07-6AE42F119F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2FE1B20-B6D3-3CD5-1BBB-5062F0F0E1B7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g7f0f79c46396924a_3" descr="A black screen with blue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F9F094-B9F6-F01A-4992-FA2C457A258A}"/>
              </a:ext>
            </a:extLst>
          </p:cNvPr>
          <p:cNvSpPr txBox="1"/>
          <p:nvPr/>
        </p:nvSpPr>
        <p:spPr>
          <a:xfrm>
            <a:off x="1016688" y="761357"/>
            <a:ext cx="950189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3600" b="1" dirty="0"/>
              <a:t>（一）为什么要快乐分享</a:t>
            </a:r>
            <a:endParaRPr lang="en-MY" altLang="zh-CN" sz="3600" b="1" dirty="0"/>
          </a:p>
          <a:p>
            <a:pPr>
              <a:buNone/>
            </a:pPr>
            <a:endParaRPr lang="zh-CN" altLang="en-US" sz="2400" b="1" dirty="0"/>
          </a:p>
          <a:p>
            <a:pPr>
              <a:buNone/>
            </a:pPr>
            <a:r>
              <a:rPr lang="en-US" altLang="zh-CN" sz="2800" dirty="0"/>
              <a:t>1️⃣ </a:t>
            </a:r>
            <a:r>
              <a:rPr lang="zh-CN" altLang="en-US" sz="2800" b="1" dirty="0"/>
              <a:t>心态</a:t>
            </a:r>
            <a:br>
              <a:rPr lang="zh-CN" altLang="en-US" sz="2800" dirty="0"/>
            </a:br>
            <a:r>
              <a:rPr lang="zh-CN" altLang="en-US" sz="2800" dirty="0"/>
              <a:t>👉 分享，是一种自然而善意的行为</a:t>
            </a:r>
            <a:endParaRPr lang="en-MY" altLang="zh-CN" sz="2800" dirty="0"/>
          </a:p>
          <a:p>
            <a:pPr>
              <a:buNone/>
            </a:pPr>
            <a:endParaRPr lang="zh-CN" altLang="en-US" sz="2800" dirty="0"/>
          </a:p>
          <a:p>
            <a:pPr>
              <a:buNone/>
            </a:pPr>
            <a:r>
              <a:rPr lang="en-US" altLang="zh-CN" sz="2800" dirty="0"/>
              <a:t>2️⃣ </a:t>
            </a:r>
            <a:r>
              <a:rPr lang="zh-CN" altLang="en-US" sz="2800" b="1" dirty="0"/>
              <a:t>价值</a:t>
            </a:r>
            <a:br>
              <a:rPr lang="zh-CN" altLang="en-US" sz="2800" dirty="0"/>
            </a:br>
            <a:r>
              <a:rPr lang="zh-CN" altLang="en-US" sz="2800" dirty="0"/>
              <a:t>既然我会一直吃，那何不让自己</a:t>
            </a:r>
            <a:r>
              <a:rPr lang="zh-CN" altLang="en-US" sz="2800" b="1" dirty="0"/>
              <a:t>吃得更划算、甚至吃免费？</a:t>
            </a:r>
            <a:endParaRPr lang="en-MY" altLang="zh-CN" sz="2800" b="1" dirty="0"/>
          </a:p>
          <a:p>
            <a:pPr>
              <a:buNone/>
            </a:pPr>
            <a:endParaRPr lang="zh-CN" altLang="en-US" sz="2800" dirty="0"/>
          </a:p>
          <a:p>
            <a:pPr>
              <a:buNone/>
            </a:pPr>
            <a:r>
              <a:rPr lang="en-US" altLang="zh-CN" sz="2800" dirty="0"/>
              <a:t>3️⃣ </a:t>
            </a:r>
            <a:r>
              <a:rPr lang="zh-CN" altLang="en-US" sz="2800" b="1" dirty="0"/>
              <a:t>现实</a:t>
            </a:r>
            <a:br>
              <a:rPr lang="zh-CN" altLang="en-US" sz="2800" dirty="0"/>
            </a:br>
            <a:r>
              <a:rPr lang="zh-CN" altLang="en-US" sz="2800" dirty="0"/>
              <a:t>在伊环球，快乐分享真的能带来回馈。</a:t>
            </a:r>
            <a:br>
              <a:rPr lang="zh-CN" altLang="en-US" sz="2400" dirty="0"/>
            </a:br>
            <a:endParaRPr lang="zh-CN" alt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CCB7A6-3AA4-1F72-DCC3-68B1E3CF75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57B13365-0007-74A9-18CB-3CDD879780F0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7f0f79c46396924a_8" descr="A black screen with blue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E6ECE8-0BC2-1B42-B237-5A2E867E5B73}"/>
              </a:ext>
            </a:extLst>
          </p:cNvPr>
          <p:cNvSpPr txBox="1"/>
          <p:nvPr/>
        </p:nvSpPr>
        <p:spPr>
          <a:xfrm>
            <a:off x="1081971" y="404370"/>
            <a:ext cx="877368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3600" b="1" dirty="0"/>
              <a:t>二、如何快乐分享</a:t>
            </a:r>
            <a:endParaRPr lang="en-MY" altLang="zh-CN" sz="3600" b="1" dirty="0"/>
          </a:p>
          <a:p>
            <a:pPr>
              <a:buNone/>
            </a:pPr>
            <a:endParaRPr lang="zh-CN" altLang="en-US" sz="3200" b="1" dirty="0"/>
          </a:p>
          <a:p>
            <a:pPr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A</a:t>
            </a:r>
            <a:r>
              <a:rPr lang="zh-CN" altLang="en-US" sz="2800" b="1" dirty="0"/>
              <a:t>）线下分享（</a:t>
            </a:r>
            <a:r>
              <a:rPr lang="en-US" altLang="zh-CN" sz="2800" b="1" dirty="0"/>
              <a:t>Offline</a:t>
            </a:r>
            <a:r>
              <a:rPr lang="zh-CN" altLang="en-US" sz="2800" b="1" dirty="0"/>
              <a:t>）</a:t>
            </a:r>
            <a:endParaRPr lang="en-MY" altLang="zh-CN" sz="2800" b="1" dirty="0"/>
          </a:p>
          <a:p>
            <a:pPr>
              <a:buNone/>
            </a:pPr>
            <a:endParaRPr lang="zh-CN" altLang="en-US" sz="2800" b="1" dirty="0"/>
          </a:p>
          <a:p>
            <a:pPr>
              <a:buNone/>
            </a:pPr>
            <a:r>
              <a:rPr lang="en-US" altLang="zh-CN" sz="2800" dirty="0"/>
              <a:t>1️⃣ </a:t>
            </a:r>
            <a:r>
              <a:rPr lang="zh-CN" altLang="en-US" sz="2800" b="1" dirty="0"/>
              <a:t>我是产品的代言人</a:t>
            </a:r>
            <a:br>
              <a:rPr lang="zh-CN" altLang="en-US" sz="2800" dirty="0"/>
            </a:br>
            <a:endParaRPr lang="zh-CN" altLang="en-US" sz="2800" dirty="0"/>
          </a:p>
          <a:p>
            <a:pPr>
              <a:buNone/>
            </a:pPr>
            <a:r>
              <a:rPr lang="en-US" altLang="zh-CN" sz="2800" dirty="0"/>
              <a:t>2️⃣ </a:t>
            </a:r>
            <a:r>
              <a:rPr lang="zh-CN" altLang="en-US" sz="2800" b="1" dirty="0"/>
              <a:t>说三好</a:t>
            </a:r>
            <a:br>
              <a:rPr lang="zh-CN" altLang="en-US" sz="2800" dirty="0"/>
            </a:br>
            <a:r>
              <a:rPr lang="zh-CN" altLang="en-US" sz="2800" dirty="0"/>
              <a:t>「产品很好，营养免疫学很好，服务我的人好好！」</a:t>
            </a:r>
            <a:br>
              <a:rPr lang="zh-CN" altLang="en-US" sz="2800" dirty="0"/>
            </a:br>
            <a:endParaRPr lang="zh-CN" altLang="en-US" sz="2800" dirty="0"/>
          </a:p>
          <a:p>
            <a:pPr>
              <a:buNone/>
            </a:pPr>
            <a:r>
              <a:rPr lang="en-US" altLang="zh-CN" sz="2800" dirty="0"/>
              <a:t>3️⃣ </a:t>
            </a:r>
            <a:r>
              <a:rPr lang="zh-CN" altLang="en-US" sz="2800" b="1" dirty="0"/>
              <a:t>善用消费商专区</a:t>
            </a:r>
            <a:br>
              <a:rPr lang="zh-CN" altLang="en-US" sz="2000" dirty="0"/>
            </a:br>
            <a:endParaRPr lang="zh-CN" altLang="en-US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155E15-C361-D9DD-3266-9BDFEDC72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376EBB31-A3CB-245D-ABE4-E498363C2C78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1" y="573149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AC00CD-BA62-EAE5-CCBB-ED941EB1344B}"/>
              </a:ext>
            </a:extLst>
          </p:cNvPr>
          <p:cNvSpPr txBox="1"/>
          <p:nvPr/>
        </p:nvSpPr>
        <p:spPr>
          <a:xfrm>
            <a:off x="1010578" y="683761"/>
            <a:ext cx="7825155" cy="330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/>
              <a:t>二、如何快乐分享</a:t>
            </a:r>
            <a:endParaRPr lang="en-MY" altLang="zh-CN" sz="3600" b="1" dirty="0"/>
          </a:p>
          <a:p>
            <a:endParaRPr lang="en-MY" altLang="zh-CN" sz="2400" b="1" dirty="0"/>
          </a:p>
          <a:p>
            <a:pPr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）线上分享（</a:t>
            </a:r>
            <a:r>
              <a:rPr lang="en-US" altLang="zh-CN" sz="2800" b="1" dirty="0"/>
              <a:t>Online</a:t>
            </a:r>
            <a:r>
              <a:rPr lang="zh-CN" altLang="en-US" sz="2800" b="1" dirty="0"/>
              <a:t>）</a:t>
            </a:r>
            <a:endParaRPr lang="en-MY" altLang="zh-CN" sz="2800" b="1" dirty="0"/>
          </a:p>
          <a:p>
            <a:pPr>
              <a:lnSpc>
                <a:spcPct val="150000"/>
              </a:lnSpc>
              <a:buNone/>
            </a:pPr>
            <a:endParaRPr lang="zh-CN" altLang="en-US" sz="2800" b="1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1️⃣ </a:t>
            </a:r>
            <a:r>
              <a:rPr lang="zh-CN" altLang="en-US" sz="2800" b="1" dirty="0"/>
              <a:t>善用社交媒体「布光」✨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💡 你的状态，就是最好的宣传！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851C5B-30B2-BD7E-54F2-A35352FA94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C4E96F9F-153D-7EA6-96FD-37917DD69D61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D62E458-7F78-8F6C-A0EC-F5759F62E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EC96BBD9-5089-7752-BC60-BB3216BEB1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1" y="573149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BD2A96-53BD-ACAC-5F20-7A674D04F643}"/>
              </a:ext>
            </a:extLst>
          </p:cNvPr>
          <p:cNvSpPr txBox="1"/>
          <p:nvPr/>
        </p:nvSpPr>
        <p:spPr>
          <a:xfrm>
            <a:off x="1023277" y="683761"/>
            <a:ext cx="10897789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/>
              <a:t>二、如何快乐分享</a:t>
            </a:r>
            <a:endParaRPr lang="en-MY" altLang="zh-CN" sz="3600" b="1" dirty="0"/>
          </a:p>
          <a:p>
            <a:endParaRPr lang="en-MY" altLang="zh-CN" sz="2400" b="1" dirty="0"/>
          </a:p>
          <a:p>
            <a:pPr>
              <a:lnSpc>
                <a:spcPct val="1500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）线上分享（</a:t>
            </a:r>
            <a:r>
              <a:rPr lang="en-US" altLang="zh-CN" sz="2800" b="1" dirty="0"/>
              <a:t>Online</a:t>
            </a:r>
            <a:r>
              <a:rPr lang="zh-CN" altLang="en-US" sz="2800" b="1" dirty="0"/>
              <a:t>）</a:t>
            </a:r>
            <a:endParaRPr lang="en-MY" altLang="zh-CN" sz="2800" b="1" dirty="0"/>
          </a:p>
          <a:p>
            <a:pPr>
              <a:lnSpc>
                <a:spcPct val="150000"/>
              </a:lnSpc>
              <a:buNone/>
            </a:pPr>
            <a:endParaRPr lang="zh-CN" altLang="en-US" sz="2800" b="1" dirty="0"/>
          </a:p>
          <a:p>
            <a:pPr>
              <a:lnSpc>
                <a:spcPct val="150000"/>
              </a:lnSpc>
            </a:pPr>
            <a:r>
              <a:rPr lang="en-MY" sz="2800" dirty="0"/>
              <a:t>2️⃣</a:t>
            </a:r>
            <a:r>
              <a:rPr lang="en-US" altLang="zh-CN" sz="2800" dirty="0"/>
              <a:t> </a:t>
            </a:r>
            <a:r>
              <a:rPr lang="zh-CN" altLang="en-US" sz="2800" b="1" dirty="0"/>
              <a:t>一对多：扩大影响力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EBBBEF-D454-652A-D914-7CCE5D2D9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52E5DB3-C966-0652-DDAE-0DCBBA5F67E8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37195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5AFB8968-3F85-C01E-AC20-C6DCB6F8E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77B4B9B3-33C1-853D-AD13-89583A4C4D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0" y="553631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DC1CFC-A3C4-943A-89FA-8915953A5743}"/>
              </a:ext>
            </a:extLst>
          </p:cNvPr>
          <p:cNvSpPr txBox="1"/>
          <p:nvPr/>
        </p:nvSpPr>
        <p:spPr>
          <a:xfrm>
            <a:off x="858177" y="404361"/>
            <a:ext cx="10897789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二、如何快乐分享</a:t>
            </a:r>
            <a:endParaRPr lang="en-MY" altLang="zh-CN" sz="3600" b="1" dirty="0"/>
          </a:p>
          <a:p>
            <a:pPr>
              <a:lnSpc>
                <a:spcPct val="150000"/>
              </a:lnSpc>
            </a:pPr>
            <a:endParaRPr lang="en-MY" altLang="zh-CN" sz="2400" b="1" dirty="0"/>
          </a:p>
          <a:p>
            <a:pPr>
              <a:lnSpc>
                <a:spcPct val="1500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）线上分享（</a:t>
            </a:r>
            <a:r>
              <a:rPr lang="en-US" altLang="zh-CN" sz="2800" b="1" dirty="0"/>
              <a:t>Online</a:t>
            </a:r>
            <a:r>
              <a:rPr lang="zh-CN" altLang="en-US" sz="2800" b="1" dirty="0"/>
              <a:t>）</a:t>
            </a:r>
            <a:endParaRPr lang="en-MY" altLang="zh-CN" sz="2800" b="1" dirty="0"/>
          </a:p>
          <a:p>
            <a:pPr>
              <a:lnSpc>
                <a:spcPct val="150000"/>
              </a:lnSpc>
              <a:buNone/>
            </a:pPr>
            <a:endParaRPr lang="zh-CN" altLang="en-US" sz="2800" b="1" dirty="0"/>
          </a:p>
          <a:p>
            <a:pPr>
              <a:lnSpc>
                <a:spcPct val="150000"/>
              </a:lnSpc>
            </a:pPr>
            <a:r>
              <a:rPr lang="en-US" altLang="zh-CN" sz="2800" b="1" dirty="0"/>
              <a:t>3️⃣ </a:t>
            </a:r>
            <a:r>
              <a:rPr lang="zh-CN" altLang="en-US" sz="2800" b="1" dirty="0"/>
              <a:t>关键：不要太完美，要真 ❤️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✅ 真，比完美更有感染力。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2752A7-AEEE-1DF6-1729-0867C60DC2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341E51DF-B61C-F14D-2AF3-26C3C9FD4ED9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4201457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F5B28B61-83C3-4333-85BC-FAC86F09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71A9D16D-321B-3DE9-5843-DFBDD0CDF7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0" y="553631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E8C08C-69AB-9558-71A3-C6AE127E44FF}"/>
              </a:ext>
            </a:extLst>
          </p:cNvPr>
          <p:cNvSpPr txBox="1"/>
          <p:nvPr/>
        </p:nvSpPr>
        <p:spPr>
          <a:xfrm>
            <a:off x="795653" y="344496"/>
            <a:ext cx="10897789" cy="502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二、如何快乐分享</a:t>
            </a:r>
            <a:endParaRPr lang="en-MY" altLang="zh-CN" sz="3600" b="1" dirty="0"/>
          </a:p>
          <a:p>
            <a:pPr>
              <a:lnSpc>
                <a:spcPct val="1500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）线上分享（</a:t>
            </a:r>
            <a:r>
              <a:rPr lang="en-US" altLang="zh-CN" sz="2800" b="1" dirty="0"/>
              <a:t>Online</a:t>
            </a:r>
            <a:r>
              <a:rPr lang="zh-CN" altLang="en-US" sz="2800" b="1" dirty="0"/>
              <a:t>）</a:t>
            </a:r>
            <a:endParaRPr lang="en-MY" altLang="zh-CN" sz="28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”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我的</a:t>
            </a: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7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天</a:t>
            </a: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“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视频</a:t>
            </a: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“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参考</a:t>
            </a: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”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脚本：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Day 1    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：简单自我介绍（名字，年龄，来自，职业）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        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 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：参加换食的心态（表面的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WHY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             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：换食前的心情和顾虑（饿，乏力，没精神，。。。）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Day 2    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：简单介绍我的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7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天换食的注意事项（做什么？怎么做？）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Day 3    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：解惑换食前的担忧</a:t>
            </a:r>
          </a:p>
          <a:p>
            <a:pPr>
              <a:lnSpc>
                <a:spcPct val="150000"/>
              </a:lnSpc>
              <a:buNone/>
            </a:pPr>
            <a:endParaRPr lang="zh-CN" altLang="en-US" sz="24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051568-8142-8C3C-5A51-E0628804B7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402D3CF-534C-4002-45E9-77EA08A140F2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1446398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4BBA5255-BE4F-7DAA-D209-9C9704012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8FA72C6B-67B1-9F93-5F1D-DF5AE38170D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0" y="553631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838643-4D9B-C716-1626-56847F25C3EA}"/>
              </a:ext>
            </a:extLst>
          </p:cNvPr>
          <p:cNvSpPr txBox="1"/>
          <p:nvPr/>
        </p:nvSpPr>
        <p:spPr>
          <a:xfrm>
            <a:off x="795653" y="344496"/>
            <a:ext cx="10897789" cy="5502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二、如何快乐分享</a:t>
            </a:r>
            <a:endParaRPr lang="en-MY" altLang="zh-CN" sz="3600" b="1" dirty="0"/>
          </a:p>
          <a:p>
            <a:pPr>
              <a:lnSpc>
                <a:spcPct val="1500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）线上分享（</a:t>
            </a:r>
            <a:r>
              <a:rPr lang="en-US" altLang="zh-CN" sz="2800" b="1" dirty="0"/>
              <a:t>Online</a:t>
            </a:r>
            <a:r>
              <a:rPr lang="zh-CN" altLang="en-US" sz="2800" b="1" dirty="0"/>
              <a:t>）</a:t>
            </a:r>
            <a:endParaRPr lang="en-MY" altLang="zh-CN" sz="28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”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我的</a:t>
            </a: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7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天</a:t>
            </a: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“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视频</a:t>
            </a: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“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参考</a:t>
            </a:r>
            <a:r>
              <a:rPr kumimoji="0" lang="en-US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”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脚本：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Day 4~7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：简单分享换食所吃产品的资讯（带出换食前的健康困扰）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        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：健康作息的四把钥匙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         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：身体的感觉越来越好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(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轻盈，精神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，特别换食前健康小困扰的改善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Day 8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：我终于挑战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7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天换食，成功了！可能一开始的时候，因为饮食和作息的习惯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            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需要微改变，难免会有些不适应；但渐渐习惯了，也慢慢适应后，身体健康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            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改变改善了很多（照片，数据）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        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：我会继续多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个月每月换食一次，因为我觉得这是一个让身体养息，非常健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            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康的挑战；而且我也会分享给身边的朋友，并邀请鼓励大家给自己机会一起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                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体验</a:t>
            </a:r>
            <a:r>
              <a:rPr kumimoji="0" lang="en-US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iTeam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 7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天换食的奇妙之旅</a:t>
            </a:r>
          </a:p>
          <a:p>
            <a:pPr>
              <a:lnSpc>
                <a:spcPct val="150000"/>
              </a:lnSpc>
              <a:buNone/>
            </a:pPr>
            <a:endParaRPr lang="zh-CN" altLang="en-US" sz="24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0105B9-7D0F-23C1-0F83-C16663100D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2D67A634-A4EB-68CC-5906-222C29613D6B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1974186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243AE0E5-CBFB-320A-B3A6-15A901756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88AFE4EC-C659-A460-D8A9-265A2C6AB9A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0" y="553631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85BF82-AACC-BCE2-84BB-F78D8715D006}"/>
              </a:ext>
            </a:extLst>
          </p:cNvPr>
          <p:cNvSpPr txBox="1"/>
          <p:nvPr/>
        </p:nvSpPr>
        <p:spPr>
          <a:xfrm>
            <a:off x="795653" y="344496"/>
            <a:ext cx="10897789" cy="4717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二、如何快乐分享</a:t>
            </a:r>
            <a:endParaRPr lang="en-MY" altLang="zh-CN" sz="2800" b="1" dirty="0"/>
          </a:p>
          <a:p>
            <a:pPr>
              <a:lnSpc>
                <a:spcPct val="1500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）线上分享（</a:t>
            </a:r>
            <a:r>
              <a:rPr lang="en-US" altLang="zh-CN" sz="2800" b="1" dirty="0"/>
              <a:t>Online</a:t>
            </a:r>
            <a:r>
              <a:rPr lang="zh-CN" altLang="en-US" sz="2800" b="1" dirty="0"/>
              <a:t>）</a:t>
            </a:r>
            <a:endParaRPr lang="en-MY" altLang="zh-CN" sz="2800" b="1" dirty="0"/>
          </a:p>
          <a:p>
            <a:pPr defTabSz="266700">
              <a:lnSpc>
                <a:spcPct val="115000"/>
              </a:lnSpc>
              <a:spcAft>
                <a:spcPts val="800"/>
              </a:spcAft>
            </a:pPr>
            <a:r>
              <a:rPr lang="zh-CN" altLang="en-US" sz="2400" b="1" u="sng" dirty="0">
                <a:latin typeface="DengXian" panose="02010600030101010101" charset="-122"/>
                <a:ea typeface="DengXian" panose="02010600030101010101" charset="-122"/>
              </a:rPr>
              <a:t>做视频可用的</a:t>
            </a:r>
            <a:r>
              <a:rPr lang="en-US" altLang="zh-CN" sz="2400" b="1" u="sng" dirty="0">
                <a:latin typeface="Aptos"/>
                <a:ea typeface="Aptos"/>
              </a:rPr>
              <a:t>10</a:t>
            </a:r>
            <a:r>
              <a:rPr lang="zh-CN" altLang="en-US" sz="2400" b="1" u="sng" dirty="0">
                <a:latin typeface="DengXian" panose="02010600030101010101" charset="-122"/>
                <a:ea typeface="DengXian" panose="02010600030101010101" charset="-122"/>
              </a:rPr>
              <a:t>个采访换食者的提问：</a:t>
            </a:r>
          </a:p>
          <a:p>
            <a:pPr marL="914400" indent="-228600" defTabSz="266700">
              <a:lnSpc>
                <a:spcPct val="145000"/>
              </a:lnSpc>
              <a:spcAft>
                <a:spcPts val="800"/>
              </a:spcAft>
              <a:buFont typeface="Times New Roman" panose="02020603050405020304"/>
              <a:buAutoNum type="arabicPeriod"/>
              <a:tabLst>
                <a:tab pos="457200" algn="l"/>
              </a:tabLst>
            </a:pPr>
            <a:r>
              <a:rPr lang="zh-CN" altLang="en-US" sz="2400" dirty="0">
                <a:latin typeface="DengXian" panose="02010600030101010101" charset="-122"/>
                <a:ea typeface="DengXian" panose="02010600030101010101" charset="-122"/>
              </a:rPr>
              <a:t>是什么契机让你决定尝试换食？</a:t>
            </a:r>
          </a:p>
          <a:p>
            <a:pPr marL="914400" indent="-228600" defTabSz="266700">
              <a:lnSpc>
                <a:spcPct val="115000"/>
              </a:lnSpc>
              <a:spcAft>
                <a:spcPts val="800"/>
              </a:spcAft>
              <a:buFont typeface="Times New Roman" panose="02020603050405020304"/>
              <a:buAutoNum type="arabicPeriod"/>
              <a:tabLst>
                <a:tab pos="457200" algn="l"/>
              </a:tabLst>
            </a:pPr>
            <a:r>
              <a:rPr lang="zh-CN" altLang="en-US" sz="2400" dirty="0">
                <a:latin typeface="DengXian" panose="02010600030101010101" charset="-122"/>
                <a:ea typeface="DengXian" panose="02010600030101010101" charset="-122"/>
              </a:rPr>
              <a:t>你换食的主要目标是什么？（比如减重、改善健康、提升能量等）</a:t>
            </a:r>
          </a:p>
          <a:p>
            <a:pPr marL="914400" indent="-228600" defTabSz="266700">
              <a:lnSpc>
                <a:spcPct val="115000"/>
              </a:lnSpc>
              <a:spcAft>
                <a:spcPts val="800"/>
              </a:spcAft>
              <a:buFont typeface="Times New Roman" panose="02020603050405020304"/>
              <a:buAutoNum type="arabicPeriod"/>
              <a:tabLst>
                <a:tab pos="457200" algn="l"/>
              </a:tabLst>
            </a:pPr>
            <a:r>
              <a:rPr lang="zh-CN" altLang="en-US" sz="2400" dirty="0">
                <a:latin typeface="DengXian" panose="02010600030101010101" charset="-122"/>
                <a:ea typeface="DengXian" panose="02010600030101010101" charset="-122"/>
              </a:rPr>
              <a:t>换食开始时，你的身体或心理有哪些明显的变化？</a:t>
            </a:r>
          </a:p>
          <a:p>
            <a:pPr marL="914400" indent="-228600" defTabSz="266700">
              <a:lnSpc>
                <a:spcPct val="115000"/>
              </a:lnSpc>
              <a:spcAft>
                <a:spcPts val="800"/>
              </a:spcAft>
              <a:buFont typeface="Times New Roman" panose="02020603050405020304"/>
              <a:buAutoNum type="arabicPeriod"/>
              <a:tabLst>
                <a:tab pos="457200" algn="l"/>
              </a:tabLst>
            </a:pPr>
            <a:r>
              <a:rPr lang="zh-CN" altLang="en-US" sz="2400" dirty="0">
                <a:latin typeface="DengXian" panose="02010600030101010101" charset="-122"/>
                <a:ea typeface="DengXian" panose="02010600030101010101" charset="-122"/>
              </a:rPr>
              <a:t>在换食过程中，是否遇到过困难或挑战？你是如何克服的？</a:t>
            </a:r>
          </a:p>
          <a:p>
            <a:pPr marL="914400" indent="-228600" defTabSz="266700">
              <a:lnSpc>
                <a:spcPct val="115000"/>
              </a:lnSpc>
              <a:spcAft>
                <a:spcPts val="800"/>
              </a:spcAft>
              <a:buFont typeface="Times New Roman" panose="02020603050405020304"/>
              <a:buAutoNum type="arabicPeriod"/>
              <a:tabLst>
                <a:tab pos="457200" algn="l"/>
              </a:tabLst>
            </a:pPr>
            <a:r>
              <a:rPr lang="zh-CN" altLang="en-US" sz="2400" dirty="0">
                <a:latin typeface="DengXian" panose="02010600030101010101" charset="-122"/>
                <a:ea typeface="DengXian" panose="02010600030101010101" charset="-122"/>
              </a:rPr>
              <a:t>你选择了哪些具体的换食方式或代餐产品？它们是如何帮助你的？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7F740E-6294-6903-CBB5-6D9F5390CC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2604E61-44D5-24AF-1099-3858ADEC57E6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267458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E10354BE-BE35-149C-8CE3-90C3C352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470E92C1-C0E8-5783-5F44-7D96E1699E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0" y="553631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27398A-CCCA-A8E8-45BD-9B7419A148C8}"/>
              </a:ext>
            </a:extLst>
          </p:cNvPr>
          <p:cNvSpPr txBox="1"/>
          <p:nvPr/>
        </p:nvSpPr>
        <p:spPr>
          <a:xfrm>
            <a:off x="697555" y="783035"/>
            <a:ext cx="10897789" cy="432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二、如何快乐分享</a:t>
            </a:r>
            <a:endParaRPr lang="en-MY" altLang="zh-CN" sz="2800" b="1" dirty="0"/>
          </a:p>
          <a:p>
            <a:pPr>
              <a:lnSpc>
                <a:spcPct val="1500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）线上分享（</a:t>
            </a:r>
            <a:r>
              <a:rPr lang="en-US" altLang="zh-CN" sz="2800" b="1" dirty="0"/>
              <a:t>Online</a:t>
            </a:r>
            <a:r>
              <a:rPr lang="zh-CN" altLang="en-US" sz="2800" b="1" dirty="0"/>
              <a:t>）</a:t>
            </a:r>
            <a:endParaRPr lang="en-MY" altLang="zh-CN" sz="2800" b="1" dirty="0"/>
          </a:p>
          <a:p>
            <a:pPr defTabSz="266700">
              <a:lnSpc>
                <a:spcPct val="115000"/>
              </a:lnSpc>
              <a:spcAft>
                <a:spcPts val="800"/>
              </a:spcAft>
            </a:pPr>
            <a:r>
              <a:rPr lang="zh-CN" altLang="en-US" sz="2400" b="1" u="sng" dirty="0">
                <a:latin typeface="DengXian" panose="02010600030101010101" charset="-122"/>
                <a:ea typeface="DengXian" panose="02010600030101010101" charset="-122"/>
              </a:rPr>
              <a:t>做视频可用的</a:t>
            </a:r>
            <a:r>
              <a:rPr lang="en-US" altLang="zh-CN" sz="2400" b="1" u="sng" dirty="0">
                <a:latin typeface="Aptos"/>
                <a:ea typeface="Aptos"/>
              </a:rPr>
              <a:t>10</a:t>
            </a:r>
            <a:r>
              <a:rPr lang="zh-CN" altLang="en-US" sz="2400" b="1" u="sng" dirty="0">
                <a:latin typeface="DengXian" panose="02010600030101010101" charset="-122"/>
                <a:ea typeface="DengXian" panose="02010600030101010101" charset="-122"/>
              </a:rPr>
              <a:t>个采访换食者的提问：</a:t>
            </a:r>
          </a:p>
          <a:p>
            <a:pPr marL="685800" defTabSz="2667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MY" altLang="zh-CN" sz="2000" dirty="0">
                <a:latin typeface="DengXian" panose="02010600030101010101" charset="-122"/>
                <a:ea typeface="DengXian" panose="02010600030101010101" charset="-122"/>
              </a:rPr>
              <a:t>6. </a:t>
            </a:r>
            <a:r>
              <a:rPr lang="zh-CN" altLang="en-US" sz="2000" dirty="0">
                <a:latin typeface="DengXian" panose="02010600030101010101" charset="-122"/>
                <a:ea typeface="DengXian" panose="02010600030101010101" charset="-122"/>
              </a:rPr>
              <a:t>换食过程中，你的日常饮食和生活习惯有哪些调整？</a:t>
            </a:r>
            <a:endParaRPr lang="en-MY" altLang="zh-CN" sz="2000" dirty="0">
              <a:latin typeface="DengXian" panose="02010600030101010101" charset="-122"/>
              <a:ea typeface="DengXian" panose="02010600030101010101" charset="-122"/>
            </a:endParaRPr>
          </a:p>
          <a:p>
            <a:pPr marL="685800" defTabSz="2667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MY" altLang="zh-CN" sz="2000" dirty="0">
                <a:latin typeface="DengXian" panose="02010600030101010101" charset="-122"/>
                <a:ea typeface="DengXian" panose="02010600030101010101" charset="-122"/>
              </a:rPr>
              <a:t>7. </a:t>
            </a:r>
            <a:r>
              <a:rPr lang="zh-CN" altLang="en-US" sz="2000" dirty="0">
                <a:latin typeface="DengXian" panose="02010600030101010101" charset="-122"/>
                <a:ea typeface="DengXian" panose="02010600030101010101" charset="-122"/>
              </a:rPr>
              <a:t>换食对你的精力、情绪或睡眠质量是否产生了影响？</a:t>
            </a:r>
            <a:endParaRPr lang="en-MY" altLang="zh-CN" sz="2000" dirty="0">
              <a:latin typeface="DengXian" panose="02010600030101010101" charset="-122"/>
              <a:ea typeface="DengXian" panose="02010600030101010101" charset="-122"/>
            </a:endParaRPr>
          </a:p>
          <a:p>
            <a:pPr marL="685800" defTabSz="2667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MY" altLang="zh-CN" sz="2000" dirty="0">
                <a:latin typeface="DengXian" panose="02010600030101010101" charset="-122"/>
                <a:ea typeface="DengXian" panose="02010600030101010101" charset="-122"/>
              </a:rPr>
              <a:t>8. </a:t>
            </a:r>
            <a:r>
              <a:rPr lang="zh-CN" altLang="en-US" sz="2000" dirty="0">
                <a:latin typeface="DengXian" panose="02010600030101010101" charset="-122"/>
                <a:ea typeface="DengXian" panose="02010600030101010101" charset="-122"/>
              </a:rPr>
              <a:t>你在换食后是否观察到体重、皮肤状态或其他健康指标的改善？</a:t>
            </a:r>
            <a:endParaRPr lang="en-MY" altLang="zh-CN" sz="2000" dirty="0">
              <a:latin typeface="DengXian" panose="02010600030101010101" charset="-122"/>
              <a:ea typeface="DengXian" panose="02010600030101010101" charset="-122"/>
            </a:endParaRPr>
          </a:p>
          <a:p>
            <a:pPr marL="685800" defTabSz="2667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MY" altLang="zh-CN" sz="2000" dirty="0">
                <a:latin typeface="DengXian" panose="02010600030101010101" charset="-122"/>
                <a:ea typeface="DengXian" panose="02010600030101010101" charset="-122"/>
              </a:rPr>
              <a:t>9. </a:t>
            </a:r>
            <a:r>
              <a:rPr lang="zh-CN" altLang="en-US" sz="2000" dirty="0">
                <a:latin typeface="DengXian" panose="02010600030101010101" charset="-122"/>
                <a:ea typeface="DengXian" panose="02010600030101010101" charset="-122"/>
              </a:rPr>
              <a:t>完成换食计划后，你对这种方法有什么看法？是否会推荐给他人？</a:t>
            </a:r>
          </a:p>
          <a:p>
            <a:pPr marL="685800" defTabSz="2667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MY" altLang="zh-CN" sz="2000" dirty="0">
                <a:latin typeface="DengXian" panose="02010600030101010101" charset="-122"/>
                <a:ea typeface="DengXian" panose="02010600030101010101" charset="-122"/>
              </a:rPr>
              <a:t>10. </a:t>
            </a:r>
            <a:r>
              <a:rPr lang="zh-CN" altLang="en-US" sz="2000" dirty="0">
                <a:latin typeface="DengXian" panose="02010600030101010101" charset="-122"/>
                <a:ea typeface="DengXian" panose="02010600030101010101" charset="-122"/>
              </a:rPr>
              <a:t>通过换食，你对自己的饮食习惯和健康观念有了哪些新的认识或改变</a:t>
            </a:r>
            <a:r>
              <a:rPr lang="zh-CN" altLang="en-US" sz="2400" dirty="0">
                <a:latin typeface="DengXian" panose="02010600030101010101" charset="-122"/>
                <a:ea typeface="DengXian" panose="02010600030101010101" charset="-122"/>
              </a:rPr>
              <a:t>？</a:t>
            </a:r>
            <a:endParaRPr lang="zh-CN" altLang="en-US" sz="28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498967-F620-6D43-F7D9-517C18228C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4CD87AA3-F81B-8579-462C-5C41983A7310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2541611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0136931C-E084-CF04-8C19-3CAF6BAEE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16C6AFCA-154E-4101-C194-5D55D3801E6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0" y="553631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26C710-44C6-E8F3-26E4-DD9EDCCEFFB0}"/>
              </a:ext>
            </a:extLst>
          </p:cNvPr>
          <p:cNvSpPr txBox="1"/>
          <p:nvPr/>
        </p:nvSpPr>
        <p:spPr>
          <a:xfrm>
            <a:off x="795653" y="344496"/>
            <a:ext cx="10897789" cy="5038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/>
              <a:t>二、如何快乐分享</a:t>
            </a:r>
            <a:endParaRPr lang="en-MY" altLang="zh-CN" sz="2400" b="1" dirty="0"/>
          </a:p>
          <a:p>
            <a:pPr>
              <a:lnSpc>
                <a:spcPct val="150000"/>
              </a:lnSpc>
              <a:buNone/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B</a:t>
            </a:r>
            <a:r>
              <a:rPr lang="zh-CN" altLang="en-US" sz="2400" b="1" dirty="0"/>
              <a:t>）线上分享（</a:t>
            </a:r>
            <a:r>
              <a:rPr lang="en-US" altLang="zh-CN" sz="2400" b="1" dirty="0"/>
              <a:t>Online</a:t>
            </a:r>
            <a:r>
              <a:rPr lang="zh-CN" altLang="en-US" sz="2400" b="1" dirty="0"/>
              <a:t>）</a:t>
            </a:r>
            <a:endParaRPr lang="en-MY" altLang="zh-CN" sz="2400" b="1" dirty="0"/>
          </a:p>
          <a:p>
            <a:pPr defTabSz="266700">
              <a:lnSpc>
                <a:spcPct val="115000"/>
              </a:lnSpc>
              <a:spcAft>
                <a:spcPts val="800"/>
              </a:spcAft>
            </a:pPr>
            <a:r>
              <a:rPr lang="en-US" altLang="zh-CN" sz="2400" b="1" u="sng" dirty="0">
                <a:latin typeface="Aptos"/>
                <a:ea typeface="Aptos"/>
              </a:rPr>
              <a:t>“</a:t>
            </a:r>
            <a:r>
              <a:rPr lang="zh-CN" altLang="en-US" sz="2400" b="1" u="sng" dirty="0">
                <a:latin typeface="DengXian" panose="02010600030101010101" charset="-122"/>
                <a:ea typeface="DengXian" panose="02010600030101010101" charset="-122"/>
              </a:rPr>
              <a:t>我的</a:t>
            </a:r>
            <a:r>
              <a:rPr lang="en-US" altLang="zh-CN" sz="2400" b="1" u="sng" dirty="0">
                <a:latin typeface="Aptos"/>
                <a:ea typeface="Aptos"/>
              </a:rPr>
              <a:t>7</a:t>
            </a:r>
            <a:r>
              <a:rPr lang="zh-CN" altLang="en-US" sz="2400" b="1" u="sng" dirty="0">
                <a:latin typeface="DengXian" panose="02010600030101010101" charset="-122"/>
                <a:ea typeface="DengXian" panose="02010600030101010101" charset="-122"/>
              </a:rPr>
              <a:t>天</a:t>
            </a:r>
            <a:r>
              <a:rPr lang="zh-CN" altLang="en-US" sz="2400" b="1" u="sng" dirty="0">
                <a:latin typeface="Aptos"/>
                <a:ea typeface="Aptos"/>
              </a:rPr>
              <a:t>”</a:t>
            </a:r>
            <a:r>
              <a:rPr lang="zh-CN" altLang="en-US" sz="2400" b="1" u="sng" dirty="0">
                <a:latin typeface="DengXian" panose="02010600030101010101" charset="-122"/>
                <a:ea typeface="DengXian" panose="02010600030101010101" charset="-122"/>
              </a:rPr>
              <a:t>视频打动指数的评估建议：</a:t>
            </a:r>
          </a:p>
          <a:p>
            <a:pPr defTabSz="266700">
              <a:lnSpc>
                <a:spcPct val="145000"/>
              </a:lnSpc>
              <a:spcAft>
                <a:spcPts val="800"/>
              </a:spcAft>
            </a:pP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视频出街之前可用以下评分建议，检测自己视频的打动指数：</a:t>
            </a:r>
          </a:p>
          <a:p>
            <a:pPr marL="0" indent="0" defTabSz="266700">
              <a:lnSpc>
                <a:spcPct val="115000"/>
              </a:lnSpc>
              <a:spcAft>
                <a:spcPct val="0"/>
              </a:spcAft>
              <a:buFont typeface="Times New Roman" panose="02020603050405020304"/>
              <a:buAutoNum type="arabicPeriod"/>
              <a:tabLst>
                <a:tab pos="198120" algn="l"/>
              </a:tabLst>
            </a:pP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视频脚本设计</a:t>
            </a:r>
            <a:r>
              <a:rPr lang="en-US" altLang="zh-CN" sz="1800" dirty="0">
                <a:latin typeface="DengXian" panose="02010600030101010101" charset="-122"/>
                <a:ea typeface="DengXian" panose="02010600030101010101" charset="-122"/>
              </a:rPr>
              <a:t> 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（</a:t>
            </a:r>
            <a:r>
              <a:rPr lang="en-US" altLang="zh-CN" sz="1800" dirty="0">
                <a:latin typeface="Aptos"/>
                <a:ea typeface="Aptos"/>
              </a:rPr>
              <a:t>30%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）：吸睛的封面</a:t>
            </a:r>
            <a:r>
              <a:rPr lang="en-US" altLang="zh-CN" sz="1800" dirty="0">
                <a:latin typeface="Aptos"/>
                <a:ea typeface="Aptos"/>
              </a:rPr>
              <a:t>+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标题（</a:t>
            </a:r>
            <a:r>
              <a:rPr lang="en-US" altLang="zh-CN" sz="1800" dirty="0">
                <a:latin typeface="Aptos"/>
                <a:ea typeface="Aptos"/>
              </a:rPr>
              <a:t>10%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）</a:t>
            </a:r>
          </a:p>
          <a:p>
            <a:pPr marL="914400" indent="457200" defTabSz="266700">
              <a:lnSpc>
                <a:spcPct val="115000"/>
              </a:lnSpc>
              <a:spcAft>
                <a:spcPct val="0"/>
              </a:spcAft>
            </a:pPr>
            <a:r>
              <a:rPr lang="en-US" altLang="zh-CN" sz="1800" dirty="0">
                <a:latin typeface="DengXian" panose="02010600030101010101" charset="-122"/>
                <a:ea typeface="DengXian" panose="02010600030101010101" charset="-122"/>
              </a:rPr>
              <a:t>                  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：吸睛的开场（</a:t>
            </a:r>
            <a:r>
              <a:rPr lang="en-US" altLang="zh-CN" sz="1800" dirty="0">
                <a:latin typeface="Aptos"/>
                <a:ea typeface="Aptos"/>
              </a:rPr>
              <a:t>10%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）</a:t>
            </a:r>
          </a:p>
          <a:p>
            <a:pPr marL="1371600" indent="0" defTabSz="266700">
              <a:lnSpc>
                <a:spcPct val="115000"/>
              </a:lnSpc>
              <a:spcAft>
                <a:spcPts val="800"/>
              </a:spcAft>
            </a:pPr>
            <a:r>
              <a:rPr lang="en-US" altLang="zh-CN" sz="1800" dirty="0">
                <a:latin typeface="DengXian" panose="02010600030101010101" charset="-122"/>
                <a:ea typeface="DengXian" panose="02010600030101010101" charset="-122"/>
              </a:rPr>
              <a:t>       			  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：给力的结尾（</a:t>
            </a:r>
            <a:r>
              <a:rPr lang="en-US" altLang="zh-CN" sz="1800" dirty="0">
                <a:latin typeface="Aptos"/>
                <a:ea typeface="Aptos"/>
              </a:rPr>
              <a:t>10%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）</a:t>
            </a:r>
          </a:p>
          <a:p>
            <a:pPr marL="0" indent="0" defTabSz="266700">
              <a:lnSpc>
                <a:spcPct val="115000"/>
              </a:lnSpc>
              <a:spcAft>
                <a:spcPts val="800"/>
              </a:spcAft>
              <a:tabLst>
                <a:tab pos="198120" algn="l"/>
              </a:tabLst>
            </a:pPr>
            <a:r>
              <a:rPr lang="en-MY" altLang="zh-CN" sz="1800" dirty="0">
                <a:latin typeface="DengXian" panose="02010600030101010101" charset="-122"/>
                <a:ea typeface="DengXian" panose="02010600030101010101" charset="-122"/>
              </a:rPr>
              <a:t>2.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内容打动指数</a:t>
            </a:r>
            <a:r>
              <a:rPr lang="en-US" altLang="zh-CN" sz="1800" dirty="0">
                <a:latin typeface="DengXian" panose="02010600030101010101" charset="-122"/>
                <a:ea typeface="DengXian" panose="02010600030101010101" charset="-122"/>
              </a:rPr>
              <a:t> 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（</a:t>
            </a:r>
            <a:r>
              <a:rPr lang="en-US" altLang="zh-CN" sz="1800" dirty="0">
                <a:latin typeface="Aptos"/>
                <a:ea typeface="Aptos"/>
              </a:rPr>
              <a:t>20%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）：创造价值，引发共鸣，。。。</a:t>
            </a:r>
          </a:p>
          <a:p>
            <a:pPr marL="0" indent="0" defTabSz="266700">
              <a:lnSpc>
                <a:spcPct val="115000"/>
              </a:lnSpc>
              <a:spcAft>
                <a:spcPts val="800"/>
              </a:spcAft>
              <a:tabLst>
                <a:tab pos="198120" algn="l"/>
              </a:tabLst>
            </a:pPr>
            <a:r>
              <a:rPr lang="en-MY" altLang="zh-CN" sz="1800" dirty="0">
                <a:latin typeface="DengXian" panose="02010600030101010101" charset="-122"/>
                <a:ea typeface="DengXian" panose="02010600030101010101" charset="-122"/>
              </a:rPr>
              <a:t>3.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画面感染指数</a:t>
            </a:r>
            <a:r>
              <a:rPr lang="en-US" altLang="zh-CN" sz="1800" dirty="0">
                <a:latin typeface="DengXian" panose="02010600030101010101" charset="-122"/>
                <a:ea typeface="DengXian" panose="02010600030101010101" charset="-122"/>
              </a:rPr>
              <a:t> 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（</a:t>
            </a:r>
            <a:r>
              <a:rPr lang="en-US" altLang="zh-CN" sz="1800" dirty="0">
                <a:latin typeface="Aptos"/>
                <a:ea typeface="Aptos"/>
              </a:rPr>
              <a:t>20%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）：之前之后，开心快乐，轻松容易，。。。</a:t>
            </a:r>
          </a:p>
          <a:p>
            <a:pPr marL="0" indent="0" defTabSz="266700">
              <a:lnSpc>
                <a:spcPct val="115000"/>
              </a:lnSpc>
              <a:spcAft>
                <a:spcPts val="800"/>
              </a:spcAft>
              <a:tabLst>
                <a:tab pos="198120" algn="l"/>
              </a:tabLst>
            </a:pPr>
            <a:r>
              <a:rPr lang="en-MY" altLang="zh-CN" sz="1800" dirty="0">
                <a:latin typeface="DengXian" panose="02010600030101010101" charset="-122"/>
                <a:ea typeface="DengXian" panose="02010600030101010101" charset="-122"/>
              </a:rPr>
              <a:t>4.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组织</a:t>
            </a:r>
            <a:r>
              <a:rPr lang="en-US" altLang="zh-CN" sz="1800" dirty="0">
                <a:latin typeface="Aptos"/>
                <a:ea typeface="Aptos"/>
              </a:rPr>
              <a:t>/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产品买点（</a:t>
            </a:r>
            <a:r>
              <a:rPr lang="en-US" altLang="zh-CN" sz="1800" dirty="0">
                <a:latin typeface="Aptos"/>
                <a:ea typeface="Aptos"/>
              </a:rPr>
              <a:t>20%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）：</a:t>
            </a:r>
            <a:r>
              <a:rPr lang="en-US" altLang="zh-CN" sz="1800" dirty="0">
                <a:latin typeface="Aptos"/>
                <a:ea typeface="Aptos"/>
              </a:rPr>
              <a:t>211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餐盘，陪伴支持，产品价值，。。。</a:t>
            </a:r>
          </a:p>
          <a:p>
            <a:pPr marL="0" indent="0" defTabSz="266700">
              <a:lnSpc>
                <a:spcPct val="115000"/>
              </a:lnSpc>
              <a:spcAft>
                <a:spcPts val="800"/>
              </a:spcAft>
              <a:tabLst>
                <a:tab pos="198120" algn="l"/>
              </a:tabLst>
            </a:pPr>
            <a:r>
              <a:rPr lang="en-MY" altLang="zh-CN" sz="1800" dirty="0">
                <a:latin typeface="DengXian" panose="02010600030101010101" charset="-122"/>
                <a:ea typeface="DengXian" panose="02010600030101010101" charset="-122"/>
              </a:rPr>
              <a:t>5.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视频创意与美（</a:t>
            </a:r>
            <a:r>
              <a:rPr lang="en-US" altLang="zh-CN" sz="1800" dirty="0">
                <a:latin typeface="Aptos"/>
                <a:ea typeface="Aptos"/>
              </a:rPr>
              <a:t>10%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）</a:t>
            </a:r>
            <a:r>
              <a:rPr lang="en-US" altLang="zh-CN" sz="1800" dirty="0">
                <a:latin typeface="DengXian" panose="02010600030101010101" charset="-122"/>
                <a:ea typeface="DengXian" panose="02010600030101010101" charset="-122"/>
              </a:rPr>
              <a:t> </a:t>
            </a:r>
            <a:r>
              <a:rPr lang="zh-CN" altLang="en-US" sz="1800" dirty="0">
                <a:latin typeface="DengXian" panose="02010600030101010101" charset="-122"/>
                <a:ea typeface="DengXian" panose="02010600030101010101" charset="-122"/>
              </a:rPr>
              <a:t>：视频拍摄和剪辑的独特性，创意与美感</a:t>
            </a:r>
            <a:endParaRPr lang="zh-CN" altLang="en-US" sz="24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34F273-CA90-100D-15CD-2DE940285B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CE6343E-AD36-8B84-51D4-12459CF196FF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1365580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F442891-BF62-2B6E-B6DC-8C32DF07E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5D5C3723-176A-0619-3A54-195514E5BB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AC698F-761B-1589-5202-CCAE40FAE7CD}"/>
              </a:ext>
            </a:extLst>
          </p:cNvPr>
          <p:cNvSpPr txBox="1"/>
          <p:nvPr/>
        </p:nvSpPr>
        <p:spPr>
          <a:xfrm>
            <a:off x="858177" y="404361"/>
            <a:ext cx="10897789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/>
              <a:t>三、因材施教， 事半功倍</a:t>
            </a:r>
            <a:endParaRPr lang="en-MY" altLang="zh-CN" sz="24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2F0BA0D-AAE4-91A7-AB92-2DADD667A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67111"/>
              </p:ext>
            </p:extLst>
          </p:nvPr>
        </p:nvGraphicFramePr>
        <p:xfrm>
          <a:off x="753534" y="1460499"/>
          <a:ext cx="10096499" cy="464442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50533">
                  <a:extLst>
                    <a:ext uri="{9D8B030D-6E8A-4147-A177-3AD203B41FA5}">
                      <a16:colId xmlns:a16="http://schemas.microsoft.com/office/drawing/2014/main" val="2274439930"/>
                    </a:ext>
                  </a:extLst>
                </a:gridCol>
                <a:gridCol w="3661833">
                  <a:extLst>
                    <a:ext uri="{9D8B030D-6E8A-4147-A177-3AD203B41FA5}">
                      <a16:colId xmlns:a16="http://schemas.microsoft.com/office/drawing/2014/main" val="3103300462"/>
                    </a:ext>
                  </a:extLst>
                </a:gridCol>
                <a:gridCol w="4284133">
                  <a:extLst>
                    <a:ext uri="{9D8B030D-6E8A-4147-A177-3AD203B41FA5}">
                      <a16:colId xmlns:a16="http://schemas.microsoft.com/office/drawing/2014/main" val="2858752998"/>
                    </a:ext>
                  </a:extLst>
                </a:gridCol>
              </a:tblGrid>
              <a:tr h="498379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类型</a:t>
                      </a:r>
                      <a:endParaRPr lang="en-MY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/>
                        <a:t>特征</a:t>
                      </a:r>
                      <a:endParaRPr lang="en-MY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/>
                        <a:t>我们的策略</a:t>
                      </a:r>
                      <a:endParaRPr lang="en-MY" sz="2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3251557"/>
                  </a:ext>
                </a:extLst>
              </a:tr>
              <a:tr h="1295785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① </a:t>
                      </a:r>
                      <a:r>
                        <a:rPr lang="zh-CN" altLang="en-US" sz="2400" b="1" dirty="0"/>
                        <a:t>产品爱好者</a:t>
                      </a:r>
                      <a:endParaRPr lang="en-MY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喜欢产品、享受健康，但暂时没时间专注分享</a:t>
                      </a:r>
                      <a:endParaRPr lang="en-MY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尊重他们、陪伴他们；教他们学会「说三好」，慢慢影响周围人。</a:t>
                      </a:r>
                      <a:endParaRPr lang="en-MY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90363"/>
                  </a:ext>
                </a:extLst>
              </a:tr>
              <a:tr h="1295785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② </a:t>
                      </a:r>
                      <a:r>
                        <a:rPr lang="zh-CN" altLang="en-US" sz="2400" b="1" dirty="0"/>
                        <a:t>快乐体验者</a:t>
                      </a:r>
                      <a:endParaRPr lang="en-MY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偶尔分享、有热情，但还没建立持续行动力</a:t>
                      </a:r>
                      <a:endParaRPr lang="en-MY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带回 </a:t>
                      </a:r>
                      <a:r>
                        <a:rPr lang="en-US" altLang="zh-CN" sz="2400" b="1" dirty="0"/>
                        <a:t>IBS</a:t>
                      </a:r>
                      <a:r>
                        <a:rPr lang="zh-CN" altLang="en-US" sz="2400" b="1" dirty="0"/>
                        <a:t>消费商手把手系统</a:t>
                      </a:r>
                      <a:endParaRPr lang="en-MY" altLang="zh-CN" sz="2400" b="1" dirty="0"/>
                    </a:p>
                    <a:p>
                      <a:r>
                        <a:rPr lang="zh-CN" altLang="en-US" sz="2400" dirty="0"/>
                        <a:t>鼓励他们</a:t>
                      </a:r>
                      <a:r>
                        <a:rPr lang="zh-CN" altLang="en-US" sz="2400" b="1" dirty="0"/>
                        <a:t>每个月带两位新朋友换食</a:t>
                      </a:r>
                      <a:r>
                        <a:rPr lang="zh-CN" altLang="en-US" sz="2400" dirty="0"/>
                        <a:t>，从“跟着做”变成“主动做”。</a:t>
                      </a:r>
                      <a:endParaRPr lang="en-MY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047506"/>
                  </a:ext>
                </a:extLst>
              </a:tr>
              <a:tr h="1295785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③ </a:t>
                      </a:r>
                      <a:r>
                        <a:rPr lang="zh-CN" altLang="en-US" sz="2400" b="1" dirty="0"/>
                        <a:t>潜力创业家</a:t>
                      </a:r>
                      <a:endParaRPr lang="en-MY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主动、正能量、好学、有企图心</a:t>
                      </a:r>
                      <a:endParaRPr lang="en-MY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带回 </a:t>
                      </a:r>
                      <a:r>
                        <a:rPr lang="en-US" altLang="zh-CN" sz="2400" b="1" dirty="0"/>
                        <a:t>IBS</a:t>
                      </a:r>
                      <a:r>
                        <a:rPr lang="zh-CN" altLang="en-US" sz="2400" b="1" dirty="0"/>
                        <a:t>创业家手把手系统</a:t>
                      </a:r>
                      <a:r>
                        <a:rPr lang="zh-CN" altLang="en-US" sz="2400" dirty="0"/>
                        <a:t> 去陪伴他们、给讲台、让他们看见成长机会。</a:t>
                      </a:r>
                      <a:endParaRPr lang="en-MY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7943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E56B80-677B-6F95-B1FA-53C29292C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092BF28-6BA5-8AB4-A5B4-F577250E8D0F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3162759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1898236D-A2F5-00B1-D611-710939A6C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0638194A-0C1B-5B2B-A1D3-7A2805361F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0206BE-D091-273B-A471-96CF297EE1E1}"/>
              </a:ext>
            </a:extLst>
          </p:cNvPr>
          <p:cNvSpPr txBox="1"/>
          <p:nvPr/>
        </p:nvSpPr>
        <p:spPr>
          <a:xfrm>
            <a:off x="858177" y="427807"/>
            <a:ext cx="10897789" cy="6948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三、因材施教， 事半功倍</a:t>
            </a:r>
            <a:endParaRPr lang="en-MY" altLang="zh-CN" sz="3600" b="1" dirty="0"/>
          </a:p>
          <a:p>
            <a:pPr>
              <a:lnSpc>
                <a:spcPct val="150000"/>
              </a:lnSpc>
            </a:pPr>
            <a:endParaRPr lang="en-MY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① </a:t>
            </a:r>
            <a:r>
              <a:rPr lang="zh-CN" altLang="en-US" sz="2800" b="1" dirty="0"/>
              <a:t>产品爱好者</a:t>
            </a:r>
            <a:endParaRPr lang="en-MY" altLang="zh-CN" sz="2800" b="1" dirty="0"/>
          </a:p>
          <a:p>
            <a:pPr>
              <a:lnSpc>
                <a:spcPct val="150000"/>
              </a:lnSpc>
            </a:pPr>
            <a:endParaRPr lang="en-MY" altLang="zh-CN" b="1" dirty="0"/>
          </a:p>
          <a:p>
            <a:pPr>
              <a:lnSpc>
                <a:spcPct val="150000"/>
              </a:lnSpc>
            </a:pPr>
            <a:r>
              <a:rPr lang="zh-CN" altLang="en-US" sz="2800" b="1" dirty="0"/>
              <a:t>特征：</a:t>
            </a:r>
            <a:endParaRPr lang="en-MY" altLang="zh-CN" sz="2800" b="1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喜欢产品、享受健康，但暂时没时间专注分享</a:t>
            </a:r>
            <a:endParaRPr lang="en-MY" altLang="zh-CN" sz="2800" dirty="0"/>
          </a:p>
          <a:p>
            <a:pPr>
              <a:lnSpc>
                <a:spcPct val="150000"/>
              </a:lnSpc>
            </a:pPr>
            <a:endParaRPr lang="en-MY" altLang="zh-CN" sz="1800" dirty="0"/>
          </a:p>
          <a:p>
            <a:pPr>
              <a:lnSpc>
                <a:spcPct val="150000"/>
              </a:lnSpc>
            </a:pPr>
            <a:r>
              <a:rPr lang="zh-CN" altLang="en-US" sz="2800" b="1" dirty="0"/>
              <a:t>我们的策略：</a:t>
            </a:r>
            <a:endParaRPr lang="en-MY" altLang="zh-CN" sz="2800" b="1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尊重他们、陪伴他们；教他们学会「说三好」，慢慢影响周围人。</a:t>
            </a:r>
            <a:endParaRPr lang="en-MY" sz="2800" dirty="0"/>
          </a:p>
          <a:p>
            <a:pPr>
              <a:lnSpc>
                <a:spcPct val="150000"/>
              </a:lnSpc>
            </a:pPr>
            <a:endParaRPr lang="en-MY" sz="2400" dirty="0"/>
          </a:p>
          <a:p>
            <a:pPr>
              <a:lnSpc>
                <a:spcPct val="150000"/>
              </a:lnSpc>
            </a:pPr>
            <a:endParaRPr lang="en-MY" sz="2400" b="1" dirty="0"/>
          </a:p>
          <a:p>
            <a:pPr>
              <a:lnSpc>
                <a:spcPct val="150000"/>
              </a:lnSpc>
            </a:pPr>
            <a:endParaRPr lang="en-MY" altLang="zh-CN" sz="24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40F109-F1D7-FCEE-B0B2-E3DD5E96B2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20CA9774-E810-51C2-B482-6FDC332C1D5B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3172640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71323B6-7EA0-5B90-D07C-028F4F5DF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475A40A8-C58F-DA08-9F44-B29FEAC156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6D6D65-17C7-8453-3808-2A3AB4E3673C}"/>
              </a:ext>
            </a:extLst>
          </p:cNvPr>
          <p:cNvSpPr txBox="1"/>
          <p:nvPr/>
        </p:nvSpPr>
        <p:spPr>
          <a:xfrm>
            <a:off x="964711" y="115192"/>
            <a:ext cx="10897789" cy="7548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三、因材施教， 事半功倍</a:t>
            </a:r>
            <a:endParaRPr lang="en-MY" altLang="zh-CN" sz="3600" b="1" dirty="0"/>
          </a:p>
          <a:p>
            <a:pPr>
              <a:lnSpc>
                <a:spcPct val="150000"/>
              </a:lnSpc>
            </a:pPr>
            <a:endParaRPr lang="en-MY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②</a:t>
            </a:r>
            <a:r>
              <a:rPr lang="zh-CN" altLang="en-US" sz="2800" b="1" dirty="0"/>
              <a:t>快乐体验者</a:t>
            </a:r>
            <a:endParaRPr lang="en-MY" altLang="zh-CN" sz="2800" b="1" dirty="0"/>
          </a:p>
          <a:p>
            <a:pPr>
              <a:lnSpc>
                <a:spcPct val="150000"/>
              </a:lnSpc>
            </a:pPr>
            <a:endParaRPr lang="en-MY" altLang="zh-CN" b="1" dirty="0"/>
          </a:p>
          <a:p>
            <a:pPr>
              <a:lnSpc>
                <a:spcPct val="150000"/>
              </a:lnSpc>
            </a:pPr>
            <a:r>
              <a:rPr lang="zh-CN" altLang="en-US" sz="2800" b="1" dirty="0"/>
              <a:t>特征：</a:t>
            </a:r>
            <a:endParaRPr lang="en-MY" altLang="zh-CN" sz="2800" b="1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偶尔分享、有热情，但还没建立持续行动力</a:t>
            </a:r>
          </a:p>
          <a:p>
            <a:pPr>
              <a:lnSpc>
                <a:spcPct val="150000"/>
              </a:lnSpc>
            </a:pPr>
            <a:endParaRPr lang="en-MY" altLang="zh-CN" sz="1800" dirty="0"/>
          </a:p>
          <a:p>
            <a:pPr>
              <a:lnSpc>
                <a:spcPct val="150000"/>
              </a:lnSpc>
            </a:pPr>
            <a:r>
              <a:rPr lang="zh-CN" altLang="en-US" sz="2800" b="1" dirty="0"/>
              <a:t>我们的策略：</a:t>
            </a:r>
            <a:endParaRPr lang="en-MY" altLang="zh-CN" sz="2800" b="1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带回 </a:t>
            </a:r>
            <a:r>
              <a:rPr lang="en-US" altLang="zh-CN" sz="2800" dirty="0"/>
              <a:t>IBS</a:t>
            </a:r>
            <a:r>
              <a:rPr lang="zh-CN" altLang="en-US" sz="2800" dirty="0"/>
              <a:t>消费商手把手系统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鼓励他们每个月带两位新朋友换食，从“跟着做”变成“主动做”。</a:t>
            </a:r>
          </a:p>
          <a:p>
            <a:pPr>
              <a:lnSpc>
                <a:spcPct val="150000"/>
              </a:lnSpc>
            </a:pPr>
            <a:endParaRPr lang="en-MY" sz="2400" dirty="0"/>
          </a:p>
          <a:p>
            <a:pPr>
              <a:lnSpc>
                <a:spcPct val="150000"/>
              </a:lnSpc>
            </a:pPr>
            <a:endParaRPr lang="en-MY" sz="2400" b="1" dirty="0"/>
          </a:p>
          <a:p>
            <a:pPr>
              <a:lnSpc>
                <a:spcPct val="150000"/>
              </a:lnSpc>
            </a:pPr>
            <a:endParaRPr lang="en-MY" altLang="zh-CN" sz="24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644855-81D9-2E83-C560-4FEFF634A7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F621B76-901A-917A-A068-1AA098EF20D8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3990818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280EE9C-906A-79FE-78C9-898A35BBE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E789358A-6767-6695-1ACF-D73C30FDE1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757425-B64D-AE95-F5E5-62FA097919B8}"/>
              </a:ext>
            </a:extLst>
          </p:cNvPr>
          <p:cNvSpPr txBox="1"/>
          <p:nvPr/>
        </p:nvSpPr>
        <p:spPr>
          <a:xfrm>
            <a:off x="964711" y="115192"/>
            <a:ext cx="10897789" cy="7548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三、因材施教， 事半功倍</a:t>
            </a:r>
            <a:endParaRPr lang="en-MY" altLang="zh-CN" sz="3600" b="1" dirty="0"/>
          </a:p>
          <a:p>
            <a:pPr>
              <a:lnSpc>
                <a:spcPct val="150000"/>
              </a:lnSpc>
            </a:pPr>
            <a:endParaRPr lang="en-MY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③</a:t>
            </a:r>
            <a:r>
              <a:rPr lang="zh-CN" altLang="en-US" sz="2800" b="1" dirty="0"/>
              <a:t>潜力创业家</a:t>
            </a:r>
            <a:endParaRPr lang="en-MY" altLang="zh-CN" sz="2800" b="1" dirty="0"/>
          </a:p>
          <a:p>
            <a:pPr>
              <a:lnSpc>
                <a:spcPct val="150000"/>
              </a:lnSpc>
            </a:pPr>
            <a:endParaRPr lang="en-MY" altLang="zh-CN" b="1" dirty="0"/>
          </a:p>
          <a:p>
            <a:pPr>
              <a:lnSpc>
                <a:spcPct val="150000"/>
              </a:lnSpc>
            </a:pPr>
            <a:r>
              <a:rPr lang="zh-CN" altLang="en-US" sz="2800" b="1" dirty="0"/>
              <a:t>特征：</a:t>
            </a:r>
            <a:endParaRPr lang="en-MY" altLang="zh-CN" sz="2800" b="1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主动、正能量、好学、有企图心</a:t>
            </a:r>
          </a:p>
          <a:p>
            <a:pPr>
              <a:lnSpc>
                <a:spcPct val="150000"/>
              </a:lnSpc>
            </a:pPr>
            <a:endParaRPr lang="en-MY" altLang="zh-CN" sz="1800" dirty="0"/>
          </a:p>
          <a:p>
            <a:pPr>
              <a:lnSpc>
                <a:spcPct val="150000"/>
              </a:lnSpc>
            </a:pPr>
            <a:r>
              <a:rPr lang="zh-CN" altLang="en-US" sz="2800" b="1" dirty="0"/>
              <a:t>我们的策略：</a:t>
            </a:r>
            <a:endParaRPr lang="en-MY" altLang="zh-CN" sz="2800" b="1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带回 </a:t>
            </a:r>
            <a:r>
              <a:rPr lang="en-US" altLang="zh-CN" sz="2800" dirty="0"/>
              <a:t>IBS</a:t>
            </a:r>
            <a:r>
              <a:rPr lang="zh-CN" altLang="en-US" sz="2800" dirty="0"/>
              <a:t>创业家手把手系统 去陪伴他们、给讲台、让他们看见成长机会。</a:t>
            </a:r>
          </a:p>
          <a:p>
            <a:pPr>
              <a:lnSpc>
                <a:spcPct val="150000"/>
              </a:lnSpc>
            </a:pPr>
            <a:endParaRPr lang="en-MY" sz="2400" dirty="0"/>
          </a:p>
          <a:p>
            <a:pPr>
              <a:lnSpc>
                <a:spcPct val="150000"/>
              </a:lnSpc>
            </a:pPr>
            <a:endParaRPr lang="en-MY" sz="2400" b="1" dirty="0"/>
          </a:p>
          <a:p>
            <a:pPr>
              <a:lnSpc>
                <a:spcPct val="150000"/>
              </a:lnSpc>
            </a:pPr>
            <a:endParaRPr lang="en-MY" altLang="zh-CN" sz="24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C47804-2A3D-AF2D-3246-43AF301564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3C7EE25-40A2-CA57-D904-0547006C4DDB}"/>
              </a:ext>
            </a:extLst>
          </p:cNvPr>
          <p:cNvSpPr txBox="1"/>
          <p:nvPr/>
        </p:nvSpPr>
        <p:spPr>
          <a:xfrm>
            <a:off x="9491566" y="6078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32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32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975097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</TotalTime>
  <Words>1708</Words>
  <Application>Microsoft Office PowerPoint</Application>
  <PresentationFormat>Widescreen</PresentationFormat>
  <Paragraphs>139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Adobe Fangsong Std R</vt:lpstr>
      <vt:lpstr>Arial</vt:lpstr>
      <vt:lpstr>Play</vt:lpstr>
      <vt:lpstr>DengXian</vt:lpstr>
      <vt:lpstr>Times New Roman</vt:lpstr>
      <vt:lpstr>DengXian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Pang JackYink</dc:creator>
  <cp:lastModifiedBy>BC COMPUTERS</cp:lastModifiedBy>
  <cp:revision>9</cp:revision>
  <dcterms:created xsi:type="dcterms:W3CDTF">2025-06-25T08:57:32Z</dcterms:created>
  <dcterms:modified xsi:type="dcterms:W3CDTF">2026-02-10T11:40:36Z</dcterms:modified>
</cp:coreProperties>
</file>