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8"/>
  </p:notesMasterIdLst>
  <p:sldIdLst>
    <p:sldId id="258" r:id="rId2"/>
    <p:sldId id="264" r:id="rId3"/>
    <p:sldId id="265" r:id="rId4"/>
    <p:sldId id="266" r:id="rId5"/>
    <p:sldId id="267" r:id="rId6"/>
    <p:sldId id="268" r:id="rId7"/>
  </p:sldIdLst>
  <p:sldSz cx="18288000" cy="10287000"/>
  <p:notesSz cx="6858000" cy="9144000"/>
  <p:embeddedFontLst>
    <p:embeddedFont>
      <p:font typeface="Cambria Bold" panose="02040803050406030204" pitchFamily="18" charset="0"/>
      <p:bold r:id="rId9"/>
    </p:embeddedFont>
    <p:embeddedFont>
      <p:font typeface="Comfortaa Bold" panose="020B0604020202020204" charset="0"/>
      <p:regular r:id="rId10"/>
      <p:bold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626" autoAdjust="0"/>
  </p:normalViewPr>
  <p:slideViewPr>
    <p:cSldViewPr>
      <p:cViewPr varScale="1">
        <p:scale>
          <a:sx n="52" d="100"/>
          <a:sy n="52" d="100"/>
        </p:scale>
        <p:origin x="850" y="2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12.01.2026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BD3352-6C0C-AF2F-025A-38A5ECF555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6D4ADEB-4C54-D7CB-C271-424B130ACBD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C928A6-C5A9-5E5E-8A65-6ED74590B666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7473B7F5-57DE-0B2F-C9A6-3540AE9A74B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DFF27EDB-79DA-8432-88CA-487F896BAA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230987-0435-F3FC-E6F1-995BB80D4AA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1D0E9B-F24C-0A03-D36B-B5122AB75F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0655460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E94C88-B780-C1D5-05DE-0CF71DC9A0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8CB719A-0612-B3E0-F61F-FD4F15CD19E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00D9E0-691E-F58C-4C3C-C8BF6F9750F5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92959DF7-9811-8791-DF32-D74F5C311C4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4351BDC0-982E-38D8-A4DC-B391F15DEB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03FCB3-34EC-7408-1679-823EB29022C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74D72A-7BA0-1F49-B9A3-35714CEAAC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42059429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D938B7-8808-B08A-8AA2-262EFF0E13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9341124-30FD-C45B-009C-E59AACC7E36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5B6A5E2-1D69-319A-5DBD-B66FAEFB805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38556D28-5BDE-4BE2-F9ED-F8D155A135A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8ED9847A-BFE9-3103-24A5-6F8ED9E5A9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A6B7EA-614B-F064-06B1-5AE18E6786F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8F861F-7CAA-2DE4-F160-9B179DA15B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8074430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C5756-9FE3-63DE-9814-B30F3E161B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53A364C-9784-E7E0-5A40-42FE7F633CF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BC4775-46B4-67E6-8B7A-58FF559A2D6B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9C81950C-362B-057C-0D01-2414BC2E432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CE538EFA-6D25-640D-8819-4ED2D34948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0CEDCC-59E7-A64A-E25E-110A19CBDFC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5DEC9E-1295-0867-080B-E2B7FB75AC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6556850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67DD80-38D2-303D-6A2C-502A0F4FA3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52D7330-621F-D2C0-990B-7C87D353A50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5AC3C5C-4AC1-77D5-D870-23FEC7049952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919EF4C2-7664-633E-CB65-433B2A7970E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3F93B844-D063-921D-E2D6-068662B474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4DE1D0-0F14-AEC1-18A5-238655BB56B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998C79-2147-AB29-1C52-E52A32B906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2516303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-75675" y="902362"/>
            <a:ext cx="18439352" cy="9427277"/>
            <a:chOff x="0" y="0"/>
            <a:chExt cx="24585802" cy="12569702"/>
          </a:xfrm>
        </p:grpSpPr>
        <p:sp>
          <p:nvSpPr>
            <p:cNvPr id="3" name="Freeform 3" descr="A black screen with blue text  AI-generated content may be incorrect."/>
            <p:cNvSpPr/>
            <p:nvPr/>
          </p:nvSpPr>
          <p:spPr>
            <a:xfrm>
              <a:off x="0" y="0"/>
              <a:ext cx="24585803" cy="12569698"/>
            </a:xfrm>
            <a:custGeom>
              <a:avLst/>
              <a:gdLst/>
              <a:ahLst/>
              <a:cxnLst/>
              <a:rect l="l" t="t" r="r" b="b"/>
              <a:pathLst>
                <a:path w="24585803" h="12569698">
                  <a:moveTo>
                    <a:pt x="0" y="0"/>
                  </a:moveTo>
                  <a:lnTo>
                    <a:pt x="24585803" y="0"/>
                  </a:lnTo>
                  <a:lnTo>
                    <a:pt x="24585803" y="12569698"/>
                  </a:lnTo>
                  <a:lnTo>
                    <a:pt x="0" y="125696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7449" r="-2240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9620409" y="9479250"/>
            <a:ext cx="9193500" cy="902722"/>
            <a:chOff x="0" y="0"/>
            <a:chExt cx="12258000" cy="120363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2258000" cy="1203630"/>
            </a:xfrm>
            <a:custGeom>
              <a:avLst/>
              <a:gdLst/>
              <a:ahLst/>
              <a:cxnLst/>
              <a:rect l="l" t="t" r="r" b="b"/>
              <a:pathLst>
                <a:path w="12258000" h="1203630">
                  <a:moveTo>
                    <a:pt x="0" y="0"/>
                  </a:moveTo>
                  <a:lnTo>
                    <a:pt x="12258000" y="0"/>
                  </a:lnTo>
                  <a:lnTo>
                    <a:pt x="12258000" y="1203630"/>
                  </a:lnTo>
                  <a:lnTo>
                    <a:pt x="0" y="120363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359187" y="38100"/>
              <a:ext cx="6898812" cy="1038901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>
                <a:lnSpc>
                  <a:spcPts val="4374"/>
                </a:lnSpc>
              </a:pPr>
              <a:r>
                <a:rPr lang="en-US" altLang="zh-CN" sz="4050" b="1" dirty="0" err="1">
                  <a:solidFill>
                    <a:srgbClr val="FFFFFF"/>
                  </a:solidFill>
                  <a:latin typeface="Comfortaa Bold"/>
                  <a:ea typeface="Comfortaa Bold"/>
                  <a:cs typeface="Comfortaa Bold"/>
                  <a:sym typeface="Comfortaa Bold"/>
                </a:rPr>
                <a:t>i</a:t>
              </a:r>
              <a:r>
                <a:rPr lang="en-US" sz="4050" b="1" dirty="0" err="1">
                  <a:solidFill>
                    <a:srgbClr val="FFFFFF"/>
                  </a:solidFill>
                  <a:latin typeface="Comfortaa Bold"/>
                  <a:ea typeface="Comfortaa Bold"/>
                  <a:cs typeface="Comfortaa Bold"/>
                  <a:sym typeface="Comfortaa Bold"/>
                </a:rPr>
                <a:t>系统</a:t>
              </a:r>
              <a:r>
                <a:rPr lang="en-US" sz="4050" b="1" dirty="0">
                  <a:solidFill>
                    <a:srgbClr val="FFFFFF"/>
                  </a:solidFill>
                  <a:latin typeface="Comfortaa Bold"/>
                  <a:ea typeface="Comfortaa Bold"/>
                  <a:cs typeface="Comfortaa Bold"/>
                  <a:sym typeface="Comfortaa Bold"/>
                </a:rPr>
                <a:t> </a:t>
              </a:r>
              <a:r>
                <a:rPr lang="en-US" sz="4050" b="1" dirty="0" err="1">
                  <a:solidFill>
                    <a:srgbClr val="FFFFFF"/>
                  </a:solidFill>
                  <a:latin typeface="Comfortaa Bold"/>
                  <a:ea typeface="Comfortaa Bold"/>
                  <a:cs typeface="Comfortaa Bold"/>
                  <a:sym typeface="Comfortaa Bold"/>
                </a:rPr>
                <a:t>手把手</a:t>
              </a:r>
              <a:r>
                <a:rPr lang="en-US" sz="4050" b="1" dirty="0">
                  <a:solidFill>
                    <a:srgbClr val="FFFFFF"/>
                  </a:solidFill>
                  <a:latin typeface="Comfortaa Bold"/>
                  <a:ea typeface="Comfortaa Bold"/>
                  <a:cs typeface="Comfortaa Bold"/>
                  <a:sym typeface="Comfortaa Bold"/>
                </a:rPr>
                <a:t>    </a:t>
              </a:r>
              <a:endParaRPr lang="en-US" sz="4050" b="1" i="1" dirty="0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endParaRPr>
            </a:p>
          </p:txBody>
        </p:sp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E1BBFFB3-6400-93FE-E940-F60BEAD541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5549" y="1333500"/>
            <a:ext cx="11636901" cy="530194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D8CD0A-FE77-4EA6-6439-2ECCF2407B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F980D53D-4D0B-80BB-C9A9-CF68067F2284}"/>
              </a:ext>
            </a:extLst>
          </p:cNvPr>
          <p:cNvGrpSpPr>
            <a:grpSpLocks noChangeAspect="1"/>
          </p:cNvGrpSpPr>
          <p:nvPr/>
        </p:nvGrpSpPr>
        <p:grpSpPr>
          <a:xfrm>
            <a:off x="-75675" y="902362"/>
            <a:ext cx="18439352" cy="9427277"/>
            <a:chOff x="0" y="0"/>
            <a:chExt cx="24585802" cy="12569702"/>
          </a:xfrm>
        </p:grpSpPr>
        <p:sp>
          <p:nvSpPr>
            <p:cNvPr id="3" name="Freeform 3" descr="A black screen with blue text  AI-generated content may be incorrect.">
              <a:extLst>
                <a:ext uri="{FF2B5EF4-FFF2-40B4-BE49-F238E27FC236}">
                  <a16:creationId xmlns:a16="http://schemas.microsoft.com/office/drawing/2014/main" id="{DFDC703F-A4B4-2A2D-D9CD-1B3EC7900B39}"/>
                </a:ext>
              </a:extLst>
            </p:cNvPr>
            <p:cNvSpPr/>
            <p:nvPr/>
          </p:nvSpPr>
          <p:spPr>
            <a:xfrm>
              <a:off x="0" y="0"/>
              <a:ext cx="24585803" cy="12569698"/>
            </a:xfrm>
            <a:custGeom>
              <a:avLst/>
              <a:gdLst/>
              <a:ahLst/>
              <a:cxnLst/>
              <a:rect l="l" t="t" r="r" b="b"/>
              <a:pathLst>
                <a:path w="24585803" h="12569698">
                  <a:moveTo>
                    <a:pt x="0" y="0"/>
                  </a:moveTo>
                  <a:lnTo>
                    <a:pt x="24585803" y="0"/>
                  </a:lnTo>
                  <a:lnTo>
                    <a:pt x="24585803" y="12569698"/>
                  </a:lnTo>
                  <a:lnTo>
                    <a:pt x="0" y="125696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7449" r="-2240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D330C365-A55A-0F59-ADA5-96F36A0C61F7}"/>
              </a:ext>
            </a:extLst>
          </p:cNvPr>
          <p:cNvGrpSpPr/>
          <p:nvPr/>
        </p:nvGrpSpPr>
        <p:grpSpPr>
          <a:xfrm>
            <a:off x="9620409" y="9479250"/>
            <a:ext cx="9193500" cy="902722"/>
            <a:chOff x="0" y="0"/>
            <a:chExt cx="12258000" cy="120363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898E541F-712E-50E3-40A6-F887CCFBB7BF}"/>
                </a:ext>
              </a:extLst>
            </p:cNvPr>
            <p:cNvSpPr/>
            <p:nvPr/>
          </p:nvSpPr>
          <p:spPr>
            <a:xfrm>
              <a:off x="0" y="0"/>
              <a:ext cx="12258000" cy="1203630"/>
            </a:xfrm>
            <a:custGeom>
              <a:avLst/>
              <a:gdLst/>
              <a:ahLst/>
              <a:cxnLst/>
              <a:rect l="l" t="t" r="r" b="b"/>
              <a:pathLst>
                <a:path w="12258000" h="1203630">
                  <a:moveTo>
                    <a:pt x="0" y="0"/>
                  </a:moveTo>
                  <a:lnTo>
                    <a:pt x="12258000" y="0"/>
                  </a:lnTo>
                  <a:lnTo>
                    <a:pt x="12258000" y="1203630"/>
                  </a:lnTo>
                  <a:lnTo>
                    <a:pt x="0" y="120363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93E5A535-32FA-C2EC-CCB1-A3F8CA4F1BC7}"/>
                </a:ext>
              </a:extLst>
            </p:cNvPr>
            <p:cNvSpPr txBox="1"/>
            <p:nvPr/>
          </p:nvSpPr>
          <p:spPr>
            <a:xfrm>
              <a:off x="5359187" y="38100"/>
              <a:ext cx="6898812" cy="1038901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>
                <a:lnSpc>
                  <a:spcPts val="4374"/>
                </a:lnSpc>
              </a:pPr>
              <a:r>
                <a:rPr lang="en-US" altLang="zh-CN" sz="4050" b="1" dirty="0" err="1">
                  <a:solidFill>
                    <a:srgbClr val="FFFFFF"/>
                  </a:solidFill>
                  <a:latin typeface="Comfortaa Bold"/>
                  <a:ea typeface="Comfortaa Bold"/>
                  <a:cs typeface="Comfortaa Bold"/>
                  <a:sym typeface="Comfortaa Bold"/>
                </a:rPr>
                <a:t>i</a:t>
              </a:r>
              <a:r>
                <a:rPr lang="en-US" sz="4050" b="1" dirty="0" err="1">
                  <a:solidFill>
                    <a:srgbClr val="FFFFFF"/>
                  </a:solidFill>
                  <a:latin typeface="Comfortaa Bold"/>
                  <a:ea typeface="Comfortaa Bold"/>
                  <a:cs typeface="Comfortaa Bold"/>
                  <a:sym typeface="Comfortaa Bold"/>
                </a:rPr>
                <a:t>系统</a:t>
              </a:r>
              <a:r>
                <a:rPr lang="en-US" sz="4050" b="1" dirty="0">
                  <a:solidFill>
                    <a:srgbClr val="FFFFFF"/>
                  </a:solidFill>
                  <a:latin typeface="Comfortaa Bold"/>
                  <a:ea typeface="Comfortaa Bold"/>
                  <a:cs typeface="Comfortaa Bold"/>
                  <a:sym typeface="Comfortaa Bold"/>
                </a:rPr>
                <a:t> </a:t>
              </a:r>
              <a:r>
                <a:rPr lang="en-US" sz="4050" b="1" dirty="0" err="1">
                  <a:solidFill>
                    <a:srgbClr val="FFFFFF"/>
                  </a:solidFill>
                  <a:latin typeface="Comfortaa Bold"/>
                  <a:ea typeface="Comfortaa Bold"/>
                  <a:cs typeface="Comfortaa Bold"/>
                  <a:sym typeface="Comfortaa Bold"/>
                </a:rPr>
                <a:t>手把手</a:t>
              </a:r>
              <a:r>
                <a:rPr lang="en-US" sz="4050" b="1" dirty="0">
                  <a:solidFill>
                    <a:srgbClr val="FFFFFF"/>
                  </a:solidFill>
                  <a:latin typeface="Comfortaa Bold"/>
                  <a:ea typeface="Comfortaa Bold"/>
                  <a:cs typeface="Comfortaa Bold"/>
                  <a:sym typeface="Comfortaa Bold"/>
                </a:rPr>
                <a:t>    </a:t>
              </a:r>
              <a:endParaRPr lang="en-US" sz="4050" b="1" i="1" dirty="0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D05E6207-979D-2B22-FC8F-2DE291CB6B63}"/>
              </a:ext>
            </a:extLst>
          </p:cNvPr>
          <p:cNvSpPr txBox="1"/>
          <p:nvPr/>
        </p:nvSpPr>
        <p:spPr>
          <a:xfrm>
            <a:off x="2904684" y="4388133"/>
            <a:ext cx="1074419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dirty="0">
                <a:latin typeface="Cambria Bold" panose="02040803050406030204" pitchFamily="18" charset="0"/>
              </a:rPr>
              <a:t>用最短时间，建立信任的方式</a:t>
            </a:r>
            <a:endParaRPr lang="en-MY" altLang="zh-CN" sz="4000" dirty="0">
              <a:latin typeface="Cambria Bold" panose="02040803050406030204" pitchFamily="18" charset="0"/>
            </a:endParaRPr>
          </a:p>
          <a:p>
            <a:pPr algn="ctr"/>
            <a:r>
              <a:rPr lang="en-MY" sz="4000" dirty="0">
                <a:latin typeface="Cambria Bold" panose="02040803050406030204" pitchFamily="18" charset="0"/>
              </a:rPr>
              <a:t>- </a:t>
            </a:r>
            <a:r>
              <a:rPr lang="zh-CN" altLang="en-US" sz="4000" dirty="0">
                <a:latin typeface="Cambria Bold" panose="02040803050406030204" pitchFamily="18" charset="0"/>
              </a:rPr>
              <a:t>快乐分享的代言人</a:t>
            </a:r>
          </a:p>
          <a:p>
            <a:pPr algn="ctr"/>
            <a:r>
              <a:rPr lang="en-MY" altLang="zh-CN" sz="4000" dirty="0">
                <a:latin typeface="Cambria Bold" panose="02040803050406030204" pitchFamily="18" charset="0"/>
              </a:rPr>
              <a:t>- </a:t>
            </a:r>
            <a:r>
              <a:rPr lang="zh-CN" altLang="en-US" sz="4000" dirty="0">
                <a:latin typeface="Cambria Bold" panose="02040803050406030204" pitchFamily="18" charset="0"/>
              </a:rPr>
              <a:t>愿意转介绍</a:t>
            </a:r>
          </a:p>
          <a:p>
            <a:pPr algn="ctr"/>
            <a:r>
              <a:rPr lang="en-MY" altLang="zh-CN" sz="4000" dirty="0">
                <a:latin typeface="Cambria Bold" panose="02040803050406030204" pitchFamily="18" charset="0"/>
              </a:rPr>
              <a:t>- </a:t>
            </a:r>
            <a:r>
              <a:rPr lang="zh-CN" altLang="en-US" sz="4000" dirty="0">
                <a:latin typeface="Cambria Bold" panose="02040803050406030204" pitchFamily="18" charset="0"/>
              </a:rPr>
              <a:t>愿意在线上曝光</a:t>
            </a:r>
            <a:endParaRPr lang="en-MY" sz="4000" dirty="0">
              <a:latin typeface="Cambria Bold" panose="020408030504060302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9EB80EB-FF73-7A5F-D6A6-E2643B464C2E}"/>
              </a:ext>
            </a:extLst>
          </p:cNvPr>
          <p:cNvSpPr txBox="1"/>
          <p:nvPr/>
        </p:nvSpPr>
        <p:spPr>
          <a:xfrm>
            <a:off x="1600200" y="7048500"/>
            <a:ext cx="150876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5400" dirty="0">
                <a:solidFill>
                  <a:schemeClr val="bg1"/>
                </a:solidFill>
                <a:highlight>
                  <a:srgbClr val="FF0000"/>
                </a:highlight>
                <a:latin typeface="Cambria Bold" panose="02040803050406030204" pitchFamily="18" charset="0"/>
                <a:ea typeface="STXinwei" panose="02010800040101010101" pitchFamily="2" charset="-122"/>
              </a:rPr>
              <a:t>更有效率的打造</a:t>
            </a:r>
            <a:r>
              <a:rPr lang="en-US" altLang="zh-CN" sz="5400" dirty="0">
                <a:solidFill>
                  <a:schemeClr val="bg1"/>
                </a:solidFill>
                <a:highlight>
                  <a:srgbClr val="FF0000"/>
                </a:highlight>
                <a:latin typeface="Cambria Bold" panose="02040803050406030204" pitchFamily="18" charset="0"/>
                <a:ea typeface="STXinwei" panose="02010800040101010101" pitchFamily="2" charset="-122"/>
              </a:rPr>
              <a:t>20</a:t>
            </a:r>
            <a:r>
              <a:rPr lang="zh-CN" altLang="en-US" sz="5400" dirty="0">
                <a:solidFill>
                  <a:schemeClr val="bg1"/>
                </a:solidFill>
                <a:highlight>
                  <a:srgbClr val="FF0000"/>
                </a:highlight>
                <a:latin typeface="Cambria Bold" panose="02040803050406030204" pitchFamily="18" charset="0"/>
                <a:ea typeface="STXinwei" panose="02010800040101010101" pitchFamily="2" charset="-122"/>
              </a:rPr>
              <a:t>位消费商运用统一的系统</a:t>
            </a:r>
            <a:endParaRPr lang="en-MY" altLang="zh-CN" sz="5400" dirty="0">
              <a:solidFill>
                <a:schemeClr val="bg1"/>
              </a:solidFill>
              <a:highlight>
                <a:srgbClr val="FF0000"/>
              </a:highlight>
              <a:latin typeface="Cambria Bold" panose="02040803050406030204" pitchFamily="18" charset="0"/>
              <a:ea typeface="STXinwei" panose="02010800040101010101" pitchFamily="2" charset="-122"/>
            </a:endParaRPr>
          </a:p>
          <a:p>
            <a:pPr algn="ctr"/>
            <a:r>
              <a:rPr lang="zh-CN" altLang="en-US" sz="5400" dirty="0">
                <a:solidFill>
                  <a:schemeClr val="bg1"/>
                </a:solidFill>
                <a:highlight>
                  <a:srgbClr val="FF0000"/>
                </a:highlight>
                <a:latin typeface="Cambria Bold" panose="02040803050406030204" pitchFamily="18" charset="0"/>
                <a:ea typeface="STXinwei" panose="02010800040101010101" pitchFamily="2" charset="-122"/>
              </a:rPr>
              <a:t>深耕消费商网！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D12C12AB-7514-8025-4B15-5941F2B7EC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7000" y="571500"/>
            <a:ext cx="8610600" cy="3923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5407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8C0E16-F86F-97F3-368E-2A6D3E4DC4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16931736-AE9E-9B23-F3F8-975EEBE99149}"/>
              </a:ext>
            </a:extLst>
          </p:cNvPr>
          <p:cNvGrpSpPr>
            <a:grpSpLocks noChangeAspect="1"/>
          </p:cNvGrpSpPr>
          <p:nvPr/>
        </p:nvGrpSpPr>
        <p:grpSpPr>
          <a:xfrm>
            <a:off x="-75675" y="902362"/>
            <a:ext cx="18439352" cy="9427277"/>
            <a:chOff x="0" y="0"/>
            <a:chExt cx="24585802" cy="12569702"/>
          </a:xfrm>
        </p:grpSpPr>
        <p:sp>
          <p:nvSpPr>
            <p:cNvPr id="3" name="Freeform 3" descr="A black screen with blue text  AI-generated content may be incorrect.">
              <a:extLst>
                <a:ext uri="{FF2B5EF4-FFF2-40B4-BE49-F238E27FC236}">
                  <a16:creationId xmlns:a16="http://schemas.microsoft.com/office/drawing/2014/main" id="{D2440983-18D7-10EA-EF26-05DB1AB05DC2}"/>
                </a:ext>
              </a:extLst>
            </p:cNvPr>
            <p:cNvSpPr/>
            <p:nvPr/>
          </p:nvSpPr>
          <p:spPr>
            <a:xfrm>
              <a:off x="0" y="0"/>
              <a:ext cx="24585803" cy="12569698"/>
            </a:xfrm>
            <a:custGeom>
              <a:avLst/>
              <a:gdLst/>
              <a:ahLst/>
              <a:cxnLst/>
              <a:rect l="l" t="t" r="r" b="b"/>
              <a:pathLst>
                <a:path w="24585803" h="12569698">
                  <a:moveTo>
                    <a:pt x="0" y="0"/>
                  </a:moveTo>
                  <a:lnTo>
                    <a:pt x="24585803" y="0"/>
                  </a:lnTo>
                  <a:lnTo>
                    <a:pt x="24585803" y="12569698"/>
                  </a:lnTo>
                  <a:lnTo>
                    <a:pt x="0" y="125696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7449" r="-2240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BD5BA0F2-16F2-B8FD-49E6-35B63B19F7B1}"/>
              </a:ext>
            </a:extLst>
          </p:cNvPr>
          <p:cNvGrpSpPr/>
          <p:nvPr/>
        </p:nvGrpSpPr>
        <p:grpSpPr>
          <a:xfrm>
            <a:off x="9620409" y="9479250"/>
            <a:ext cx="9193500" cy="902722"/>
            <a:chOff x="0" y="0"/>
            <a:chExt cx="12258000" cy="120363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4AD3BB0E-CD18-C47E-D9EE-BDE4D608E0DC}"/>
                </a:ext>
              </a:extLst>
            </p:cNvPr>
            <p:cNvSpPr/>
            <p:nvPr/>
          </p:nvSpPr>
          <p:spPr>
            <a:xfrm>
              <a:off x="0" y="0"/>
              <a:ext cx="12258000" cy="1203630"/>
            </a:xfrm>
            <a:custGeom>
              <a:avLst/>
              <a:gdLst/>
              <a:ahLst/>
              <a:cxnLst/>
              <a:rect l="l" t="t" r="r" b="b"/>
              <a:pathLst>
                <a:path w="12258000" h="1203630">
                  <a:moveTo>
                    <a:pt x="0" y="0"/>
                  </a:moveTo>
                  <a:lnTo>
                    <a:pt x="12258000" y="0"/>
                  </a:lnTo>
                  <a:lnTo>
                    <a:pt x="12258000" y="1203630"/>
                  </a:lnTo>
                  <a:lnTo>
                    <a:pt x="0" y="120363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302B8184-F83B-4F9E-5627-E20833764299}"/>
                </a:ext>
              </a:extLst>
            </p:cNvPr>
            <p:cNvSpPr txBox="1"/>
            <p:nvPr/>
          </p:nvSpPr>
          <p:spPr>
            <a:xfrm>
              <a:off x="5359187" y="38100"/>
              <a:ext cx="6898812" cy="1038901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>
                <a:lnSpc>
                  <a:spcPts val="4374"/>
                </a:lnSpc>
              </a:pPr>
              <a:r>
                <a:rPr lang="en-US" altLang="zh-CN" sz="4050" b="1" dirty="0" err="1">
                  <a:solidFill>
                    <a:srgbClr val="FFFFFF"/>
                  </a:solidFill>
                  <a:latin typeface="Comfortaa Bold"/>
                  <a:ea typeface="Comfortaa Bold"/>
                  <a:cs typeface="Comfortaa Bold"/>
                  <a:sym typeface="Comfortaa Bold"/>
                </a:rPr>
                <a:t>i</a:t>
              </a:r>
              <a:r>
                <a:rPr lang="en-US" sz="4050" b="1" dirty="0" err="1">
                  <a:solidFill>
                    <a:srgbClr val="FFFFFF"/>
                  </a:solidFill>
                  <a:latin typeface="Comfortaa Bold"/>
                  <a:ea typeface="Comfortaa Bold"/>
                  <a:cs typeface="Comfortaa Bold"/>
                  <a:sym typeface="Comfortaa Bold"/>
                </a:rPr>
                <a:t>系统</a:t>
              </a:r>
              <a:r>
                <a:rPr lang="en-US" sz="4050" b="1" dirty="0">
                  <a:solidFill>
                    <a:srgbClr val="FFFFFF"/>
                  </a:solidFill>
                  <a:latin typeface="Comfortaa Bold"/>
                  <a:ea typeface="Comfortaa Bold"/>
                  <a:cs typeface="Comfortaa Bold"/>
                  <a:sym typeface="Comfortaa Bold"/>
                </a:rPr>
                <a:t> </a:t>
              </a:r>
              <a:r>
                <a:rPr lang="en-US" sz="4050" b="1" dirty="0" err="1">
                  <a:solidFill>
                    <a:srgbClr val="FFFFFF"/>
                  </a:solidFill>
                  <a:latin typeface="Comfortaa Bold"/>
                  <a:ea typeface="Comfortaa Bold"/>
                  <a:cs typeface="Comfortaa Bold"/>
                  <a:sym typeface="Comfortaa Bold"/>
                </a:rPr>
                <a:t>手把手</a:t>
              </a:r>
              <a:r>
                <a:rPr lang="en-US" sz="4050" b="1" dirty="0">
                  <a:solidFill>
                    <a:srgbClr val="FFFFFF"/>
                  </a:solidFill>
                  <a:latin typeface="Comfortaa Bold"/>
                  <a:ea typeface="Comfortaa Bold"/>
                  <a:cs typeface="Comfortaa Bold"/>
                  <a:sym typeface="Comfortaa Bold"/>
                </a:rPr>
                <a:t>    </a:t>
              </a:r>
              <a:endParaRPr lang="en-US" sz="4050" b="1" i="1" dirty="0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5ECC8AE8-16EF-D1C7-A284-D2B0284645DB}"/>
              </a:ext>
            </a:extLst>
          </p:cNvPr>
          <p:cNvSpPr txBox="1"/>
          <p:nvPr/>
        </p:nvSpPr>
        <p:spPr>
          <a:xfrm>
            <a:off x="2904684" y="4388133"/>
            <a:ext cx="1074419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dirty="0">
                <a:latin typeface="Cambria Bold" panose="02040803050406030204" pitchFamily="18" charset="0"/>
              </a:rPr>
              <a:t>七天换食群，</a:t>
            </a:r>
          </a:p>
          <a:p>
            <a:pPr algn="ctr"/>
            <a:r>
              <a:rPr lang="zh-CN" altLang="en-US" sz="4000" dirty="0">
                <a:latin typeface="Cambria Bold" panose="02040803050406030204" pitchFamily="18" charset="0"/>
              </a:rPr>
              <a:t>是一个双向交流的平台，</a:t>
            </a:r>
          </a:p>
          <a:p>
            <a:pPr algn="ctr"/>
            <a:r>
              <a:rPr lang="zh-CN" altLang="en-US" sz="4000" dirty="0">
                <a:latin typeface="Cambria Bold" panose="02040803050406030204" pitchFamily="18" charset="0"/>
              </a:rPr>
              <a:t>我们在里面给予陪伴、解答问题、</a:t>
            </a:r>
          </a:p>
          <a:p>
            <a:pPr algn="ctr"/>
            <a:r>
              <a:rPr lang="zh-CN" altLang="en-US" sz="4000" dirty="0">
                <a:latin typeface="Cambria Bold" panose="02040803050406030204" pitchFamily="18" charset="0"/>
              </a:rPr>
              <a:t>也做好最重要的售后服务。</a:t>
            </a:r>
            <a:endParaRPr lang="en-MY" sz="4000" dirty="0">
              <a:latin typeface="Cambria Bold" panose="020408030504060302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584F833-A1AB-F110-0C53-3B0941DD0ECA}"/>
              </a:ext>
            </a:extLst>
          </p:cNvPr>
          <p:cNvSpPr txBox="1"/>
          <p:nvPr/>
        </p:nvSpPr>
        <p:spPr>
          <a:xfrm>
            <a:off x="1600200" y="7048500"/>
            <a:ext cx="150876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5400" dirty="0">
                <a:solidFill>
                  <a:schemeClr val="bg1"/>
                </a:solidFill>
                <a:highlight>
                  <a:srgbClr val="FF0000"/>
                </a:highlight>
                <a:latin typeface="Cambria Bold" panose="02040803050406030204" pitchFamily="18" charset="0"/>
                <a:ea typeface="STXinwei" panose="02010800040101010101" pitchFamily="2" charset="-122"/>
              </a:rPr>
              <a:t>一对多的服务模式，让服务变得更有效率、</a:t>
            </a:r>
          </a:p>
          <a:p>
            <a:pPr algn="ctr"/>
            <a:r>
              <a:rPr lang="zh-CN" altLang="en-US" sz="5400" dirty="0">
                <a:solidFill>
                  <a:schemeClr val="bg1"/>
                </a:solidFill>
                <a:highlight>
                  <a:srgbClr val="FF0000"/>
                </a:highlight>
                <a:latin typeface="Cambria Bold" panose="02040803050406030204" pitchFamily="18" charset="0"/>
                <a:ea typeface="STXinwei" panose="02010800040101010101" pitchFamily="2" charset="-122"/>
              </a:rPr>
              <a:t>也更有温度！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28B66FB3-1B2A-8BAA-84F5-083AAACCF5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7000" y="571500"/>
            <a:ext cx="8610600" cy="3923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7620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8024F-CBDC-91C3-923B-0B70A5B392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3522E96A-9BCF-3831-85CD-F2476EB75A33}"/>
              </a:ext>
            </a:extLst>
          </p:cNvPr>
          <p:cNvGrpSpPr>
            <a:grpSpLocks noChangeAspect="1"/>
          </p:cNvGrpSpPr>
          <p:nvPr/>
        </p:nvGrpSpPr>
        <p:grpSpPr>
          <a:xfrm>
            <a:off x="-75675" y="902362"/>
            <a:ext cx="18439352" cy="9427277"/>
            <a:chOff x="0" y="0"/>
            <a:chExt cx="24585802" cy="12569702"/>
          </a:xfrm>
        </p:grpSpPr>
        <p:sp>
          <p:nvSpPr>
            <p:cNvPr id="3" name="Freeform 3" descr="A black screen with blue text  AI-generated content may be incorrect.">
              <a:extLst>
                <a:ext uri="{FF2B5EF4-FFF2-40B4-BE49-F238E27FC236}">
                  <a16:creationId xmlns:a16="http://schemas.microsoft.com/office/drawing/2014/main" id="{47CBA905-1AF7-86B7-8E8E-4C07491CED7A}"/>
                </a:ext>
              </a:extLst>
            </p:cNvPr>
            <p:cNvSpPr/>
            <p:nvPr/>
          </p:nvSpPr>
          <p:spPr>
            <a:xfrm>
              <a:off x="0" y="0"/>
              <a:ext cx="24585803" cy="12569698"/>
            </a:xfrm>
            <a:custGeom>
              <a:avLst/>
              <a:gdLst/>
              <a:ahLst/>
              <a:cxnLst/>
              <a:rect l="l" t="t" r="r" b="b"/>
              <a:pathLst>
                <a:path w="24585803" h="12569698">
                  <a:moveTo>
                    <a:pt x="0" y="0"/>
                  </a:moveTo>
                  <a:lnTo>
                    <a:pt x="24585803" y="0"/>
                  </a:lnTo>
                  <a:lnTo>
                    <a:pt x="24585803" y="12569698"/>
                  </a:lnTo>
                  <a:lnTo>
                    <a:pt x="0" y="125696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7449" r="-2240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385F225F-D87E-34C4-7B40-C4D6358CA751}"/>
              </a:ext>
            </a:extLst>
          </p:cNvPr>
          <p:cNvGrpSpPr/>
          <p:nvPr/>
        </p:nvGrpSpPr>
        <p:grpSpPr>
          <a:xfrm>
            <a:off x="9620409" y="9479250"/>
            <a:ext cx="9193500" cy="902722"/>
            <a:chOff x="0" y="0"/>
            <a:chExt cx="12258000" cy="120363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35A01166-3EDB-10E1-845A-B95006D902C4}"/>
                </a:ext>
              </a:extLst>
            </p:cNvPr>
            <p:cNvSpPr/>
            <p:nvPr/>
          </p:nvSpPr>
          <p:spPr>
            <a:xfrm>
              <a:off x="0" y="0"/>
              <a:ext cx="12258000" cy="1203630"/>
            </a:xfrm>
            <a:custGeom>
              <a:avLst/>
              <a:gdLst/>
              <a:ahLst/>
              <a:cxnLst/>
              <a:rect l="l" t="t" r="r" b="b"/>
              <a:pathLst>
                <a:path w="12258000" h="1203630">
                  <a:moveTo>
                    <a:pt x="0" y="0"/>
                  </a:moveTo>
                  <a:lnTo>
                    <a:pt x="12258000" y="0"/>
                  </a:lnTo>
                  <a:lnTo>
                    <a:pt x="12258000" y="1203630"/>
                  </a:lnTo>
                  <a:lnTo>
                    <a:pt x="0" y="120363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51C271C1-FFD9-E8C6-7DD8-315C6A882A56}"/>
                </a:ext>
              </a:extLst>
            </p:cNvPr>
            <p:cNvSpPr txBox="1"/>
            <p:nvPr/>
          </p:nvSpPr>
          <p:spPr>
            <a:xfrm>
              <a:off x="5359187" y="38100"/>
              <a:ext cx="6898812" cy="1038901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>
                <a:lnSpc>
                  <a:spcPts val="4374"/>
                </a:lnSpc>
              </a:pPr>
              <a:r>
                <a:rPr lang="en-US" altLang="zh-CN" sz="4050" b="1" dirty="0" err="1">
                  <a:solidFill>
                    <a:srgbClr val="FFFFFF"/>
                  </a:solidFill>
                  <a:latin typeface="Comfortaa Bold"/>
                  <a:ea typeface="Comfortaa Bold"/>
                  <a:cs typeface="Comfortaa Bold"/>
                  <a:sym typeface="Comfortaa Bold"/>
                </a:rPr>
                <a:t>i</a:t>
              </a:r>
              <a:r>
                <a:rPr lang="en-US" sz="4050" b="1" dirty="0" err="1">
                  <a:solidFill>
                    <a:srgbClr val="FFFFFF"/>
                  </a:solidFill>
                  <a:latin typeface="Comfortaa Bold"/>
                  <a:ea typeface="Comfortaa Bold"/>
                  <a:cs typeface="Comfortaa Bold"/>
                  <a:sym typeface="Comfortaa Bold"/>
                </a:rPr>
                <a:t>系统</a:t>
              </a:r>
              <a:r>
                <a:rPr lang="en-US" sz="4050" b="1" dirty="0">
                  <a:solidFill>
                    <a:srgbClr val="FFFFFF"/>
                  </a:solidFill>
                  <a:latin typeface="Comfortaa Bold"/>
                  <a:ea typeface="Comfortaa Bold"/>
                  <a:cs typeface="Comfortaa Bold"/>
                  <a:sym typeface="Comfortaa Bold"/>
                </a:rPr>
                <a:t> </a:t>
              </a:r>
              <a:r>
                <a:rPr lang="en-US" sz="4050" b="1" dirty="0" err="1">
                  <a:solidFill>
                    <a:srgbClr val="FFFFFF"/>
                  </a:solidFill>
                  <a:latin typeface="Comfortaa Bold"/>
                  <a:ea typeface="Comfortaa Bold"/>
                  <a:cs typeface="Comfortaa Bold"/>
                  <a:sym typeface="Comfortaa Bold"/>
                </a:rPr>
                <a:t>手把手</a:t>
              </a:r>
              <a:r>
                <a:rPr lang="en-US" sz="4050" b="1" dirty="0">
                  <a:solidFill>
                    <a:srgbClr val="FFFFFF"/>
                  </a:solidFill>
                  <a:latin typeface="Comfortaa Bold"/>
                  <a:ea typeface="Comfortaa Bold"/>
                  <a:cs typeface="Comfortaa Bold"/>
                  <a:sym typeface="Comfortaa Bold"/>
                </a:rPr>
                <a:t>    </a:t>
              </a:r>
              <a:endParaRPr lang="en-US" sz="4050" b="1" i="1" dirty="0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D0017549-5243-5CA0-F02A-903DE35100C5}"/>
              </a:ext>
            </a:extLst>
          </p:cNvPr>
          <p:cNvSpPr txBox="1"/>
          <p:nvPr/>
        </p:nvSpPr>
        <p:spPr>
          <a:xfrm>
            <a:off x="2904684" y="4945201"/>
            <a:ext cx="1074419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dirty="0">
                <a:latin typeface="Cambria Bold" panose="02040803050406030204" pitchFamily="18" charset="0"/>
              </a:rPr>
              <a:t>第一个关键：</a:t>
            </a:r>
            <a:r>
              <a:rPr lang="zh-CN" altLang="en-US" sz="4000" b="1" dirty="0">
                <a:latin typeface="Cambria Bold" panose="02040803050406030204" pitchFamily="18" charset="0"/>
              </a:rPr>
              <a:t>营养免疫学再教育</a:t>
            </a:r>
            <a:endParaRPr lang="en-MY" altLang="zh-CN" sz="4000" b="1" dirty="0">
              <a:latin typeface="Cambria Bold" panose="02040803050406030204" pitchFamily="18" charset="0"/>
            </a:endParaRPr>
          </a:p>
          <a:p>
            <a:pPr algn="ctr"/>
            <a:r>
              <a:rPr lang="zh-CN" altLang="en-US" sz="4000" dirty="0">
                <a:latin typeface="Cambria Bold" panose="02040803050406030204" pitchFamily="18" charset="0"/>
              </a:rPr>
              <a:t>每日在群里发送</a:t>
            </a:r>
          </a:p>
          <a:p>
            <a:pPr algn="ctr"/>
            <a:r>
              <a:rPr lang="en-US" altLang="zh-CN" sz="4000" dirty="0" err="1">
                <a:latin typeface="Cambria Bold" panose="02040803050406030204" pitchFamily="18" charset="0"/>
              </a:rPr>
              <a:t>i</a:t>
            </a:r>
            <a:r>
              <a:rPr lang="en-US" altLang="zh-CN" sz="4000" dirty="0">
                <a:latin typeface="Cambria Bold" panose="02040803050406030204" pitchFamily="18" charset="0"/>
              </a:rPr>
              <a:t> </a:t>
            </a:r>
            <a:r>
              <a:rPr lang="zh-CN" altLang="en-US" sz="4000" dirty="0">
                <a:latin typeface="Cambria Bold" panose="02040803050406030204" pitchFamily="18" charset="0"/>
              </a:rPr>
              <a:t>系统消费商专区的学习视频，</a:t>
            </a:r>
          </a:p>
          <a:p>
            <a:pPr algn="ctr"/>
            <a:r>
              <a:rPr lang="zh-CN" altLang="en-US" sz="4000" dirty="0">
                <a:latin typeface="Cambria Bold" panose="02040803050406030204" pitchFamily="18" charset="0"/>
              </a:rPr>
              <a:t>让大家一起学习、一起交流。</a:t>
            </a:r>
          </a:p>
          <a:p>
            <a:pPr algn="ctr"/>
            <a:endParaRPr lang="zh-CN" altLang="en-US" sz="4000" dirty="0">
              <a:latin typeface="Cambria Bold" panose="02040803050406030204" pitchFamily="18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92A2081-EB59-5EF4-9C12-FC325C0104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7000" y="571500"/>
            <a:ext cx="8610600" cy="392311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2DFFD8B-B7C3-5FCB-A313-17EB4D5C56B4}"/>
              </a:ext>
            </a:extLst>
          </p:cNvPr>
          <p:cNvSpPr txBox="1"/>
          <p:nvPr/>
        </p:nvSpPr>
        <p:spPr>
          <a:xfrm>
            <a:off x="10820400" y="2980278"/>
            <a:ext cx="5562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latin typeface="Cambria Bold" panose="02040803050406030204"/>
              </a:rPr>
              <a:t>坚持三个月的重要性</a:t>
            </a:r>
            <a:endParaRPr lang="en-MY" sz="4000" dirty="0">
              <a:latin typeface="Cambria Bold" panose="02040803050406030204"/>
            </a:endParaRPr>
          </a:p>
        </p:txBody>
      </p:sp>
    </p:spTree>
    <p:extLst>
      <p:ext uri="{BB962C8B-B14F-4D97-AF65-F5344CB8AC3E}">
        <p14:creationId xmlns:p14="http://schemas.microsoft.com/office/powerpoint/2010/main" val="14695678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C84234-5ED4-2C5C-A9BA-0AB60A758A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DD063038-D9FB-5177-D60F-14BD0670AC64}"/>
              </a:ext>
            </a:extLst>
          </p:cNvPr>
          <p:cNvGrpSpPr>
            <a:grpSpLocks noChangeAspect="1"/>
          </p:cNvGrpSpPr>
          <p:nvPr/>
        </p:nvGrpSpPr>
        <p:grpSpPr>
          <a:xfrm>
            <a:off x="-75675" y="902362"/>
            <a:ext cx="18439352" cy="9427277"/>
            <a:chOff x="0" y="0"/>
            <a:chExt cx="24585802" cy="12569702"/>
          </a:xfrm>
        </p:grpSpPr>
        <p:sp>
          <p:nvSpPr>
            <p:cNvPr id="3" name="Freeform 3" descr="A black screen with blue text  AI-generated content may be incorrect.">
              <a:extLst>
                <a:ext uri="{FF2B5EF4-FFF2-40B4-BE49-F238E27FC236}">
                  <a16:creationId xmlns:a16="http://schemas.microsoft.com/office/drawing/2014/main" id="{7E85E3FA-2B29-8DB7-EB76-24B655C289BB}"/>
                </a:ext>
              </a:extLst>
            </p:cNvPr>
            <p:cNvSpPr/>
            <p:nvPr/>
          </p:nvSpPr>
          <p:spPr>
            <a:xfrm>
              <a:off x="0" y="0"/>
              <a:ext cx="24585803" cy="12569698"/>
            </a:xfrm>
            <a:custGeom>
              <a:avLst/>
              <a:gdLst/>
              <a:ahLst/>
              <a:cxnLst/>
              <a:rect l="l" t="t" r="r" b="b"/>
              <a:pathLst>
                <a:path w="24585803" h="12569698">
                  <a:moveTo>
                    <a:pt x="0" y="0"/>
                  </a:moveTo>
                  <a:lnTo>
                    <a:pt x="24585803" y="0"/>
                  </a:lnTo>
                  <a:lnTo>
                    <a:pt x="24585803" y="12569698"/>
                  </a:lnTo>
                  <a:lnTo>
                    <a:pt x="0" y="125696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7449" r="-2240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98F1B460-DAA1-E98B-C59F-961A70D4DE06}"/>
              </a:ext>
            </a:extLst>
          </p:cNvPr>
          <p:cNvGrpSpPr/>
          <p:nvPr/>
        </p:nvGrpSpPr>
        <p:grpSpPr>
          <a:xfrm>
            <a:off x="9620409" y="9479250"/>
            <a:ext cx="9193500" cy="902722"/>
            <a:chOff x="0" y="0"/>
            <a:chExt cx="12258000" cy="120363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0CCEC5EA-9A56-D73D-1366-AE688017FAAB}"/>
                </a:ext>
              </a:extLst>
            </p:cNvPr>
            <p:cNvSpPr/>
            <p:nvPr/>
          </p:nvSpPr>
          <p:spPr>
            <a:xfrm>
              <a:off x="0" y="0"/>
              <a:ext cx="12258000" cy="1203630"/>
            </a:xfrm>
            <a:custGeom>
              <a:avLst/>
              <a:gdLst/>
              <a:ahLst/>
              <a:cxnLst/>
              <a:rect l="l" t="t" r="r" b="b"/>
              <a:pathLst>
                <a:path w="12258000" h="1203630">
                  <a:moveTo>
                    <a:pt x="0" y="0"/>
                  </a:moveTo>
                  <a:lnTo>
                    <a:pt x="12258000" y="0"/>
                  </a:lnTo>
                  <a:lnTo>
                    <a:pt x="12258000" y="1203630"/>
                  </a:lnTo>
                  <a:lnTo>
                    <a:pt x="0" y="120363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0FCF2C81-0BDD-70DD-C3E7-A5F19DAD9B72}"/>
                </a:ext>
              </a:extLst>
            </p:cNvPr>
            <p:cNvSpPr txBox="1"/>
            <p:nvPr/>
          </p:nvSpPr>
          <p:spPr>
            <a:xfrm>
              <a:off x="5359187" y="38100"/>
              <a:ext cx="6898812" cy="1038901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>
                <a:lnSpc>
                  <a:spcPts val="4374"/>
                </a:lnSpc>
              </a:pPr>
              <a:r>
                <a:rPr lang="en-US" altLang="zh-CN" sz="4050" b="1" dirty="0" err="1">
                  <a:solidFill>
                    <a:srgbClr val="FFFFFF"/>
                  </a:solidFill>
                  <a:latin typeface="Comfortaa Bold"/>
                  <a:ea typeface="Comfortaa Bold"/>
                  <a:cs typeface="Comfortaa Bold"/>
                  <a:sym typeface="Comfortaa Bold"/>
                </a:rPr>
                <a:t>i</a:t>
              </a:r>
              <a:r>
                <a:rPr lang="en-US" sz="4050" b="1" dirty="0" err="1">
                  <a:solidFill>
                    <a:srgbClr val="FFFFFF"/>
                  </a:solidFill>
                  <a:latin typeface="Comfortaa Bold"/>
                  <a:ea typeface="Comfortaa Bold"/>
                  <a:cs typeface="Comfortaa Bold"/>
                  <a:sym typeface="Comfortaa Bold"/>
                </a:rPr>
                <a:t>系统</a:t>
              </a:r>
              <a:r>
                <a:rPr lang="en-US" sz="4050" b="1" dirty="0">
                  <a:solidFill>
                    <a:srgbClr val="FFFFFF"/>
                  </a:solidFill>
                  <a:latin typeface="Comfortaa Bold"/>
                  <a:ea typeface="Comfortaa Bold"/>
                  <a:cs typeface="Comfortaa Bold"/>
                  <a:sym typeface="Comfortaa Bold"/>
                </a:rPr>
                <a:t> </a:t>
              </a:r>
              <a:r>
                <a:rPr lang="en-US" sz="4050" b="1" dirty="0" err="1">
                  <a:solidFill>
                    <a:srgbClr val="FFFFFF"/>
                  </a:solidFill>
                  <a:latin typeface="Comfortaa Bold"/>
                  <a:ea typeface="Comfortaa Bold"/>
                  <a:cs typeface="Comfortaa Bold"/>
                  <a:sym typeface="Comfortaa Bold"/>
                </a:rPr>
                <a:t>手把手</a:t>
              </a:r>
              <a:r>
                <a:rPr lang="en-US" sz="4050" b="1" dirty="0">
                  <a:solidFill>
                    <a:srgbClr val="FFFFFF"/>
                  </a:solidFill>
                  <a:latin typeface="Comfortaa Bold"/>
                  <a:ea typeface="Comfortaa Bold"/>
                  <a:cs typeface="Comfortaa Bold"/>
                  <a:sym typeface="Comfortaa Bold"/>
                </a:rPr>
                <a:t>    </a:t>
              </a:r>
              <a:endParaRPr lang="en-US" sz="4050" b="1" i="1" dirty="0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FCE6B017-0993-BFFC-D82A-3456DF6A05E6}"/>
              </a:ext>
            </a:extLst>
          </p:cNvPr>
          <p:cNvSpPr txBox="1"/>
          <p:nvPr/>
        </p:nvSpPr>
        <p:spPr>
          <a:xfrm>
            <a:off x="2971800" y="4381500"/>
            <a:ext cx="1074419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dirty="0">
                <a:latin typeface="Cambria Bold" panose="02040803050406030204" pitchFamily="18" charset="0"/>
              </a:rPr>
              <a:t>第二个关键：群组的环境</a:t>
            </a:r>
            <a:endParaRPr lang="en-MY" altLang="zh-CN" sz="4000" dirty="0">
              <a:latin typeface="Cambria Bold" panose="02040803050406030204" pitchFamily="18" charset="0"/>
            </a:endParaRPr>
          </a:p>
          <a:p>
            <a:pPr algn="ctr"/>
            <a:r>
              <a:rPr lang="zh-CN" altLang="en-US" sz="4000" dirty="0">
                <a:latin typeface="Cambria Bold" panose="02040803050406030204" pitchFamily="18" charset="0"/>
              </a:rPr>
              <a:t>可以分工不同的岗位角色：</a:t>
            </a:r>
          </a:p>
          <a:p>
            <a:pPr algn="ctr"/>
            <a:r>
              <a:rPr lang="zh-CN" altLang="en-US" sz="4000" dirty="0">
                <a:latin typeface="Cambria Bold" panose="02040803050406030204" pitchFamily="18" charset="0"/>
              </a:rPr>
              <a:t> </a:t>
            </a:r>
            <a:r>
              <a:rPr lang="en-US" altLang="zh-CN" sz="4000" dirty="0">
                <a:latin typeface="Cambria Bold" panose="02040803050406030204" pitchFamily="18" charset="0"/>
              </a:rPr>
              <a:t>- </a:t>
            </a:r>
            <a:r>
              <a:rPr lang="zh-CN" altLang="en-US" sz="4000" dirty="0">
                <a:latin typeface="Cambria Bold" panose="02040803050406030204" pitchFamily="18" charset="0"/>
              </a:rPr>
              <a:t>换食教练，协助 </a:t>
            </a:r>
            <a:r>
              <a:rPr lang="en-US" altLang="zh-CN" sz="4000" dirty="0">
                <a:latin typeface="Cambria Bold" panose="02040803050406030204" pitchFamily="18" charset="0"/>
              </a:rPr>
              <a:t>211 </a:t>
            </a:r>
            <a:r>
              <a:rPr lang="zh-CN" altLang="en-US" sz="4000" dirty="0">
                <a:latin typeface="Cambria Bold" panose="02040803050406030204" pitchFamily="18" charset="0"/>
              </a:rPr>
              <a:t>餐盘把关</a:t>
            </a:r>
          </a:p>
          <a:p>
            <a:pPr algn="ctr"/>
            <a:r>
              <a:rPr lang="zh-CN" altLang="en-US" sz="4000" dirty="0">
                <a:latin typeface="Cambria Bold" panose="02040803050406030204" pitchFamily="18" charset="0"/>
              </a:rPr>
              <a:t> </a:t>
            </a:r>
            <a:r>
              <a:rPr lang="en-US" altLang="zh-CN" sz="4000" dirty="0">
                <a:latin typeface="Cambria Bold" panose="02040803050406030204" pitchFamily="18" charset="0"/>
              </a:rPr>
              <a:t>-</a:t>
            </a:r>
            <a:r>
              <a:rPr lang="zh-CN" altLang="en-US" sz="4000" dirty="0">
                <a:latin typeface="Cambria Bold" panose="02040803050406030204" pitchFamily="18" charset="0"/>
              </a:rPr>
              <a:t>健康顾问，分享健康知识</a:t>
            </a:r>
          </a:p>
          <a:p>
            <a:pPr algn="ctr"/>
            <a:r>
              <a:rPr lang="zh-CN" altLang="en-US" sz="4000" dirty="0">
                <a:latin typeface="Cambria Bold" panose="02040803050406030204" pitchFamily="18" charset="0"/>
              </a:rPr>
              <a:t> </a:t>
            </a:r>
            <a:r>
              <a:rPr lang="en-US" altLang="zh-CN" sz="4000" dirty="0">
                <a:latin typeface="Cambria Bold" panose="02040803050406030204" pitchFamily="18" charset="0"/>
              </a:rPr>
              <a:t>-</a:t>
            </a:r>
            <a:r>
              <a:rPr lang="zh-CN" altLang="en-US" sz="4000" dirty="0">
                <a:latin typeface="Cambria Bold" panose="02040803050406030204" pitchFamily="18" charset="0"/>
              </a:rPr>
              <a:t>运动教练、烹饪教练</a:t>
            </a:r>
          </a:p>
          <a:p>
            <a:pPr algn="ctr"/>
            <a:r>
              <a:rPr lang="zh-CN" altLang="en-US" sz="4000" dirty="0">
                <a:latin typeface="Cambria Bold" panose="02040803050406030204" pitchFamily="18" charset="0"/>
              </a:rPr>
              <a:t> </a:t>
            </a:r>
            <a:r>
              <a:rPr lang="en-US" altLang="zh-CN" sz="4000" dirty="0">
                <a:latin typeface="Cambria Bold" panose="02040803050406030204" pitchFamily="18" charset="0"/>
              </a:rPr>
              <a:t>-</a:t>
            </a:r>
            <a:r>
              <a:rPr lang="zh-CN" altLang="en-US" sz="4000" dirty="0">
                <a:latin typeface="Cambria Bold" panose="02040803050406030204" pitchFamily="18" charset="0"/>
              </a:rPr>
              <a:t>异议处理换食教练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D4C182D1-7884-0E64-12D5-002E80E723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7000" y="571500"/>
            <a:ext cx="8610600" cy="392311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FADD854-F848-8BB5-4E3D-CACFB311CC41}"/>
              </a:ext>
            </a:extLst>
          </p:cNvPr>
          <p:cNvSpPr txBox="1"/>
          <p:nvPr/>
        </p:nvSpPr>
        <p:spPr>
          <a:xfrm>
            <a:off x="10820400" y="2980278"/>
            <a:ext cx="5562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latin typeface="Cambria Bold" panose="02040803050406030204"/>
              </a:rPr>
              <a:t>坚持三个月的重要性</a:t>
            </a:r>
            <a:endParaRPr lang="en-MY" sz="4000" dirty="0">
              <a:latin typeface="Cambria Bold" panose="02040803050406030204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C9D9759-7D82-9C6B-B493-289B3E3B6932}"/>
              </a:ext>
            </a:extLst>
          </p:cNvPr>
          <p:cNvSpPr txBox="1"/>
          <p:nvPr/>
        </p:nvSpPr>
        <p:spPr>
          <a:xfrm>
            <a:off x="1409700" y="8195727"/>
            <a:ext cx="154686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5400" dirty="0">
                <a:solidFill>
                  <a:schemeClr val="bg1"/>
                </a:solidFill>
                <a:highlight>
                  <a:srgbClr val="FF0000"/>
                </a:highlight>
                <a:latin typeface="Cambria Bold" panose="02040803050406030204" pitchFamily="18" charset="0"/>
                <a:ea typeface="STXinwei" panose="02010800040101010101" pitchFamily="2" charset="-122"/>
              </a:rPr>
              <a:t>轮流承担，不需要一次做到完美，而是边做边学习！</a:t>
            </a:r>
          </a:p>
        </p:txBody>
      </p:sp>
    </p:spTree>
    <p:extLst>
      <p:ext uri="{BB962C8B-B14F-4D97-AF65-F5344CB8AC3E}">
        <p14:creationId xmlns:p14="http://schemas.microsoft.com/office/powerpoint/2010/main" val="5103549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A2CE44-D99E-C8E8-0932-D72A7572CC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84184E63-44B2-FAAA-739B-9FB9BA452B7A}"/>
              </a:ext>
            </a:extLst>
          </p:cNvPr>
          <p:cNvGrpSpPr>
            <a:grpSpLocks noChangeAspect="1"/>
          </p:cNvGrpSpPr>
          <p:nvPr/>
        </p:nvGrpSpPr>
        <p:grpSpPr>
          <a:xfrm>
            <a:off x="-75675" y="902362"/>
            <a:ext cx="18439352" cy="9427277"/>
            <a:chOff x="0" y="0"/>
            <a:chExt cx="24585802" cy="12569702"/>
          </a:xfrm>
        </p:grpSpPr>
        <p:sp>
          <p:nvSpPr>
            <p:cNvPr id="3" name="Freeform 3" descr="A black screen with blue text  AI-generated content may be incorrect.">
              <a:extLst>
                <a:ext uri="{FF2B5EF4-FFF2-40B4-BE49-F238E27FC236}">
                  <a16:creationId xmlns:a16="http://schemas.microsoft.com/office/drawing/2014/main" id="{92205EB9-5A4D-6FFF-0EE4-180FE429F969}"/>
                </a:ext>
              </a:extLst>
            </p:cNvPr>
            <p:cNvSpPr/>
            <p:nvPr/>
          </p:nvSpPr>
          <p:spPr>
            <a:xfrm>
              <a:off x="0" y="0"/>
              <a:ext cx="24585803" cy="12569698"/>
            </a:xfrm>
            <a:custGeom>
              <a:avLst/>
              <a:gdLst/>
              <a:ahLst/>
              <a:cxnLst/>
              <a:rect l="l" t="t" r="r" b="b"/>
              <a:pathLst>
                <a:path w="24585803" h="12569698">
                  <a:moveTo>
                    <a:pt x="0" y="0"/>
                  </a:moveTo>
                  <a:lnTo>
                    <a:pt x="24585803" y="0"/>
                  </a:lnTo>
                  <a:lnTo>
                    <a:pt x="24585803" y="12569698"/>
                  </a:lnTo>
                  <a:lnTo>
                    <a:pt x="0" y="125696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7449" r="-2240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B2F2DB82-CCC7-855F-B985-12BFC627C8F3}"/>
              </a:ext>
            </a:extLst>
          </p:cNvPr>
          <p:cNvGrpSpPr/>
          <p:nvPr/>
        </p:nvGrpSpPr>
        <p:grpSpPr>
          <a:xfrm>
            <a:off x="9620409" y="9479250"/>
            <a:ext cx="9193500" cy="902722"/>
            <a:chOff x="0" y="0"/>
            <a:chExt cx="12258000" cy="120363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73DC7987-16DE-1AA1-94EB-1496005E0CD9}"/>
                </a:ext>
              </a:extLst>
            </p:cNvPr>
            <p:cNvSpPr/>
            <p:nvPr/>
          </p:nvSpPr>
          <p:spPr>
            <a:xfrm>
              <a:off x="0" y="0"/>
              <a:ext cx="12258000" cy="1203630"/>
            </a:xfrm>
            <a:custGeom>
              <a:avLst/>
              <a:gdLst/>
              <a:ahLst/>
              <a:cxnLst/>
              <a:rect l="l" t="t" r="r" b="b"/>
              <a:pathLst>
                <a:path w="12258000" h="1203630">
                  <a:moveTo>
                    <a:pt x="0" y="0"/>
                  </a:moveTo>
                  <a:lnTo>
                    <a:pt x="12258000" y="0"/>
                  </a:lnTo>
                  <a:lnTo>
                    <a:pt x="12258000" y="1203630"/>
                  </a:lnTo>
                  <a:lnTo>
                    <a:pt x="0" y="120363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40A5397A-618D-FA6E-7909-3EFEBA319850}"/>
                </a:ext>
              </a:extLst>
            </p:cNvPr>
            <p:cNvSpPr txBox="1"/>
            <p:nvPr/>
          </p:nvSpPr>
          <p:spPr>
            <a:xfrm>
              <a:off x="5359187" y="38100"/>
              <a:ext cx="6898812" cy="1038901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>
                <a:lnSpc>
                  <a:spcPts val="4374"/>
                </a:lnSpc>
              </a:pPr>
              <a:r>
                <a:rPr lang="en-US" altLang="zh-CN" sz="4050" b="1" dirty="0" err="1">
                  <a:solidFill>
                    <a:srgbClr val="FFFFFF"/>
                  </a:solidFill>
                  <a:latin typeface="Comfortaa Bold"/>
                  <a:ea typeface="Comfortaa Bold"/>
                  <a:cs typeface="Comfortaa Bold"/>
                  <a:sym typeface="Comfortaa Bold"/>
                </a:rPr>
                <a:t>i</a:t>
              </a:r>
              <a:r>
                <a:rPr lang="en-US" sz="4050" b="1" dirty="0" err="1">
                  <a:solidFill>
                    <a:srgbClr val="FFFFFF"/>
                  </a:solidFill>
                  <a:latin typeface="Comfortaa Bold"/>
                  <a:ea typeface="Comfortaa Bold"/>
                  <a:cs typeface="Comfortaa Bold"/>
                  <a:sym typeface="Comfortaa Bold"/>
                </a:rPr>
                <a:t>系统</a:t>
              </a:r>
              <a:r>
                <a:rPr lang="en-US" sz="4050" b="1" dirty="0">
                  <a:solidFill>
                    <a:srgbClr val="FFFFFF"/>
                  </a:solidFill>
                  <a:latin typeface="Comfortaa Bold"/>
                  <a:ea typeface="Comfortaa Bold"/>
                  <a:cs typeface="Comfortaa Bold"/>
                  <a:sym typeface="Comfortaa Bold"/>
                </a:rPr>
                <a:t> </a:t>
              </a:r>
              <a:r>
                <a:rPr lang="en-US" sz="4050" b="1" dirty="0" err="1">
                  <a:solidFill>
                    <a:srgbClr val="FFFFFF"/>
                  </a:solidFill>
                  <a:latin typeface="Comfortaa Bold"/>
                  <a:ea typeface="Comfortaa Bold"/>
                  <a:cs typeface="Comfortaa Bold"/>
                  <a:sym typeface="Comfortaa Bold"/>
                </a:rPr>
                <a:t>手把手</a:t>
              </a:r>
              <a:r>
                <a:rPr lang="en-US" sz="4050" b="1" dirty="0">
                  <a:solidFill>
                    <a:srgbClr val="FFFFFF"/>
                  </a:solidFill>
                  <a:latin typeface="Comfortaa Bold"/>
                  <a:ea typeface="Comfortaa Bold"/>
                  <a:cs typeface="Comfortaa Bold"/>
                  <a:sym typeface="Comfortaa Bold"/>
                </a:rPr>
                <a:t>    </a:t>
              </a:r>
              <a:endParaRPr lang="en-US" sz="4050" b="1" i="1" dirty="0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F5790A15-8CB2-3294-226A-7B7610D92BC7}"/>
              </a:ext>
            </a:extLst>
          </p:cNvPr>
          <p:cNvSpPr txBox="1"/>
          <p:nvPr/>
        </p:nvSpPr>
        <p:spPr>
          <a:xfrm>
            <a:off x="3771901" y="5169993"/>
            <a:ext cx="107441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dirty="0">
                <a:latin typeface="Cambria Bold" panose="02040803050406030204" pitchFamily="18" charset="0"/>
              </a:rPr>
              <a:t>把七天换食群运作好不只是在经营消费商系统，</a:t>
            </a:r>
          </a:p>
          <a:p>
            <a:pPr algn="ctr"/>
            <a:r>
              <a:rPr lang="zh-CN" altLang="en-US" sz="4000" dirty="0">
                <a:latin typeface="Cambria Bold" panose="02040803050406030204" pitchFamily="18" charset="0"/>
              </a:rPr>
              <a:t>也是在培养上下级之间的合作默契。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C2CFC169-7798-BAC0-93EC-591861771D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7000" y="571500"/>
            <a:ext cx="8610600" cy="392311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65FD5EF-36E1-4BFC-055A-D1816E977255}"/>
              </a:ext>
            </a:extLst>
          </p:cNvPr>
          <p:cNvSpPr txBox="1"/>
          <p:nvPr/>
        </p:nvSpPr>
        <p:spPr>
          <a:xfrm>
            <a:off x="1409700" y="6819900"/>
            <a:ext cx="154686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5400" dirty="0">
                <a:solidFill>
                  <a:schemeClr val="bg1"/>
                </a:solidFill>
                <a:highlight>
                  <a:srgbClr val="FF0000"/>
                </a:highlight>
                <a:latin typeface="Cambria Bold" panose="02040803050406030204" pitchFamily="18" charset="0"/>
                <a:ea typeface="STXinwei" panose="02010800040101010101" pitchFamily="2" charset="-122"/>
              </a:rPr>
              <a:t>真正有能力把消费商网建立起来的人，</a:t>
            </a:r>
          </a:p>
          <a:p>
            <a:pPr algn="ctr"/>
            <a:r>
              <a:rPr lang="zh-CN" altLang="en-US" sz="5400" dirty="0">
                <a:solidFill>
                  <a:schemeClr val="bg1"/>
                </a:solidFill>
                <a:highlight>
                  <a:srgbClr val="FF0000"/>
                </a:highlight>
                <a:latin typeface="Cambria Bold" panose="02040803050406030204" pitchFamily="18" charset="0"/>
                <a:ea typeface="STXinwei" panose="02010800040101010101" pitchFamily="2" charset="-122"/>
              </a:rPr>
              <a:t>一定是懂得合作的人！</a:t>
            </a:r>
          </a:p>
        </p:txBody>
      </p:sp>
    </p:spTree>
    <p:extLst>
      <p:ext uri="{BB962C8B-B14F-4D97-AF65-F5344CB8AC3E}">
        <p14:creationId xmlns:p14="http://schemas.microsoft.com/office/powerpoint/2010/main" val="22237167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385</Words>
  <Application>Microsoft Office PowerPoint</Application>
  <PresentationFormat>Custom</PresentationFormat>
  <Paragraphs>47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Comfortaa Bold</vt:lpstr>
      <vt:lpstr>Arial</vt:lpstr>
      <vt:lpstr>Cambria Bold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 template - 富三代企业模式 (1).pptx</dc:title>
  <dc:creator>User</dc:creator>
  <cp:lastModifiedBy>BC COMPUTERS</cp:lastModifiedBy>
  <cp:revision>10</cp:revision>
  <dcterms:created xsi:type="dcterms:W3CDTF">2006-08-16T00:00:00Z</dcterms:created>
  <dcterms:modified xsi:type="dcterms:W3CDTF">2026-01-12T15:17:25Z</dcterms:modified>
  <dc:identifier>DAGunAaZVHE</dc:identifier>
</cp:coreProperties>
</file>