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78" d="100"/>
          <a:sy n="78" d="100"/>
        </p:scale>
        <p:origin x="51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 b="0" i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2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406400" indent="-355600" algn="ctr">
              <a:buClrTx/>
              <a:buSzTx/>
              <a:buFontTx/>
              <a:buNone/>
              <a:defRPr sz="2400"/>
            </a:lvl1pPr>
            <a:lvl2pPr marL="406400" indent="127000" algn="ctr">
              <a:buClrTx/>
              <a:buSzTx/>
              <a:buFontTx/>
              <a:buNone/>
              <a:defRPr sz="2400"/>
            </a:lvl2pPr>
            <a:lvl3pPr marL="406400" indent="609600" algn="ctr">
              <a:buClrTx/>
              <a:buSzTx/>
              <a:buFontTx/>
              <a:buNone/>
              <a:defRPr sz="2400"/>
            </a:lvl3pPr>
            <a:lvl4pPr marL="406400" indent="1079500" algn="ctr">
              <a:buClrTx/>
              <a:buSzTx/>
              <a:buFontTx/>
              <a:buNone/>
              <a:defRPr sz="2400"/>
            </a:lvl4pPr>
            <a:lvl5pPr marL="406400" indent="1536700" algn="ctr">
              <a:buClrTx/>
              <a:buSzTx/>
              <a:buFontTx/>
              <a:buNone/>
              <a:defRPr sz="2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21" name="內文層級一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2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大標題文字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0" i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1pPr>
          </a:lstStyle>
          <a:p>
            <a:r>
              <a:t>大標題文字</a:t>
            </a:r>
          </a:p>
        </p:txBody>
      </p:sp>
      <p:sp>
        <p:nvSpPr>
          <p:cNvPr id="30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9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0" name="Google Shape;32;p9"/>
          <p:cNvSpPr txBox="1">
            <a:spLocks noGrp="1"/>
          </p:cNvSpPr>
          <p:nvPr>
            <p:ph type="body" sz="half" idx="2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大標題文字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9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228600" indent="0">
              <a:buClrTx/>
              <a:buSzTx/>
              <a:buFontTx/>
              <a:buNone/>
              <a:defRPr sz="2400" b="1"/>
            </a:lvl1pPr>
            <a:lvl2pPr marL="228600" indent="457200">
              <a:buClrTx/>
              <a:buSzTx/>
              <a:buFontTx/>
              <a:buNone/>
              <a:defRPr sz="2400" b="1"/>
            </a:lvl2pPr>
            <a:lvl3pPr marL="228600" indent="914400">
              <a:buClrTx/>
              <a:buSzTx/>
              <a:buFontTx/>
              <a:buNone/>
              <a:defRPr sz="2400" b="1"/>
            </a:lvl3pPr>
            <a:lvl4pPr marL="228600" indent="1371600">
              <a:buClrTx/>
              <a:buSzTx/>
              <a:buFontTx/>
              <a:buNone/>
              <a:defRPr sz="2400" b="1"/>
            </a:lvl4pPr>
            <a:lvl5pPr marL="228600" indent="1828800">
              <a:buClrTx/>
              <a:buSzTx/>
              <a:buFontTx/>
              <a:buNone/>
              <a:defRPr sz="2400" b="1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0" name="Google Shape;39;p10"/>
          <p:cNvSpPr txBox="1">
            <a:spLocks noGrp="1"/>
          </p:cNvSpPr>
          <p:nvPr>
            <p:ph type="body" sz="half" idx="21"/>
          </p:nvPr>
        </p:nvSpPr>
        <p:spPr>
          <a:xfrm>
            <a:off x="839787" y="2505075"/>
            <a:ext cx="5157788" cy="3684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" name="Google Shape;40;p10"/>
          <p:cNvSpPr txBox="1">
            <a:spLocks noGrp="1"/>
          </p:cNvSpPr>
          <p:nvPr>
            <p:ph type="body" sz="quarter" idx="2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228600" indent="0">
              <a:buClrTx/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2" name="Google Shape;41;p10"/>
          <p:cNvSpPr txBox="1">
            <a:spLocks noGrp="1"/>
          </p:cNvSpPr>
          <p:nvPr>
            <p:ph type="body" sz="half" idx="23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6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大標題文字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1pPr>
          </a:lstStyle>
          <a:p>
            <a:r>
              <a:t>大標題文字</a:t>
            </a:r>
          </a:p>
        </p:txBody>
      </p:sp>
      <p:sp>
        <p:nvSpPr>
          <p:cNvPr id="76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marL="972457" indent="-464457">
              <a:buSzPts val="3200"/>
              <a:defRPr sz="3200"/>
            </a:lvl2pPr>
            <a:lvl3pPr marL="1498600" indent="-508000">
              <a:buSzPts val="3200"/>
              <a:defRPr sz="3200"/>
            </a:lvl3pPr>
            <a:lvl4pPr marL="2042160" indent="-568960">
              <a:buSzPts val="3200"/>
              <a:defRPr sz="3200"/>
            </a:lvl4pPr>
            <a:lvl5pPr marL="2499360" indent="-568960">
              <a:buSzPts val="3200"/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7" name="Google Shape;57;p13"/>
          <p:cNvSpPr txBox="1"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22860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7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大標題文字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 b="0" i="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defRPr>
            </a:lvl1pPr>
          </a:lstStyle>
          <a:p>
            <a:r>
              <a:t>大標題文字</a:t>
            </a:r>
          </a:p>
        </p:txBody>
      </p:sp>
      <p:sp>
        <p:nvSpPr>
          <p:cNvPr id="86" name="Google Shape;63;p14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600"/>
            </a:lvl1pPr>
            <a:lvl2pPr marL="228600" indent="457200">
              <a:buClrTx/>
              <a:buSzTx/>
              <a:buFontTx/>
              <a:buNone/>
              <a:defRPr sz="1600"/>
            </a:lvl2pPr>
            <a:lvl3pPr marL="228600" indent="914400">
              <a:buClrTx/>
              <a:buSzTx/>
              <a:buFontTx/>
              <a:buNone/>
              <a:defRPr sz="1600"/>
            </a:lvl3pPr>
            <a:lvl4pPr marL="228600" indent="1371600">
              <a:buClrTx/>
              <a:buSzTx/>
              <a:buFontTx/>
              <a:buNone/>
              <a:defRPr sz="1600"/>
            </a:lvl4pPr>
            <a:lvl5pPr marL="228600" indent="1828800">
              <a:buClrTx/>
              <a:buSzTx/>
              <a:buFontTx/>
              <a:buNone/>
              <a:defRPr sz="16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96" name="內文層級一…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6"/>
            <a:ext cx="4351339" cy="10515601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7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大標題文字"/>
          <p:cNvSpPr txBox="1">
            <a:spLocks noGrp="1"/>
          </p:cNvSpPr>
          <p:nvPr>
            <p:ph type="title"/>
          </p:nvPr>
        </p:nvSpPr>
        <p:spPr>
          <a:xfrm rot="5400000">
            <a:off x="7133431" y="1956593"/>
            <a:ext cx="5811839" cy="2628901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05" name="內文層級一…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6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內文層級一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1080184" y="6406805"/>
            <a:ext cx="273616" cy="264215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1" i="1" u="none" strike="noStrike" cap="none" spc="0" baseline="0">
          <a:solidFill>
            <a:srgbClr val="FFFFFF"/>
          </a:solidFill>
          <a:uFillTx/>
          <a:latin typeface="Comfortaa"/>
          <a:ea typeface="Comfortaa"/>
          <a:cs typeface="Comfortaa"/>
          <a:sym typeface="Comfortaa"/>
        </a:defRPr>
      </a:lvl9pPr>
    </p:titleStyle>
    <p:bodyStyle>
      <a:lvl1pPr marL="4572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971550" marR="0" indent="-4000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508760" marR="0" indent="-48006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2019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4765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9337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3909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8481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305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84;p1" descr="Google Shape;84;p1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營銷流程"/>
          <p:cNvSpPr txBox="1">
            <a:spLocks noGrp="1"/>
          </p:cNvSpPr>
          <p:nvPr>
            <p:ph type="subTitle" idx="1"/>
          </p:nvPr>
        </p:nvSpPr>
        <p:spPr>
          <a:xfrm>
            <a:off x="1205031" y="794394"/>
            <a:ext cx="9462969" cy="480670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endParaRPr dirty="0"/>
          </a:p>
          <a:p>
            <a:pPr>
              <a:defRPr b="1"/>
            </a:pPr>
            <a:endParaRPr dirty="0"/>
          </a:p>
          <a:p>
            <a:pPr>
              <a:defRPr b="1"/>
            </a:pPr>
            <a:endParaRPr dirty="0"/>
          </a:p>
          <a:p>
            <a:pPr>
              <a:defRPr b="1"/>
            </a:pPr>
            <a:endParaRPr dirty="0"/>
          </a:p>
          <a:p>
            <a:pPr>
              <a:defRPr sz="8000" b="1"/>
            </a:pPr>
            <a:r>
              <a:rPr lang="zh-CN" altLang="en-US" dirty="0"/>
              <a:t>营销流程</a:t>
            </a:r>
            <a:endParaRPr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D730269C-83EC-3633-5DA1-F0F813A92E00}"/>
              </a:ext>
            </a:extLst>
          </p:cNvPr>
          <p:cNvGrpSpPr/>
          <p:nvPr/>
        </p:nvGrpSpPr>
        <p:grpSpPr>
          <a:xfrm>
            <a:off x="5463602" y="5742075"/>
            <a:ext cx="9193500" cy="1043696"/>
            <a:chOff x="-26737" y="-294600"/>
            <a:chExt cx="12258000" cy="1391595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C1CACFB2-5C63-F90F-538D-EE129C0296A2}"/>
                </a:ext>
              </a:extLst>
            </p:cNvPr>
            <p:cNvSpPr/>
            <p:nvPr/>
          </p:nvSpPr>
          <p:spPr>
            <a:xfrm>
              <a:off x="-26737" y="-294600"/>
              <a:ext cx="12258000" cy="1203630"/>
            </a:xfrm>
            <a:custGeom>
              <a:avLst/>
              <a:gdLst/>
              <a:ahLst/>
              <a:cxnLst/>
              <a:rect l="l" t="t" r="r" b="b"/>
              <a:pathLst>
                <a:path w="12258000" h="1203630">
                  <a:moveTo>
                    <a:pt x="0" y="0"/>
                  </a:moveTo>
                  <a:lnTo>
                    <a:pt x="12258000" y="0"/>
                  </a:lnTo>
                  <a:lnTo>
                    <a:pt x="12258000" y="1203630"/>
                  </a:lnTo>
                  <a:lnTo>
                    <a:pt x="0" y="1203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B94B2F9E-1C11-BFB6-AB72-A329A5A08AF2}"/>
                </a:ext>
              </a:extLst>
            </p:cNvPr>
            <p:cNvSpPr txBox="1"/>
            <p:nvPr/>
          </p:nvSpPr>
          <p:spPr>
            <a:xfrm>
              <a:off x="5850654" y="58095"/>
              <a:ext cx="6187612" cy="103890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374"/>
                </a:lnSpc>
              </a:pPr>
              <a:r>
                <a:rPr lang="en-US" sz="2800" b="1" dirty="0" err="1">
                  <a:solidFill>
                    <a:srgbClr val="FFFFFF"/>
                  </a:solidFill>
                  <a:latin typeface="Adobe Fangsong Std R" panose="02020400000000000000" pitchFamily="18" charset="-128"/>
                  <a:ea typeface="Adobe Fangsong Std R" panose="02020400000000000000" pitchFamily="18" charset="-128"/>
                  <a:cs typeface="Comfortaa Bold"/>
                  <a:sym typeface="Comfortaa Bold"/>
                </a:rPr>
                <a:t>i</a:t>
              </a:r>
              <a:r>
                <a:rPr lang="en-US" sz="2800" b="1" dirty="0">
                  <a:solidFill>
                    <a:srgbClr val="FFFFFF"/>
                  </a:solidFill>
                  <a:latin typeface="Adobe Fangsong Std R" panose="02020400000000000000" pitchFamily="18" charset="-128"/>
                  <a:ea typeface="Adobe Fangsong Std R" panose="02020400000000000000" pitchFamily="18" charset="-128"/>
                  <a:cs typeface="Comfortaa Bold"/>
                  <a:sym typeface="Comfortaa Bold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Adobe Fangsong Std R" panose="02020400000000000000" pitchFamily="18" charset="-128"/>
                  <a:ea typeface="Adobe Fangsong Std R" panose="02020400000000000000" pitchFamily="18" charset="-128"/>
                  <a:cs typeface="Comfortaa Bold"/>
                  <a:sym typeface="Comfortaa Bold"/>
                </a:rPr>
                <a:t>系统</a:t>
              </a:r>
              <a:r>
                <a:rPr lang="en-US" sz="2800" b="1" dirty="0">
                  <a:solidFill>
                    <a:srgbClr val="FFFFFF"/>
                  </a:solidFill>
                  <a:latin typeface="Adobe Fangsong Std R" panose="02020400000000000000" pitchFamily="18" charset="-128"/>
                  <a:ea typeface="Adobe Fangsong Std R" panose="02020400000000000000" pitchFamily="18" charset="-128"/>
                  <a:cs typeface="Comfortaa Bold"/>
                  <a:sym typeface="Comfortaa Bold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Adobe Fangsong Std R" panose="02020400000000000000" pitchFamily="18" charset="-128"/>
                  <a:ea typeface="Adobe Fangsong Std R" panose="02020400000000000000" pitchFamily="18" charset="-128"/>
                  <a:cs typeface="Comfortaa Bold"/>
                  <a:sym typeface="Comfortaa Bold"/>
                </a:rPr>
                <a:t>手把手</a:t>
              </a:r>
              <a:endPara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endParaRP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90;g7f0f79c46396924a_3" descr="Google Shape;90;g7f0f79c46396924a_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20704" y="603565"/>
            <a:ext cx="12233408" cy="625443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Google Shape;91;g7f0f79c46396924a_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建立需求</a:t>
            </a:r>
          </a:p>
        </p:txBody>
      </p:sp>
      <p:sp>
        <p:nvSpPr>
          <p:cNvPr id="121" name="前言…"/>
          <p:cNvSpPr txBox="1">
            <a:spLocks noGrp="1"/>
          </p:cNvSpPr>
          <p:nvPr>
            <p:ph type="body" idx="1"/>
          </p:nvPr>
        </p:nvSpPr>
        <p:spPr>
          <a:xfrm>
            <a:off x="838200" y="1027906"/>
            <a:ext cx="10515600" cy="4351339"/>
          </a:xfrm>
          <a:prstGeom prst="rect">
            <a:avLst/>
          </a:prstGeom>
        </p:spPr>
        <p:txBody>
          <a:bodyPr/>
          <a:lstStyle/>
          <a:p>
            <a:pPr marL="873578" indent="-759278">
              <a:buSzPts val="6200"/>
              <a:defRPr sz="6200" b="1"/>
            </a:pPr>
            <a:r>
              <a:rPr dirty="0" err="1"/>
              <a:t>前言</a:t>
            </a:r>
            <a:endParaRPr dirty="0"/>
          </a:p>
          <a:p>
            <a:endParaRPr dirty="0"/>
          </a:p>
          <a:p>
            <a:pPr marL="726621" indent="-612321">
              <a:buSzPts val="5000"/>
              <a:defRPr sz="5000" b="1"/>
            </a:pPr>
            <a:r>
              <a:rPr lang="zh-CN" altLang="en-US" dirty="0"/>
              <a:t>营销</a:t>
            </a:r>
            <a:r>
              <a:rPr dirty="0" err="1"/>
              <a:t>流程不是</a:t>
            </a:r>
            <a:r>
              <a:rPr lang="zh-CN" altLang="en-US" dirty="0"/>
              <a:t>推销产品</a:t>
            </a:r>
            <a:endParaRPr dirty="0"/>
          </a:p>
          <a:p>
            <a:pPr marL="726621" indent="-612321">
              <a:buSzPts val="5000"/>
              <a:defRPr sz="5000" b="1"/>
            </a:pPr>
            <a:r>
              <a:rPr dirty="0" err="1"/>
              <a:t>而是</a:t>
            </a:r>
            <a:r>
              <a:rPr lang="zh-CN" altLang="en-US" dirty="0"/>
              <a:t>帮助顾客解决问题</a:t>
            </a:r>
            <a:endParaRPr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F8B3432A-CAD6-70E4-25F2-820BAD2FB723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Google Shape;103;g7f0f79c46396924a_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富三代企业模式    .</a:t>
            </a:r>
          </a:p>
        </p:txBody>
      </p:sp>
      <p:sp>
        <p:nvSpPr>
          <p:cNvPr id="125" name="營銷流程      關鍵步驟…"/>
          <p:cNvSpPr txBox="1">
            <a:spLocks noGrp="1"/>
          </p:cNvSpPr>
          <p:nvPr>
            <p:ph type="body" idx="1"/>
          </p:nvPr>
        </p:nvSpPr>
        <p:spPr>
          <a:xfrm>
            <a:off x="1081159" y="1027906"/>
            <a:ext cx="11110841" cy="4351339"/>
          </a:xfrm>
          <a:prstGeom prst="rect">
            <a:avLst/>
          </a:prstGeom>
        </p:spPr>
        <p:txBody>
          <a:bodyPr/>
          <a:lstStyle/>
          <a:p>
            <a:pPr marL="726621" indent="-612321">
              <a:buSzPts val="5000"/>
            </a:pPr>
            <a:r>
              <a:rPr lang="zh-CN" altLang="en-US" sz="5000" b="1" dirty="0"/>
              <a:t>营销</a:t>
            </a:r>
            <a:r>
              <a:rPr sz="5000" b="1" dirty="0" err="1"/>
              <a:t>流程</a:t>
            </a:r>
            <a:r>
              <a:rPr sz="5000" b="1" dirty="0"/>
              <a:t>      </a:t>
            </a:r>
            <a:r>
              <a:rPr lang="zh-CN" altLang="en-US" sz="3600" b="1" dirty="0"/>
              <a:t>关键步骤</a:t>
            </a:r>
            <a:endParaRPr sz="3600" b="1" dirty="0"/>
          </a:p>
          <a:p>
            <a:endParaRPr sz="3600" b="1" dirty="0"/>
          </a:p>
          <a:p>
            <a:pPr marL="555171" indent="-440871">
              <a:buSzPts val="3600"/>
            </a:pPr>
            <a:r>
              <a:rPr sz="3600" b="1" dirty="0"/>
              <a:t>1.</a:t>
            </a:r>
            <a:r>
              <a:rPr lang="zh-CN" altLang="en-US" sz="3600" b="1" dirty="0"/>
              <a:t>曝光</a:t>
            </a:r>
            <a:r>
              <a:rPr sz="3600" b="1" dirty="0"/>
              <a:t>                       4.</a:t>
            </a:r>
            <a:r>
              <a:rPr lang="zh-CN" altLang="en-US" sz="3600" b="1" dirty="0"/>
              <a:t>展示说明</a:t>
            </a:r>
            <a:endParaRPr sz="3600" b="1" dirty="0"/>
          </a:p>
          <a:p>
            <a:pPr marL="555171" indent="-440871">
              <a:buSzPts val="3600"/>
            </a:pPr>
            <a:r>
              <a:rPr sz="3600" b="1" dirty="0"/>
              <a:t>2.建立信任                5.</a:t>
            </a:r>
            <a:r>
              <a:rPr lang="zh-CN" altLang="en-US" sz="3600" b="1" dirty="0"/>
              <a:t>异议处理</a:t>
            </a:r>
            <a:endParaRPr sz="3600" b="1" dirty="0"/>
          </a:p>
          <a:p>
            <a:pPr marL="555171" indent="-440871">
              <a:buSzPts val="3600"/>
            </a:pPr>
            <a:r>
              <a:rPr sz="3600" b="1" dirty="0"/>
              <a:t>3.建立需求                6.</a:t>
            </a:r>
            <a:r>
              <a:rPr lang="zh-CN" altLang="en-US" sz="3600" b="1" dirty="0"/>
              <a:t>締結產品</a:t>
            </a:r>
            <a:endParaRPr sz="3600" b="1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06F977F1-AD82-6889-03B5-DBB6FEAE5B8F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Google Shape;103;g7f0f79c46396924a_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富三代企业</a:t>
            </a:r>
            <a:r>
              <a:rPr lang="zh-CN" altLang="en-US" dirty="0"/>
              <a:t>模式</a:t>
            </a:r>
            <a:r>
              <a:rPr dirty="0"/>
              <a:t>    .</a:t>
            </a:r>
          </a:p>
        </p:txBody>
      </p:sp>
      <p:sp>
        <p:nvSpPr>
          <p:cNvPr id="129" name="曝 光"/>
          <p:cNvSpPr txBox="1"/>
          <p:nvPr/>
        </p:nvSpPr>
        <p:spPr>
          <a:xfrm>
            <a:off x="1308723" y="577252"/>
            <a:ext cx="10515601" cy="1295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pPr>
              <a:lnSpc>
                <a:spcPct val="90000"/>
              </a:lnSpc>
              <a:defRPr sz="6200" b="1" i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defRPr>
            </a:pPr>
            <a:r>
              <a:rPr lang="zh-CN" altLang="en-US" dirty="0">
                <a:solidFill>
                  <a:srgbClr val="000000"/>
                </a:solidFill>
              </a:rPr>
              <a:t>曝</a:t>
            </a:r>
            <a:r>
              <a:rPr lang="en-MY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光</a:t>
            </a:r>
            <a:r>
              <a:rPr dirty="0"/>
              <a:t>  </a:t>
            </a:r>
          </a:p>
        </p:txBody>
      </p:sp>
      <p:sp>
        <p:nvSpPr>
          <p:cNvPr id="130" name="明確定位…"/>
          <p:cNvSpPr txBox="1">
            <a:spLocks noGrp="1"/>
          </p:cNvSpPr>
          <p:nvPr>
            <p:ph type="body" idx="1"/>
          </p:nvPr>
        </p:nvSpPr>
        <p:spPr>
          <a:xfrm>
            <a:off x="1779245" y="2235328"/>
            <a:ext cx="9574556" cy="3633287"/>
          </a:xfrm>
          <a:prstGeom prst="rect">
            <a:avLst/>
          </a:prstGeom>
        </p:spPr>
        <p:txBody>
          <a:bodyPr/>
          <a:lstStyle/>
          <a:p>
            <a:pPr marL="704822" indent="-593951" defTabSz="886968">
              <a:spcBef>
                <a:spcPts val="900"/>
              </a:spcBef>
              <a:buSzPts val="4800"/>
              <a:defRPr sz="3880" b="1"/>
            </a:pPr>
            <a:r>
              <a:rPr lang="zh-CN" altLang="en-US" sz="4850" dirty="0"/>
              <a:t>明确定位</a:t>
            </a:r>
            <a:endParaRPr sz="4850" dirty="0"/>
          </a:p>
          <a:p>
            <a:pPr marL="704822" indent="-593951" defTabSz="886968">
              <a:spcBef>
                <a:spcPts val="900"/>
              </a:spcBef>
              <a:buSzPts val="4800"/>
              <a:defRPr sz="3880" b="1"/>
            </a:pPr>
            <a:r>
              <a:rPr lang="zh-CN" altLang="en-US" sz="4850" dirty="0"/>
              <a:t>稳定出现</a:t>
            </a:r>
            <a:endParaRPr sz="4850" dirty="0"/>
          </a:p>
          <a:p>
            <a:pPr marL="704822" indent="-593951" defTabSz="886968">
              <a:spcBef>
                <a:spcPts val="900"/>
              </a:spcBef>
              <a:buSzPts val="4800"/>
              <a:defRPr sz="3880" b="1"/>
            </a:pPr>
            <a:r>
              <a:rPr sz="4850" dirty="0" err="1"/>
              <a:t>形象一致</a:t>
            </a:r>
            <a:endParaRPr sz="4850" dirty="0"/>
          </a:p>
          <a:p>
            <a:pPr marL="704822" indent="-593951" defTabSz="886968">
              <a:spcBef>
                <a:spcPts val="900"/>
              </a:spcBef>
              <a:buSzPts val="4800"/>
              <a:defRPr sz="3880" b="1"/>
            </a:pPr>
            <a:r>
              <a:rPr sz="4850" dirty="0" err="1"/>
              <a:t>曝光是</a:t>
            </a:r>
            <a:r>
              <a:rPr lang="zh-CN" altLang="en-US" sz="4850" dirty="0"/>
              <a:t>让对</a:t>
            </a:r>
            <a:r>
              <a:rPr sz="4850" dirty="0" err="1"/>
              <a:t>的人</a:t>
            </a:r>
            <a:r>
              <a:rPr lang="zh-CN" altLang="en-US" sz="4850" dirty="0"/>
              <a:t>记</a:t>
            </a:r>
            <a:r>
              <a:rPr sz="4850" dirty="0" err="1"/>
              <a:t>得你</a:t>
            </a:r>
            <a:endParaRPr sz="4850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F339D945-9C33-84B2-6BC5-85F0DC91F73E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真誠關懷…"/>
          <p:cNvSpPr txBox="1">
            <a:spLocks noGrp="1"/>
          </p:cNvSpPr>
          <p:nvPr>
            <p:ph type="body" idx="1"/>
          </p:nvPr>
        </p:nvSpPr>
        <p:spPr>
          <a:xfrm>
            <a:off x="1403330" y="1814409"/>
            <a:ext cx="9385340" cy="4141559"/>
          </a:xfrm>
          <a:prstGeom prst="rect">
            <a:avLst/>
          </a:prstGeom>
        </p:spPr>
        <p:txBody>
          <a:bodyPr/>
          <a:lstStyle/>
          <a:p>
            <a:pPr marL="104013" indent="0" defTabSz="832104">
              <a:spcBef>
                <a:spcPts val="900"/>
              </a:spcBef>
              <a:buSzPts val="4500"/>
              <a:buNone/>
              <a:defRPr sz="4550"/>
            </a:pPr>
            <a:endParaRPr dirty="0"/>
          </a:p>
          <a:p>
            <a:pPr marL="661225" indent="-557212" defTabSz="832104">
              <a:spcBef>
                <a:spcPts val="900"/>
              </a:spcBef>
              <a:buSzPts val="4500"/>
              <a:defRPr sz="4550" b="1"/>
            </a:pPr>
            <a:r>
              <a:rPr lang="zh-CN" altLang="en-US" dirty="0"/>
              <a:t>真诚关怀</a:t>
            </a:r>
            <a:endParaRPr dirty="0"/>
          </a:p>
          <a:p>
            <a:pPr marL="661225" indent="-557212" defTabSz="832104">
              <a:spcBef>
                <a:spcPts val="900"/>
              </a:spcBef>
              <a:buSzPts val="4500"/>
              <a:defRPr sz="4550" b="1"/>
            </a:pPr>
            <a:r>
              <a:rPr lang="zh-CN" altLang="en-US" dirty="0"/>
              <a:t>持续</a:t>
            </a:r>
            <a:r>
              <a:rPr dirty="0" err="1"/>
              <a:t>分享</a:t>
            </a:r>
            <a:endParaRPr dirty="0"/>
          </a:p>
          <a:p>
            <a:pPr marL="661225" indent="-557212" defTabSz="832104">
              <a:spcBef>
                <a:spcPts val="900"/>
              </a:spcBef>
              <a:buSzPts val="4500"/>
              <a:defRPr sz="4550" b="1"/>
            </a:pPr>
            <a:r>
              <a:rPr dirty="0" err="1"/>
              <a:t>用故事</a:t>
            </a:r>
            <a:r>
              <a:rPr lang="zh-CN" altLang="en-US" dirty="0"/>
              <a:t>连接</a:t>
            </a:r>
            <a:endParaRPr dirty="0"/>
          </a:p>
          <a:p>
            <a:pPr marL="661225" indent="-557212" defTabSz="832104">
              <a:spcBef>
                <a:spcPts val="900"/>
              </a:spcBef>
              <a:buSzPts val="4500"/>
              <a:defRPr sz="4550" b="1"/>
            </a:pPr>
            <a:r>
              <a:rPr lang="zh-CN" altLang="en-US" dirty="0"/>
              <a:t>顾客买</a:t>
            </a:r>
            <a:r>
              <a:rPr dirty="0" err="1"/>
              <a:t>的是信任</a:t>
            </a:r>
            <a:r>
              <a:rPr dirty="0"/>
              <a:t>    </a:t>
            </a:r>
            <a:r>
              <a:rPr dirty="0" err="1"/>
              <a:t>不是</a:t>
            </a:r>
            <a:r>
              <a:rPr lang="zh-CN" altLang="en-US" dirty="0"/>
              <a:t>产品</a:t>
            </a:r>
            <a:endParaRPr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0BA200C-39BC-88A4-786D-A085B1A98E10}"/>
              </a:ext>
            </a:extLst>
          </p:cNvPr>
          <p:cNvSpPr txBox="1"/>
          <p:nvPr/>
        </p:nvSpPr>
        <p:spPr>
          <a:xfrm>
            <a:off x="1403330" y="1021976"/>
            <a:ext cx="3180358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6200" b="1" i="1" dirty="0">
                <a:latin typeface="Constantia" panose="02030602050306030303" pitchFamily="18" charset="0"/>
              </a:rPr>
              <a:t>建立信任</a:t>
            </a:r>
            <a:endParaRPr kumimoji="0" lang="zh-TW" altLang="en-US" sz="6200" b="1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onstantia" panose="02030602050306030303" pitchFamily="18" charset="0"/>
              <a:sym typeface="Arial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2F81F08-9B33-ECF7-2517-9D686FE4F527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Google Shape;103;g7f0f79c46396924a_13"/>
          <p:cNvSpPr txBox="1">
            <a:spLocks noGrp="1"/>
          </p:cNvSpPr>
          <p:nvPr>
            <p:ph type="title"/>
          </p:nvPr>
        </p:nvSpPr>
        <p:spPr>
          <a:xfrm>
            <a:off x="602938" y="634877"/>
            <a:ext cx="10515601" cy="1456922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金句</a:t>
            </a:r>
            <a:r>
              <a:rPr sz="6200" dirty="0" err="1">
                <a:solidFill>
                  <a:srgbClr val="000000"/>
                </a:solidFill>
              </a:rPr>
              <a:t>建立需求</a:t>
            </a:r>
            <a:endParaRPr sz="6200" dirty="0">
              <a:solidFill>
                <a:srgbClr val="000000"/>
              </a:solidFill>
            </a:endParaRPr>
          </a:p>
        </p:txBody>
      </p:sp>
      <p:sp>
        <p:nvSpPr>
          <p:cNvPr id="138" name="問問題…"/>
          <p:cNvSpPr txBox="1">
            <a:spLocks noGrp="1"/>
          </p:cNvSpPr>
          <p:nvPr>
            <p:ph type="body" idx="1"/>
          </p:nvPr>
        </p:nvSpPr>
        <p:spPr>
          <a:xfrm>
            <a:off x="1793016" y="1636131"/>
            <a:ext cx="8135445" cy="4215800"/>
          </a:xfrm>
          <a:prstGeom prst="rect">
            <a:avLst/>
          </a:prstGeom>
        </p:spPr>
        <p:txBody>
          <a:bodyPr/>
          <a:lstStyle/>
          <a:p>
            <a:pPr marL="624894" indent="-526596" defTabSz="786384">
              <a:spcBef>
                <a:spcPts val="800"/>
              </a:spcBef>
              <a:buSzPts val="4300"/>
              <a:defRPr sz="4300" b="1"/>
            </a:pPr>
            <a:endParaRPr dirty="0"/>
          </a:p>
          <a:p>
            <a:pPr marL="624894" indent="-526596" defTabSz="786384">
              <a:spcBef>
                <a:spcPts val="800"/>
              </a:spcBef>
              <a:buSzPts val="4300"/>
              <a:defRPr sz="4300" b="1"/>
            </a:pPr>
            <a:r>
              <a:rPr lang="zh-CN" altLang="en-US" dirty="0"/>
              <a:t>问问题</a:t>
            </a:r>
            <a:endParaRPr dirty="0"/>
          </a:p>
          <a:p>
            <a:pPr marL="624894" indent="-526596" defTabSz="786384">
              <a:spcBef>
                <a:spcPts val="800"/>
              </a:spcBef>
              <a:buSzPts val="4300"/>
              <a:defRPr sz="4300" b="1"/>
            </a:pPr>
            <a:r>
              <a:rPr lang="zh-CN" altLang="en-US" dirty="0"/>
              <a:t>说见证</a:t>
            </a:r>
            <a:r>
              <a:rPr dirty="0" err="1"/>
              <a:t>故事</a:t>
            </a:r>
            <a:endParaRPr dirty="0"/>
          </a:p>
          <a:p>
            <a:pPr marL="624894" indent="-526596" defTabSz="786384">
              <a:spcBef>
                <a:spcPts val="800"/>
              </a:spcBef>
              <a:buSzPts val="4300"/>
              <a:defRPr sz="4300" b="1"/>
            </a:pPr>
            <a:r>
              <a:rPr lang="zh-CN" altLang="en-US" dirty="0"/>
              <a:t>换痛点</a:t>
            </a:r>
            <a:endParaRPr dirty="0"/>
          </a:p>
          <a:p>
            <a:pPr marL="624894" indent="-526596" defTabSz="786384">
              <a:spcBef>
                <a:spcPts val="800"/>
              </a:spcBef>
              <a:buSzPts val="4300"/>
              <a:defRPr sz="4300" b="1"/>
            </a:pPr>
            <a:r>
              <a:rPr lang="zh-CN" altLang="en-US" dirty="0"/>
              <a:t>需求</a:t>
            </a:r>
            <a:r>
              <a:rPr dirty="0" err="1"/>
              <a:t>是被</a:t>
            </a:r>
            <a:r>
              <a:rPr lang="zh-CN" altLang="en-US" dirty="0"/>
              <a:t>唤醒</a:t>
            </a:r>
            <a:r>
              <a:rPr dirty="0"/>
              <a:t>的  </a:t>
            </a:r>
            <a:r>
              <a:rPr dirty="0" err="1"/>
              <a:t>不是被</a:t>
            </a:r>
            <a:r>
              <a:rPr lang="zh-CN" altLang="en-US" dirty="0"/>
              <a:t>创造</a:t>
            </a:r>
            <a:r>
              <a:rPr dirty="0"/>
              <a:t>的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8692C91C-7BAF-33AF-15FC-6D101BF7BDDC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Google Shape;103;g7f0f79c46396924a_13"/>
          <p:cNvSpPr txBox="1">
            <a:spLocks noGrp="1"/>
          </p:cNvSpPr>
          <p:nvPr>
            <p:ph type="title"/>
          </p:nvPr>
        </p:nvSpPr>
        <p:spPr>
          <a:xfrm>
            <a:off x="1026409" y="521966"/>
            <a:ext cx="10515601" cy="1435352"/>
          </a:xfrm>
          <a:prstGeom prst="rect">
            <a:avLst/>
          </a:prstGeom>
        </p:spPr>
        <p:txBody>
          <a:bodyPr/>
          <a:lstStyle>
            <a:lvl1pPr>
              <a:defRPr sz="6200">
                <a:solidFill>
                  <a:srgbClr val="000000"/>
                </a:solidFill>
              </a:defRPr>
            </a:lvl1pPr>
          </a:lstStyle>
          <a:p>
            <a:r>
              <a:rPr dirty="0" err="1"/>
              <a:t>展示</a:t>
            </a:r>
            <a:r>
              <a:rPr lang="zh-CN" altLang="en-US" dirty="0"/>
              <a:t>说明</a:t>
            </a:r>
            <a:endParaRPr dirty="0"/>
          </a:p>
        </p:txBody>
      </p:sp>
      <p:sp>
        <p:nvSpPr>
          <p:cNvPr id="142" name="生活化語言…"/>
          <p:cNvSpPr txBox="1">
            <a:spLocks noGrp="1"/>
          </p:cNvSpPr>
          <p:nvPr>
            <p:ph type="body" sz="half" idx="1"/>
          </p:nvPr>
        </p:nvSpPr>
        <p:spPr>
          <a:xfrm>
            <a:off x="1608377" y="2011668"/>
            <a:ext cx="8308977" cy="39666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20623" indent="-315468" defTabSz="841247">
              <a:spcBef>
                <a:spcPts val="900"/>
              </a:spcBef>
              <a:buSzPts val="2500"/>
              <a:defRPr sz="2576"/>
            </a:pPr>
            <a:endParaRPr dirty="0"/>
          </a:p>
          <a:p>
            <a:pPr marL="668491" indent="-563335" defTabSz="841247">
              <a:spcBef>
                <a:spcPts val="900"/>
              </a:spcBef>
              <a:buSzPts val="4600"/>
              <a:defRPr sz="4600" b="1"/>
            </a:pPr>
            <a:r>
              <a:rPr dirty="0" err="1"/>
              <a:t>生活化</a:t>
            </a:r>
            <a:r>
              <a:rPr lang="zh-CN" altLang="en-US" dirty="0"/>
              <a:t>语言</a:t>
            </a:r>
            <a:endParaRPr dirty="0"/>
          </a:p>
          <a:p>
            <a:pPr marL="668491" indent="-563335" defTabSz="841247">
              <a:spcBef>
                <a:spcPts val="900"/>
              </a:spcBef>
              <a:buSzPts val="4600"/>
              <a:defRPr sz="4600" b="1"/>
            </a:pPr>
            <a:r>
              <a:rPr lang="zh-CN" altLang="en-US" dirty="0"/>
              <a:t>真实见证</a:t>
            </a:r>
            <a:endParaRPr dirty="0"/>
          </a:p>
          <a:p>
            <a:pPr marL="668491" indent="-563335" defTabSz="841247">
              <a:spcBef>
                <a:spcPts val="900"/>
              </a:spcBef>
              <a:buSzPts val="4600"/>
              <a:defRPr sz="4600" b="1"/>
            </a:pPr>
            <a:r>
              <a:rPr lang="zh-CN" altLang="en-US" dirty="0"/>
              <a:t>强调意义</a:t>
            </a:r>
            <a:endParaRPr dirty="0"/>
          </a:p>
          <a:p>
            <a:pPr marL="668491" indent="-563335" defTabSz="841247">
              <a:spcBef>
                <a:spcPts val="900"/>
              </a:spcBef>
              <a:buSzPts val="4600"/>
              <a:defRPr sz="4600" b="1"/>
            </a:pPr>
            <a:r>
              <a:rPr dirty="0" err="1"/>
              <a:t>用故事</a:t>
            </a:r>
            <a:r>
              <a:rPr lang="zh-CN" altLang="en-US" dirty="0"/>
              <a:t>展示价值</a:t>
            </a:r>
            <a:r>
              <a:rPr dirty="0"/>
              <a:t>. </a:t>
            </a:r>
            <a:r>
              <a:rPr lang="zh-CN" altLang="en-US" dirty="0"/>
              <a:t>说服</a:t>
            </a:r>
            <a:r>
              <a:rPr dirty="0" err="1"/>
              <a:t>人心</a:t>
            </a:r>
            <a:endParaRPr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E99B160-050E-C924-97A4-A9051A9EB1B5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Google Shape;103;g7f0f79c46396924a_13"/>
          <p:cNvSpPr txBox="1">
            <a:spLocks noGrp="1"/>
          </p:cNvSpPr>
          <p:nvPr>
            <p:ph type="title"/>
          </p:nvPr>
        </p:nvSpPr>
        <p:spPr>
          <a:xfrm>
            <a:off x="1402827" y="600386"/>
            <a:ext cx="10515601" cy="1749035"/>
          </a:xfrm>
          <a:prstGeom prst="rect">
            <a:avLst/>
          </a:prstGeom>
        </p:spPr>
        <p:txBody>
          <a:bodyPr/>
          <a:lstStyle>
            <a:lvl1pPr>
              <a:defRPr sz="6200">
                <a:solidFill>
                  <a:srgbClr val="000000"/>
                </a:solidFill>
              </a:defRPr>
            </a:lvl1pPr>
          </a:lstStyle>
          <a:p>
            <a:r>
              <a:rPr lang="zh-CN" altLang="en-US" dirty="0"/>
              <a:t>异议处理</a:t>
            </a:r>
            <a:endParaRPr dirty="0"/>
          </a:p>
        </p:txBody>
      </p:sp>
      <p:sp>
        <p:nvSpPr>
          <p:cNvPr id="146" name="傾聽同理…"/>
          <p:cNvSpPr txBox="1">
            <a:spLocks noGrp="1"/>
          </p:cNvSpPr>
          <p:nvPr>
            <p:ph type="body" sz="half" idx="1"/>
          </p:nvPr>
        </p:nvSpPr>
        <p:spPr>
          <a:xfrm rot="21562502">
            <a:off x="1793101" y="1972166"/>
            <a:ext cx="8040587" cy="39865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25195" indent="-318897" defTabSz="850391">
              <a:spcBef>
                <a:spcPts val="900"/>
              </a:spcBef>
              <a:buSzPts val="2600"/>
              <a:defRPr sz="2604"/>
            </a:pPr>
            <a:endParaRPr dirty="0"/>
          </a:p>
          <a:p>
            <a:pPr marL="675757" indent="-569458" defTabSz="850391">
              <a:spcBef>
                <a:spcPts val="900"/>
              </a:spcBef>
              <a:buSzPts val="4600"/>
              <a:defRPr sz="4650" b="1"/>
            </a:pPr>
            <a:r>
              <a:rPr lang="zh-CN" altLang="en-US" dirty="0"/>
              <a:t>倾听同理</a:t>
            </a:r>
            <a:endParaRPr dirty="0"/>
          </a:p>
          <a:p>
            <a:pPr marL="675757" indent="-569458" defTabSz="850391">
              <a:spcBef>
                <a:spcPts val="900"/>
              </a:spcBef>
              <a:buSzPts val="4600"/>
              <a:defRPr sz="4650" b="1"/>
            </a:pPr>
            <a:r>
              <a:rPr lang="zh-CN" altLang="en-US" dirty="0"/>
              <a:t>回应价值</a:t>
            </a:r>
            <a:r>
              <a:rPr dirty="0"/>
              <a:t>  </a:t>
            </a:r>
            <a:r>
              <a:rPr dirty="0" err="1"/>
              <a:t>而非</a:t>
            </a:r>
            <a:r>
              <a:rPr lang="zh-CN" altLang="en-US" dirty="0"/>
              <a:t>价格</a:t>
            </a:r>
            <a:endParaRPr dirty="0"/>
          </a:p>
          <a:p>
            <a:pPr marL="675757" indent="-569458" defTabSz="850391">
              <a:spcBef>
                <a:spcPts val="900"/>
              </a:spcBef>
              <a:buSzPts val="4600"/>
              <a:defRPr sz="4650" b="1"/>
            </a:pPr>
            <a:r>
              <a:rPr lang="zh-CN" altLang="en-US" dirty="0"/>
              <a:t>经验见证</a:t>
            </a:r>
            <a:endParaRPr dirty="0"/>
          </a:p>
          <a:p>
            <a:pPr marL="675757" indent="-569458" defTabSz="850391">
              <a:spcBef>
                <a:spcPts val="900"/>
              </a:spcBef>
              <a:buSzPts val="4600"/>
              <a:defRPr sz="4650" b="1"/>
            </a:pPr>
            <a:r>
              <a:rPr dirty="0" err="1"/>
              <a:t>化解</a:t>
            </a:r>
            <a:r>
              <a:rPr lang="zh-CN" altLang="en-US" dirty="0"/>
              <a:t>疑虑</a:t>
            </a:r>
            <a:r>
              <a:rPr dirty="0"/>
              <a:t>  </a:t>
            </a:r>
            <a:r>
              <a:rPr lang="zh-CN" altLang="en-US" dirty="0"/>
              <a:t>转化观点</a:t>
            </a:r>
            <a:endParaRPr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9DB3888-166D-F30E-626F-F757253BE0F4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03;g7f0f79c46396924a_13"/>
          <p:cNvSpPr txBox="1">
            <a:spLocks noGrp="1"/>
          </p:cNvSpPr>
          <p:nvPr>
            <p:ph type="title"/>
          </p:nvPr>
        </p:nvSpPr>
        <p:spPr>
          <a:xfrm>
            <a:off x="602938" y="898383"/>
            <a:ext cx="10986124" cy="1309881"/>
          </a:xfrm>
          <a:prstGeom prst="rect">
            <a:avLst/>
          </a:prstGeom>
        </p:spPr>
        <p:txBody>
          <a:bodyPr/>
          <a:lstStyle/>
          <a:p>
            <a:r>
              <a:rPr dirty="0"/>
              <a:t>的</a:t>
            </a:r>
            <a:r>
              <a:rPr lang="zh-CN" altLang="en-US" sz="6200" dirty="0">
                <a:solidFill>
                  <a:srgbClr val="000000"/>
                </a:solidFill>
              </a:rPr>
              <a:t>缔结产品</a:t>
            </a:r>
            <a:r>
              <a:rPr dirty="0" err="1"/>
              <a:t>模式</a:t>
            </a:r>
            <a:r>
              <a:rPr dirty="0"/>
              <a:t>    對</a:t>
            </a:r>
          </a:p>
        </p:txBody>
      </p:sp>
      <p:pic>
        <p:nvPicPr>
          <p:cNvPr id="149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29704"/>
          <a:stretch>
            <a:fillRect/>
          </a:stretch>
        </p:blipFill>
        <p:spPr>
          <a:xfrm>
            <a:off x="-50451" y="2139307"/>
            <a:ext cx="12292902" cy="4747119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明確行動…"/>
          <p:cNvSpPr txBox="1">
            <a:spLocks noGrp="1"/>
          </p:cNvSpPr>
          <p:nvPr>
            <p:ph type="body" sz="half" idx="1"/>
          </p:nvPr>
        </p:nvSpPr>
        <p:spPr>
          <a:xfrm>
            <a:off x="1297351" y="2139307"/>
            <a:ext cx="7785161" cy="4037656"/>
          </a:xfrm>
          <a:prstGeom prst="rect">
            <a:avLst/>
          </a:prstGeom>
        </p:spPr>
        <p:txBody>
          <a:bodyPr/>
          <a:lstStyle/>
          <a:p>
            <a:pPr marL="402336" indent="-301752" defTabSz="804672">
              <a:spcBef>
                <a:spcPts val="800"/>
              </a:spcBef>
              <a:buSzPts val="2400"/>
              <a:defRPr sz="2464"/>
            </a:pPr>
            <a:endParaRPr dirty="0"/>
          </a:p>
          <a:p>
            <a:pPr marL="639426" indent="-538842" defTabSz="804672">
              <a:spcBef>
                <a:spcPts val="800"/>
              </a:spcBef>
              <a:buSzPts val="4300"/>
              <a:defRPr sz="4400" b="1"/>
            </a:pPr>
            <a:r>
              <a:rPr lang="zh-CN" altLang="en-US" dirty="0"/>
              <a:t>明确行动</a:t>
            </a:r>
            <a:endParaRPr dirty="0"/>
          </a:p>
          <a:p>
            <a:pPr marL="639426" indent="-538842" defTabSz="804672">
              <a:spcBef>
                <a:spcPts val="800"/>
              </a:spcBef>
              <a:buSzPts val="4300"/>
              <a:defRPr sz="4400" b="1"/>
            </a:pPr>
            <a:r>
              <a:rPr lang="zh-CN" altLang="en-US" dirty="0"/>
              <a:t>协助</a:t>
            </a:r>
            <a:r>
              <a:rPr dirty="0" err="1"/>
              <a:t>決定</a:t>
            </a:r>
            <a:endParaRPr dirty="0"/>
          </a:p>
          <a:p>
            <a:pPr marL="639426" indent="-538842" defTabSz="804672">
              <a:spcBef>
                <a:spcPts val="800"/>
              </a:spcBef>
              <a:buSzPts val="4300"/>
              <a:defRPr sz="4400" b="1"/>
            </a:pPr>
            <a:r>
              <a:rPr lang="zh-CN" altLang="en-US" dirty="0"/>
              <a:t>持续关怀</a:t>
            </a:r>
            <a:endParaRPr dirty="0"/>
          </a:p>
          <a:p>
            <a:pPr marL="639426" indent="-538842" defTabSz="804672">
              <a:spcBef>
                <a:spcPts val="800"/>
              </a:spcBef>
              <a:buSzPts val="4300"/>
              <a:defRPr sz="4400" b="1"/>
            </a:pPr>
            <a:r>
              <a:rPr dirty="0" err="1"/>
              <a:t>成交是</a:t>
            </a:r>
            <a:r>
              <a:rPr lang="zh-CN" altLang="en-US" dirty="0"/>
              <a:t>关系</a:t>
            </a:r>
            <a:r>
              <a:rPr dirty="0"/>
              <a:t>的</a:t>
            </a:r>
            <a:r>
              <a:rPr lang="zh-CN" altLang="en-US" dirty="0"/>
              <a:t>开始</a:t>
            </a:r>
            <a:r>
              <a:rPr dirty="0"/>
              <a:t>  </a:t>
            </a:r>
            <a:r>
              <a:rPr dirty="0" err="1"/>
              <a:t>不是</a:t>
            </a:r>
            <a:r>
              <a:rPr lang="zh-CN" altLang="en-US" dirty="0"/>
              <a:t>结束</a:t>
            </a:r>
            <a:endParaRPr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3B6D8A0-19A4-6D31-C613-3538B40F7273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結語…"/>
          <p:cNvSpPr txBox="1">
            <a:spLocks noGrp="1"/>
          </p:cNvSpPr>
          <p:nvPr>
            <p:ph type="body" idx="1"/>
          </p:nvPr>
        </p:nvSpPr>
        <p:spPr>
          <a:xfrm>
            <a:off x="838200" y="966153"/>
            <a:ext cx="11002569" cy="4351338"/>
          </a:xfrm>
          <a:prstGeom prst="rect">
            <a:avLst/>
          </a:prstGeom>
        </p:spPr>
        <p:txBody>
          <a:bodyPr/>
          <a:lstStyle/>
          <a:p>
            <a:pPr marL="873578" indent="-759278">
              <a:buSzPts val="6200"/>
              <a:defRPr sz="6200" b="1"/>
            </a:pPr>
            <a:r>
              <a:rPr lang="zh-CN" altLang="en-US" dirty="0"/>
              <a:t>结语</a:t>
            </a:r>
            <a:endParaRPr dirty="0"/>
          </a:p>
          <a:p>
            <a:pPr marL="604157" indent="-489857">
              <a:buSzPts val="4000"/>
              <a:defRPr sz="4000" b="1"/>
            </a:pPr>
            <a:endParaRPr dirty="0"/>
          </a:p>
          <a:p>
            <a:pPr marL="726621" indent="-612321">
              <a:buSzPts val="5000"/>
              <a:defRPr sz="5000" b="1"/>
            </a:pPr>
            <a:r>
              <a:rPr lang="zh-CN" altLang="en-US" dirty="0"/>
              <a:t>每个步骤</a:t>
            </a:r>
            <a:endParaRPr dirty="0"/>
          </a:p>
          <a:p>
            <a:pPr marL="726621" indent="-612321">
              <a:buSzPts val="5000"/>
              <a:defRPr sz="5000" b="1"/>
            </a:pPr>
            <a:r>
              <a:rPr dirty="0" err="1"/>
              <a:t>都是建立信任</a:t>
            </a:r>
            <a:r>
              <a:rPr dirty="0"/>
              <a:t>  </a:t>
            </a:r>
            <a:r>
              <a:rPr lang="zh-CN" altLang="en-US" dirty="0"/>
              <a:t>与</a:t>
            </a:r>
            <a:r>
              <a:rPr dirty="0"/>
              <a:t> </a:t>
            </a:r>
            <a:r>
              <a:rPr lang="zh-CN" altLang="en-US" dirty="0"/>
              <a:t>创造价值</a:t>
            </a:r>
            <a:r>
              <a:rPr dirty="0"/>
              <a:t>的</a:t>
            </a:r>
            <a:r>
              <a:rPr lang="zh-CN" altLang="en-US"/>
              <a:t>桥梁</a:t>
            </a:r>
            <a:endParaRPr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B9A101F1-C7C8-F8D8-AFB6-C01036AD5EF3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5904</TotalTime>
  <Words>243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Adobe Fangsong Std R</vt:lpstr>
      <vt:lpstr>Comfortaa</vt:lpstr>
      <vt:lpstr>Play</vt:lpstr>
      <vt:lpstr>Arial</vt:lpstr>
      <vt:lpstr>Constantia</vt:lpstr>
      <vt:lpstr>Office Theme</vt:lpstr>
      <vt:lpstr>PowerPoint Presentation</vt:lpstr>
      <vt:lpstr>建立需求</vt:lpstr>
      <vt:lpstr>富三代企业模式    .</vt:lpstr>
      <vt:lpstr>富三代企业模式    .</vt:lpstr>
      <vt:lpstr>PowerPoint Presentation</vt:lpstr>
      <vt:lpstr>金句建立需求</vt:lpstr>
      <vt:lpstr>展示说明</vt:lpstr>
      <vt:lpstr>异议处理</vt:lpstr>
      <vt:lpstr>的缔结产品模式    對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富三代企业模式    .</dc:title>
  <dc:creator>BC COMPUTERS</dc:creator>
  <cp:lastModifiedBy>BC COMPUTERS</cp:lastModifiedBy>
  <cp:revision>5</cp:revision>
  <dcterms:modified xsi:type="dcterms:W3CDTF">2026-02-17T16:27:49Z</dcterms:modified>
</cp:coreProperties>
</file>