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67" r:id="rId2"/>
    <p:sldId id="268" r:id="rId3"/>
    <p:sldId id="271" r:id="rId4"/>
    <p:sldId id="272" r:id="rId5"/>
    <p:sldId id="270" r:id="rId6"/>
    <p:sldId id="273" r:id="rId7"/>
    <p:sldId id="274" r:id="rId8"/>
    <p:sldId id="275" r:id="rId9"/>
    <p:sldId id="276" r:id="rId10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49" autoAdjust="0"/>
    <p:restoredTop sz="94660"/>
  </p:normalViewPr>
  <p:slideViewPr>
    <p:cSldViewPr>
      <p:cViewPr varScale="1">
        <p:scale>
          <a:sx n="51" d="100"/>
          <a:sy n="51" d="100"/>
        </p:scale>
        <p:origin x="638" y="29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246254-A94C-41AE-8CF3-1165DD049B4B}" type="datetimeFigureOut">
              <a:rPr lang="en-MY" smtClean="0"/>
              <a:t>4/10/2026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B93ED6-8A21-456E-B691-051726EAC924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46405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949642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9496425"/>
            <a:ext cx="18287365" cy="791845"/>
          </a:xfrm>
          <a:custGeom>
            <a:avLst/>
            <a:gdLst/>
            <a:ahLst/>
            <a:cxnLst/>
            <a:rect l="l" t="t" r="r" b="b"/>
            <a:pathLst>
              <a:path w="18287365" h="791845">
                <a:moveTo>
                  <a:pt x="556526" y="0"/>
                </a:moveTo>
                <a:lnTo>
                  <a:pt x="0" y="0"/>
                </a:lnTo>
                <a:lnTo>
                  <a:pt x="0" y="791324"/>
                </a:lnTo>
                <a:lnTo>
                  <a:pt x="556526" y="791324"/>
                </a:lnTo>
                <a:lnTo>
                  <a:pt x="556526" y="0"/>
                </a:lnTo>
                <a:close/>
              </a:path>
              <a:path w="18287365" h="791845">
                <a:moveTo>
                  <a:pt x="18286972" y="0"/>
                </a:moveTo>
                <a:lnTo>
                  <a:pt x="3775418" y="0"/>
                </a:lnTo>
                <a:lnTo>
                  <a:pt x="3775418" y="790587"/>
                </a:lnTo>
                <a:lnTo>
                  <a:pt x="18286972" y="790587"/>
                </a:lnTo>
                <a:lnTo>
                  <a:pt x="18286972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0238" y="9271587"/>
            <a:ext cx="2867024" cy="9715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8287999" cy="94964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70425" y="592137"/>
            <a:ext cx="4753610" cy="8026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00" b="0" i="0">
                <a:solidFill>
                  <a:srgbClr val="003366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42987" y="3721632"/>
            <a:ext cx="9286240" cy="0"/>
          </a:xfrm>
          <a:custGeom>
            <a:avLst/>
            <a:gdLst/>
            <a:ahLst/>
            <a:cxnLst/>
            <a:rect l="l" t="t" r="r" b="b"/>
            <a:pathLst>
              <a:path w="9286240">
                <a:moveTo>
                  <a:pt x="0" y="0"/>
                </a:moveTo>
                <a:lnTo>
                  <a:pt x="9285924" y="0"/>
                </a:lnTo>
              </a:path>
            </a:pathLst>
          </a:custGeom>
          <a:ln w="285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9496415"/>
            <a:ext cx="556895" cy="791845"/>
          </a:xfrm>
          <a:custGeom>
            <a:avLst/>
            <a:gdLst/>
            <a:ahLst/>
            <a:cxnLst/>
            <a:rect l="l" t="t" r="r" b="b"/>
            <a:pathLst>
              <a:path w="556895" h="791845">
                <a:moveTo>
                  <a:pt x="556536" y="791324"/>
                </a:moveTo>
                <a:lnTo>
                  <a:pt x="0" y="791324"/>
                </a:lnTo>
                <a:lnTo>
                  <a:pt x="0" y="0"/>
                </a:lnTo>
                <a:lnTo>
                  <a:pt x="556536" y="0"/>
                </a:lnTo>
                <a:lnTo>
                  <a:pt x="556536" y="7913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775424" y="9496415"/>
            <a:ext cx="14511655" cy="791210"/>
          </a:xfrm>
          <a:custGeom>
            <a:avLst/>
            <a:gdLst/>
            <a:ahLst/>
            <a:cxnLst/>
            <a:rect l="l" t="t" r="r" b="b"/>
            <a:pathLst>
              <a:path w="14511655" h="791209">
                <a:moveTo>
                  <a:pt x="14511548" y="790584"/>
                </a:moveTo>
                <a:lnTo>
                  <a:pt x="0" y="790584"/>
                </a:lnTo>
                <a:lnTo>
                  <a:pt x="0" y="0"/>
                </a:lnTo>
                <a:lnTo>
                  <a:pt x="14511548" y="0"/>
                </a:lnTo>
                <a:lnTo>
                  <a:pt x="14511548" y="79058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0238" y="9271587"/>
            <a:ext cx="2867024" cy="97154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rgbClr val="003366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rgbClr val="003366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rgbClr val="003366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70425" y="592137"/>
            <a:ext cx="4753610" cy="831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00" b="0" i="0">
                <a:solidFill>
                  <a:srgbClr val="003366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50020" y="4597609"/>
            <a:ext cx="8372475" cy="2787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3336350" y="9483906"/>
            <a:ext cx="4688840" cy="8401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00" b="0" i="0">
                <a:solidFill>
                  <a:schemeClr val="bg1"/>
                </a:solidFill>
                <a:latin typeface="SimSun"/>
                <a:cs typeface="SimSu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FCE870F-5446-4157-07FE-DDB1D03B1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>
            <a:extLst>
              <a:ext uri="{FF2B5EF4-FFF2-40B4-BE49-F238E27FC236}">
                <a16:creationId xmlns:a16="http://schemas.microsoft.com/office/drawing/2014/main" id="{7AB69500-AD95-1C53-4870-197D690F1F72}"/>
              </a:ext>
            </a:extLst>
          </p:cNvPr>
          <p:cNvSpPr txBox="1"/>
          <p:nvPr/>
        </p:nvSpPr>
        <p:spPr>
          <a:xfrm>
            <a:off x="1042987" y="4290061"/>
            <a:ext cx="6804025" cy="1719702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lang="en-US" altLang="zh-CN" sz="3400" b="1" spc="-10" dirty="0">
                <a:latin typeface="Microsoft JhengHei"/>
                <a:cs typeface="Microsoft JhengHei"/>
              </a:rPr>
              <a:t>2</a:t>
            </a:r>
            <a:r>
              <a:rPr lang="zh-CN" altLang="en-US" sz="3400" b="1" spc="-10" dirty="0">
                <a:latin typeface="Microsoft JhengHei"/>
                <a:cs typeface="Microsoft JhengHei"/>
              </a:rPr>
              <a:t>：跟进的对象</a:t>
            </a:r>
            <a:endParaRPr lang="zh-CN" altLang="en-US" sz="3400" dirty="0">
              <a:latin typeface="Microsoft JhengHei"/>
              <a:cs typeface="Microsoft JhengHei"/>
            </a:endParaRP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solidFill>
                  <a:schemeClr val="tx1"/>
                </a:solidFill>
                <a:latin typeface="SimSun"/>
                <a:cs typeface="SimSun"/>
              </a:rPr>
              <a:t>消费商</a:t>
            </a:r>
            <a:r>
              <a:rPr lang="en-MY" altLang="zh-CN" sz="3400" spc="-10" dirty="0">
                <a:solidFill>
                  <a:schemeClr val="tx1"/>
                </a:solidFill>
                <a:latin typeface="SimSun"/>
                <a:cs typeface="SimSun"/>
              </a:rPr>
              <a:t>-</a:t>
            </a:r>
            <a:r>
              <a:rPr lang="zh-CN" altLang="en-US" sz="3400" spc="-10" dirty="0">
                <a:solidFill>
                  <a:schemeClr val="tx1"/>
                </a:solidFill>
                <a:latin typeface="SimSun"/>
                <a:cs typeface="SimSun"/>
              </a:rPr>
              <a:t>消费商手把手</a:t>
            </a:r>
            <a:endParaRPr lang="en-MY" altLang="zh-CN" sz="3400" spc="-10" dirty="0">
              <a:solidFill>
                <a:schemeClr val="tx1"/>
              </a:solidFill>
              <a:latin typeface="SimSun"/>
              <a:cs typeface="SimSun"/>
            </a:endParaRP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solidFill>
                  <a:schemeClr val="tx1"/>
                </a:solidFill>
                <a:latin typeface="SimSun"/>
                <a:cs typeface="SimSun"/>
              </a:rPr>
              <a:t>创业家</a:t>
            </a:r>
            <a:r>
              <a:rPr lang="en-MY" altLang="zh-CN" sz="3400" spc="-10" dirty="0">
                <a:solidFill>
                  <a:schemeClr val="tx1"/>
                </a:solidFill>
                <a:latin typeface="SimSun"/>
                <a:cs typeface="SimSun"/>
              </a:rPr>
              <a:t>-</a:t>
            </a:r>
            <a:r>
              <a:rPr lang="zh-CN" altLang="en-US" sz="3400" spc="-10" dirty="0">
                <a:solidFill>
                  <a:schemeClr val="tx1"/>
                </a:solidFill>
                <a:latin typeface="SimSun"/>
                <a:cs typeface="SimSun"/>
              </a:rPr>
              <a:t>创业家手把手</a:t>
            </a:r>
            <a:endParaRPr sz="3400" dirty="0">
              <a:solidFill>
                <a:schemeClr val="tx1"/>
              </a:solidFill>
              <a:latin typeface="SimSun"/>
              <a:cs typeface="SimSun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4B9FE4D9-DEEF-FD2E-C464-5D5422B9CB0E}"/>
              </a:ext>
            </a:extLst>
          </p:cNvPr>
          <p:cNvSpPr txBox="1"/>
          <p:nvPr/>
        </p:nvSpPr>
        <p:spPr>
          <a:xfrm>
            <a:off x="1016000" y="2235848"/>
            <a:ext cx="5130800" cy="10438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700" b="1" spc="-20" dirty="0">
                <a:latin typeface="Microsoft JhengHei"/>
                <a:cs typeface="Microsoft JhengHei"/>
              </a:rPr>
              <a:t>五、</a:t>
            </a:r>
            <a:r>
              <a:rPr lang="zh-CN" altLang="en-US" sz="6700" b="1" spc="-20" dirty="0">
                <a:latin typeface="Microsoft JhengHei"/>
                <a:cs typeface="Microsoft JhengHei"/>
              </a:rPr>
              <a:t>跟进辅导</a:t>
            </a:r>
            <a:endParaRPr sz="6700" dirty="0">
              <a:latin typeface="Microsoft JhengHei"/>
              <a:cs typeface="Microsoft JhengHei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22D78A84-9C44-9DCA-E797-3B791CE12E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425" y="592137"/>
            <a:ext cx="475361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pc="204" dirty="0" err="1"/>
              <a:t>VIP</a:t>
            </a:r>
            <a:r>
              <a:rPr spc="204" dirty="0" err="1"/>
              <a:t>六大步法</a:t>
            </a:r>
            <a:endParaRPr spc="204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D8B283E-6BA6-1C53-A553-8AA4C751B179}"/>
              </a:ext>
            </a:extLst>
          </p:cNvPr>
          <p:cNvGrpSpPr/>
          <p:nvPr/>
        </p:nvGrpSpPr>
        <p:grpSpPr>
          <a:xfrm>
            <a:off x="-75675" y="0"/>
            <a:ext cx="18889584" cy="10381972"/>
            <a:chOff x="-75675" y="0"/>
            <a:chExt cx="18889584" cy="1038197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3527C97-6AF0-BA77-C55F-FA4C35F5DED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-75675" y="902362"/>
              <a:ext cx="18439353" cy="9427274"/>
              <a:chOff x="0" y="0"/>
              <a:chExt cx="24585803" cy="12569698"/>
            </a:xfrm>
          </p:grpSpPr>
          <p:sp>
            <p:nvSpPr>
              <p:cNvPr id="19" name="Freeform 3" descr="A black screen with blue text  AI-generated content may be incorrect.">
                <a:extLst>
                  <a:ext uri="{FF2B5EF4-FFF2-40B4-BE49-F238E27FC236}">
                    <a16:creationId xmlns:a16="http://schemas.microsoft.com/office/drawing/2014/main" id="{69144283-DF37-7775-9CEB-CA488A6A47C7}"/>
                  </a:ext>
                </a:extLst>
              </p:cNvPr>
              <p:cNvSpPr/>
              <p:nvPr/>
            </p:nvSpPr>
            <p:spPr>
              <a:xfrm>
                <a:off x="0" y="0"/>
                <a:ext cx="24585803" cy="12569698"/>
              </a:xfrm>
              <a:custGeom>
                <a:avLst/>
                <a:gdLst/>
                <a:ahLst/>
                <a:cxnLst/>
                <a:rect l="l" t="t" r="r" b="b"/>
                <a:pathLst>
                  <a:path w="24585803" h="12569698">
                    <a:moveTo>
                      <a:pt x="0" y="0"/>
                    </a:moveTo>
                    <a:lnTo>
                      <a:pt x="24585803" y="0"/>
                    </a:lnTo>
                    <a:lnTo>
                      <a:pt x="24585803" y="12569698"/>
                    </a:lnTo>
                    <a:lnTo>
                      <a:pt x="0" y="125696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7449" r="-2240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4" name="object 14">
              <a:extLst>
                <a:ext uri="{FF2B5EF4-FFF2-40B4-BE49-F238E27FC236}">
                  <a16:creationId xmlns:a16="http://schemas.microsoft.com/office/drawing/2014/main" id="{91237EAD-0C94-7265-EA54-F58CD6A9FF5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31712" y="0"/>
              <a:ext cx="7256286" cy="949642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D9E740D-2E9D-F301-5E4F-C7B47EEF110D}"/>
                </a:ext>
              </a:extLst>
            </p:cNvPr>
            <p:cNvGrpSpPr/>
            <p:nvPr/>
          </p:nvGrpSpPr>
          <p:grpSpPr>
            <a:xfrm>
              <a:off x="9620409" y="9410700"/>
              <a:ext cx="9193500" cy="971272"/>
              <a:chOff x="0" y="-91400"/>
              <a:chExt cx="12258000" cy="1295030"/>
            </a:xfrm>
          </p:grpSpPr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4978CAB9-6017-5A45-F3EE-6A78C8BF23CB}"/>
                  </a:ext>
                </a:extLst>
              </p:cNvPr>
              <p:cNvSpPr/>
              <p:nvPr/>
            </p:nvSpPr>
            <p:spPr>
              <a:xfrm>
                <a:off x="0" y="0"/>
                <a:ext cx="12258000" cy="1203630"/>
              </a:xfrm>
              <a:custGeom>
                <a:avLst/>
                <a:gdLst/>
                <a:ahLst/>
                <a:cxnLst/>
                <a:rect l="l" t="t" r="r" b="b"/>
                <a:pathLst>
                  <a:path w="12258000" h="1203630">
                    <a:moveTo>
                      <a:pt x="0" y="0"/>
                    </a:moveTo>
                    <a:lnTo>
                      <a:pt x="12258000" y="0"/>
                    </a:lnTo>
                    <a:lnTo>
                      <a:pt x="12258000" y="1203630"/>
                    </a:lnTo>
                    <a:lnTo>
                      <a:pt x="0" y="120363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TextBox 6">
                <a:extLst>
                  <a:ext uri="{FF2B5EF4-FFF2-40B4-BE49-F238E27FC236}">
                    <a16:creationId xmlns:a16="http://schemas.microsoft.com/office/drawing/2014/main" id="{AAD63497-A96A-DB6E-50FF-B376C122A62B}"/>
                  </a:ext>
                </a:extLst>
              </p:cNvPr>
              <p:cNvSpPr txBox="1"/>
              <p:nvPr/>
            </p:nvSpPr>
            <p:spPr>
              <a:xfrm>
                <a:off x="0" y="-91400"/>
                <a:ext cx="10845588" cy="1038901"/>
              </a:xfrm>
              <a:prstGeom prst="rect">
                <a:avLst/>
              </a:prstGeom>
            </p:spPr>
            <p:txBody>
              <a:bodyPr lIns="0" tIns="0" rIns="0" bIns="0" rtlCol="0" anchor="b"/>
              <a:lstStyle/>
              <a:p>
                <a:pPr algn="r"/>
                <a:r>
                  <a:rPr lang="zh-CN" sz="4050" noProof="0" dirty="0">
                    <a:solidFill>
                      <a:srgbClr val="FFFFFF"/>
                    </a:solidFill>
                    <a:latin typeface="Comfortaa Bold"/>
                    <a:ea typeface="Comfortaa Bold"/>
                    <a:cs typeface="Comfortaa Bold"/>
                    <a:sym typeface="Comfortaa Bold"/>
                  </a:rPr>
                  <a:t>i系统 手把手    </a:t>
                </a:r>
                <a:endParaRPr lang="zh-CN" sz="4050" i="1" noProof="0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endParaRPr>
              </a:p>
            </p:txBody>
          </p:sp>
        </p:grpSp>
        <p:sp>
          <p:nvSpPr>
            <p:cNvPr id="6" name="object 15">
              <a:extLst>
                <a:ext uri="{FF2B5EF4-FFF2-40B4-BE49-F238E27FC236}">
                  <a16:creationId xmlns:a16="http://schemas.microsoft.com/office/drawing/2014/main" id="{5CFEE2F1-F087-5118-7847-F7C7F86705EE}"/>
                </a:ext>
              </a:extLst>
            </p:cNvPr>
            <p:cNvSpPr/>
            <p:nvPr/>
          </p:nvSpPr>
          <p:spPr>
            <a:xfrm>
              <a:off x="1042987" y="3721632"/>
              <a:ext cx="9286240" cy="0"/>
            </a:xfrm>
            <a:custGeom>
              <a:avLst/>
              <a:gdLst/>
              <a:ahLst/>
              <a:cxnLst/>
              <a:rect l="l" t="t" r="r" b="b"/>
              <a:pathLst>
                <a:path w="9286240">
                  <a:moveTo>
                    <a:pt x="0" y="0"/>
                  </a:moveTo>
                  <a:lnTo>
                    <a:pt x="9285924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75731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9D6FE14-1EE7-AD7A-1CF4-2B8AB1AC4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>
            <a:extLst>
              <a:ext uri="{FF2B5EF4-FFF2-40B4-BE49-F238E27FC236}">
                <a16:creationId xmlns:a16="http://schemas.microsoft.com/office/drawing/2014/main" id="{3126A5A8-67F7-7084-31CE-0F330B54C5DA}"/>
              </a:ext>
            </a:extLst>
          </p:cNvPr>
          <p:cNvSpPr txBox="1"/>
          <p:nvPr/>
        </p:nvSpPr>
        <p:spPr>
          <a:xfrm>
            <a:off x="1042987" y="4290061"/>
            <a:ext cx="9167813" cy="1719702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lang="en-US" altLang="zh-CN" sz="3400" b="1" spc="-10" dirty="0">
                <a:latin typeface="Microsoft JhengHei"/>
                <a:cs typeface="Microsoft JhengHei"/>
              </a:rPr>
              <a:t>3</a:t>
            </a:r>
            <a:r>
              <a:rPr lang="zh-CN" altLang="en-US" sz="3400" b="1" spc="-10" dirty="0">
                <a:latin typeface="Microsoft JhengHei"/>
                <a:cs typeface="Microsoft JhengHei"/>
              </a:rPr>
              <a:t>：跟进辅导三动作</a:t>
            </a:r>
            <a:endParaRPr lang="en-MY" altLang="zh-CN" sz="3400" b="1" spc="-10" dirty="0">
              <a:latin typeface="Microsoft JhengHei"/>
              <a:cs typeface="Microsoft JhengHei"/>
            </a:endParaRP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latin typeface="SimSun"/>
                <a:cs typeface="SimSun"/>
              </a:rPr>
              <a:t>跟进消费商</a:t>
            </a:r>
            <a:r>
              <a:rPr lang="en-MY" altLang="zh-CN" sz="3400" spc="-10" dirty="0">
                <a:latin typeface="SimSun"/>
                <a:cs typeface="SimSun"/>
              </a:rPr>
              <a:t>4</a:t>
            </a:r>
            <a:r>
              <a:rPr lang="zh-CN" altLang="en-US" sz="3400" spc="-10" dirty="0">
                <a:latin typeface="SimSun"/>
                <a:cs typeface="SimSun"/>
              </a:rPr>
              <a:t>大步法</a:t>
            </a:r>
            <a:r>
              <a:rPr lang="en-MY" altLang="zh-CN" sz="3400" spc="-10" dirty="0">
                <a:latin typeface="SimSun"/>
                <a:cs typeface="SimSun"/>
              </a:rPr>
              <a:t>/</a:t>
            </a:r>
            <a:r>
              <a:rPr lang="zh-CN" altLang="en-US" sz="3400" spc="-10" dirty="0">
                <a:latin typeface="SimSun"/>
                <a:cs typeface="SimSun"/>
              </a:rPr>
              <a:t>创业家</a:t>
            </a:r>
            <a:r>
              <a:rPr lang="en-MY" altLang="zh-CN" sz="3400" spc="-10" dirty="0">
                <a:latin typeface="SimSun"/>
                <a:cs typeface="SimSun"/>
              </a:rPr>
              <a:t>6</a:t>
            </a:r>
            <a:r>
              <a:rPr lang="zh-CN" altLang="en-US" sz="3400" spc="-10" dirty="0">
                <a:latin typeface="SimSun"/>
                <a:cs typeface="SimSun"/>
              </a:rPr>
              <a:t>大步法</a:t>
            </a:r>
            <a:endParaRPr lang="en-MY" altLang="zh-CN" sz="3400" spc="-10" dirty="0">
              <a:latin typeface="SimSun"/>
              <a:cs typeface="SimSun"/>
            </a:endParaRP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endParaRPr sz="3400" dirty="0">
              <a:latin typeface="SimSun"/>
              <a:cs typeface="SimSun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7FE93E1C-B3A5-C942-F4B5-1BFB0C8ED52E}"/>
              </a:ext>
            </a:extLst>
          </p:cNvPr>
          <p:cNvSpPr txBox="1"/>
          <p:nvPr/>
        </p:nvSpPr>
        <p:spPr>
          <a:xfrm>
            <a:off x="1016000" y="2235848"/>
            <a:ext cx="5130800" cy="10438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700" b="1" spc="-20" dirty="0">
                <a:latin typeface="Microsoft JhengHei"/>
                <a:cs typeface="Microsoft JhengHei"/>
              </a:rPr>
              <a:t>五、</a:t>
            </a:r>
            <a:r>
              <a:rPr lang="zh-CN" altLang="en-US" sz="6700" b="1" spc="-20" dirty="0">
                <a:latin typeface="Microsoft JhengHei"/>
                <a:cs typeface="Microsoft JhengHei"/>
              </a:rPr>
              <a:t>跟进辅导</a:t>
            </a:r>
            <a:endParaRPr sz="6700" dirty="0">
              <a:latin typeface="Microsoft JhengHei"/>
              <a:cs typeface="Microsoft JhengHei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542F5822-8AF7-5259-5F14-209F77596E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425" y="592137"/>
            <a:ext cx="475361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pc="204" dirty="0" err="1"/>
              <a:t>VIP</a:t>
            </a:r>
            <a:r>
              <a:rPr spc="204" dirty="0" err="1"/>
              <a:t>六大步法</a:t>
            </a:r>
            <a:endParaRPr spc="204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0B9AFC3-55CE-6B35-3DFF-3A53C8DCBF79}"/>
              </a:ext>
            </a:extLst>
          </p:cNvPr>
          <p:cNvGrpSpPr/>
          <p:nvPr/>
        </p:nvGrpSpPr>
        <p:grpSpPr>
          <a:xfrm>
            <a:off x="-75675" y="0"/>
            <a:ext cx="18889584" cy="10381972"/>
            <a:chOff x="-75675" y="0"/>
            <a:chExt cx="18889584" cy="1038197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A1DC053-85B5-6E01-8A08-81477219C64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-75675" y="902362"/>
              <a:ext cx="18439353" cy="9427274"/>
              <a:chOff x="0" y="0"/>
              <a:chExt cx="24585803" cy="12569698"/>
            </a:xfrm>
          </p:grpSpPr>
          <p:sp>
            <p:nvSpPr>
              <p:cNvPr id="19" name="Freeform 3" descr="A black screen with blue text  AI-generated content may be incorrect.">
                <a:extLst>
                  <a:ext uri="{FF2B5EF4-FFF2-40B4-BE49-F238E27FC236}">
                    <a16:creationId xmlns:a16="http://schemas.microsoft.com/office/drawing/2014/main" id="{A5A8C7A1-47D4-8E1C-DE47-DA927C6B3E7D}"/>
                  </a:ext>
                </a:extLst>
              </p:cNvPr>
              <p:cNvSpPr/>
              <p:nvPr/>
            </p:nvSpPr>
            <p:spPr>
              <a:xfrm>
                <a:off x="0" y="0"/>
                <a:ext cx="24585803" cy="12569698"/>
              </a:xfrm>
              <a:custGeom>
                <a:avLst/>
                <a:gdLst/>
                <a:ahLst/>
                <a:cxnLst/>
                <a:rect l="l" t="t" r="r" b="b"/>
                <a:pathLst>
                  <a:path w="24585803" h="12569698">
                    <a:moveTo>
                      <a:pt x="0" y="0"/>
                    </a:moveTo>
                    <a:lnTo>
                      <a:pt x="24585803" y="0"/>
                    </a:lnTo>
                    <a:lnTo>
                      <a:pt x="24585803" y="12569698"/>
                    </a:lnTo>
                    <a:lnTo>
                      <a:pt x="0" y="125696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7449" r="-2240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4" name="object 14">
              <a:extLst>
                <a:ext uri="{FF2B5EF4-FFF2-40B4-BE49-F238E27FC236}">
                  <a16:creationId xmlns:a16="http://schemas.microsoft.com/office/drawing/2014/main" id="{901F7950-A4E7-070B-1961-DEC304C50E6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31712" y="0"/>
              <a:ext cx="7256286" cy="949642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73C10A7-76BC-9C70-9370-B77C9554A392}"/>
                </a:ext>
              </a:extLst>
            </p:cNvPr>
            <p:cNvGrpSpPr/>
            <p:nvPr/>
          </p:nvGrpSpPr>
          <p:grpSpPr>
            <a:xfrm>
              <a:off x="9620409" y="9410700"/>
              <a:ext cx="9193500" cy="971272"/>
              <a:chOff x="0" y="-91400"/>
              <a:chExt cx="12258000" cy="1295030"/>
            </a:xfrm>
          </p:grpSpPr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C765C904-9F9C-D902-0E2A-B53E916E38E3}"/>
                  </a:ext>
                </a:extLst>
              </p:cNvPr>
              <p:cNvSpPr/>
              <p:nvPr/>
            </p:nvSpPr>
            <p:spPr>
              <a:xfrm>
                <a:off x="0" y="0"/>
                <a:ext cx="12258000" cy="1203630"/>
              </a:xfrm>
              <a:custGeom>
                <a:avLst/>
                <a:gdLst/>
                <a:ahLst/>
                <a:cxnLst/>
                <a:rect l="l" t="t" r="r" b="b"/>
                <a:pathLst>
                  <a:path w="12258000" h="1203630">
                    <a:moveTo>
                      <a:pt x="0" y="0"/>
                    </a:moveTo>
                    <a:lnTo>
                      <a:pt x="12258000" y="0"/>
                    </a:lnTo>
                    <a:lnTo>
                      <a:pt x="12258000" y="1203630"/>
                    </a:lnTo>
                    <a:lnTo>
                      <a:pt x="0" y="120363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TextBox 6">
                <a:extLst>
                  <a:ext uri="{FF2B5EF4-FFF2-40B4-BE49-F238E27FC236}">
                    <a16:creationId xmlns:a16="http://schemas.microsoft.com/office/drawing/2014/main" id="{A554E49C-7330-7E01-FC82-545673DD1D00}"/>
                  </a:ext>
                </a:extLst>
              </p:cNvPr>
              <p:cNvSpPr txBox="1"/>
              <p:nvPr/>
            </p:nvSpPr>
            <p:spPr>
              <a:xfrm>
                <a:off x="0" y="-91400"/>
                <a:ext cx="10845588" cy="1038901"/>
              </a:xfrm>
              <a:prstGeom prst="rect">
                <a:avLst/>
              </a:prstGeom>
            </p:spPr>
            <p:txBody>
              <a:bodyPr lIns="0" tIns="0" rIns="0" bIns="0" rtlCol="0" anchor="b"/>
              <a:lstStyle/>
              <a:p>
                <a:pPr algn="r"/>
                <a:r>
                  <a:rPr lang="zh-CN" sz="4050" noProof="0" dirty="0">
                    <a:solidFill>
                      <a:srgbClr val="FFFFFF"/>
                    </a:solidFill>
                    <a:latin typeface="Comfortaa Bold"/>
                    <a:ea typeface="Comfortaa Bold"/>
                    <a:cs typeface="Comfortaa Bold"/>
                    <a:sym typeface="Comfortaa Bold"/>
                  </a:rPr>
                  <a:t>i系统 手把手    </a:t>
                </a:r>
                <a:endParaRPr lang="zh-CN" sz="4050" i="1" noProof="0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endParaRPr>
              </a:p>
            </p:txBody>
          </p:sp>
        </p:grpSp>
        <p:sp>
          <p:nvSpPr>
            <p:cNvPr id="6" name="object 15">
              <a:extLst>
                <a:ext uri="{FF2B5EF4-FFF2-40B4-BE49-F238E27FC236}">
                  <a16:creationId xmlns:a16="http://schemas.microsoft.com/office/drawing/2014/main" id="{DC19ADAC-D23D-1BD7-F2E9-0D53EE996319}"/>
                </a:ext>
              </a:extLst>
            </p:cNvPr>
            <p:cNvSpPr/>
            <p:nvPr/>
          </p:nvSpPr>
          <p:spPr>
            <a:xfrm>
              <a:off x="1042987" y="3721632"/>
              <a:ext cx="9286240" cy="0"/>
            </a:xfrm>
            <a:custGeom>
              <a:avLst/>
              <a:gdLst/>
              <a:ahLst/>
              <a:cxnLst/>
              <a:rect l="l" t="t" r="r" b="b"/>
              <a:pathLst>
                <a:path w="9286240">
                  <a:moveTo>
                    <a:pt x="0" y="0"/>
                  </a:moveTo>
                  <a:lnTo>
                    <a:pt x="9285924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81147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74AD06B-A097-E8A3-F4EA-05ED74BC2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>
            <a:extLst>
              <a:ext uri="{FF2B5EF4-FFF2-40B4-BE49-F238E27FC236}">
                <a16:creationId xmlns:a16="http://schemas.microsoft.com/office/drawing/2014/main" id="{5A2A1408-FDA9-EA5C-C316-C72B6724471D}"/>
              </a:ext>
            </a:extLst>
          </p:cNvPr>
          <p:cNvSpPr txBox="1"/>
          <p:nvPr/>
        </p:nvSpPr>
        <p:spPr>
          <a:xfrm>
            <a:off x="1042987" y="4290061"/>
            <a:ext cx="9167813" cy="2294218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lang="en-US" altLang="zh-CN" sz="3400" b="1" spc="-10" dirty="0">
                <a:latin typeface="Microsoft JhengHei"/>
                <a:cs typeface="Microsoft JhengHei"/>
              </a:rPr>
              <a:t>3</a:t>
            </a:r>
            <a:r>
              <a:rPr lang="zh-CN" altLang="en-US" sz="3400" b="1" spc="-10" dirty="0">
                <a:latin typeface="Microsoft JhengHei"/>
                <a:cs typeface="Microsoft JhengHei"/>
              </a:rPr>
              <a:t>：跟进辅导三动作</a:t>
            </a:r>
            <a:endParaRPr lang="en-MY" altLang="zh-CN" sz="3400" b="1" spc="-10" dirty="0">
              <a:latin typeface="Microsoft JhengHei"/>
              <a:cs typeface="Microsoft JhengHei"/>
            </a:endParaRP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latin typeface="SimSun"/>
                <a:cs typeface="SimSun"/>
              </a:rPr>
              <a:t>跟进消费商</a:t>
            </a:r>
            <a:r>
              <a:rPr lang="en-MY" altLang="zh-CN" sz="3400" spc="-10" dirty="0">
                <a:latin typeface="SimSun"/>
                <a:cs typeface="SimSun"/>
              </a:rPr>
              <a:t>4</a:t>
            </a:r>
            <a:r>
              <a:rPr lang="zh-CN" altLang="en-US" sz="3400" spc="-10" dirty="0">
                <a:latin typeface="SimSun"/>
                <a:cs typeface="SimSun"/>
              </a:rPr>
              <a:t>大步法</a:t>
            </a:r>
            <a:r>
              <a:rPr lang="en-MY" altLang="zh-CN" sz="3400" spc="-10" dirty="0">
                <a:latin typeface="SimSun"/>
                <a:cs typeface="SimSun"/>
              </a:rPr>
              <a:t>/</a:t>
            </a:r>
            <a:r>
              <a:rPr lang="zh-CN" altLang="en-US" sz="3400" spc="-10" dirty="0">
                <a:latin typeface="SimSun"/>
                <a:cs typeface="SimSun"/>
              </a:rPr>
              <a:t>创业家</a:t>
            </a:r>
            <a:r>
              <a:rPr lang="en-MY" altLang="zh-CN" sz="3400" spc="-10" dirty="0">
                <a:latin typeface="SimSun"/>
                <a:cs typeface="SimSun"/>
              </a:rPr>
              <a:t>6</a:t>
            </a:r>
            <a:r>
              <a:rPr lang="zh-CN" altLang="en-US" sz="3400" spc="-10" dirty="0">
                <a:latin typeface="SimSun"/>
                <a:cs typeface="SimSun"/>
              </a:rPr>
              <a:t>大步法</a:t>
            </a:r>
            <a:endParaRPr lang="en-MY" altLang="zh-CN" sz="3400" spc="-10" dirty="0">
              <a:latin typeface="SimSun"/>
              <a:cs typeface="SimSun"/>
            </a:endParaRP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latin typeface="SimSun"/>
                <a:cs typeface="SimSun"/>
              </a:rPr>
              <a:t>清楚每个步法的用意</a:t>
            </a:r>
            <a:endParaRPr lang="en-MY" altLang="zh-CN" sz="3400" spc="-10" dirty="0">
              <a:latin typeface="SimSun"/>
              <a:cs typeface="SimSun"/>
            </a:endParaRP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endParaRPr sz="3400" dirty="0">
              <a:latin typeface="SimSun"/>
              <a:cs typeface="SimSun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F47F765D-7281-979F-EF1C-CDAE713F1C77}"/>
              </a:ext>
            </a:extLst>
          </p:cNvPr>
          <p:cNvSpPr txBox="1"/>
          <p:nvPr/>
        </p:nvSpPr>
        <p:spPr>
          <a:xfrm>
            <a:off x="1016000" y="2235848"/>
            <a:ext cx="5130800" cy="10438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700" b="1" spc="-20" dirty="0">
                <a:latin typeface="Microsoft JhengHei"/>
                <a:cs typeface="Microsoft JhengHei"/>
              </a:rPr>
              <a:t>五、</a:t>
            </a:r>
            <a:r>
              <a:rPr lang="zh-CN" altLang="en-US" sz="6700" b="1" spc="-20" dirty="0">
                <a:latin typeface="Microsoft JhengHei"/>
                <a:cs typeface="Microsoft JhengHei"/>
              </a:rPr>
              <a:t>跟进辅导</a:t>
            </a:r>
            <a:endParaRPr sz="6700" dirty="0">
              <a:latin typeface="Microsoft JhengHei"/>
              <a:cs typeface="Microsoft JhengHei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B67001C9-0605-5F03-4F32-210C989CC12B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C2C6FD67-E3DC-F224-3183-AB40771120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425" y="592137"/>
            <a:ext cx="475361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pc="204" dirty="0" err="1"/>
              <a:t>VIP</a:t>
            </a:r>
            <a:r>
              <a:rPr spc="204" dirty="0" err="1"/>
              <a:t>六大步法</a:t>
            </a:r>
            <a:endParaRPr spc="204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1DFC64-B15A-1EE9-0A38-C044489FC8C6}"/>
              </a:ext>
            </a:extLst>
          </p:cNvPr>
          <p:cNvGrpSpPr/>
          <p:nvPr/>
        </p:nvGrpSpPr>
        <p:grpSpPr>
          <a:xfrm>
            <a:off x="-75675" y="0"/>
            <a:ext cx="18889584" cy="10381972"/>
            <a:chOff x="-75675" y="0"/>
            <a:chExt cx="18889584" cy="1038197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C76C403-E871-DDB5-F84F-654CD87CE66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-75675" y="902362"/>
              <a:ext cx="18439353" cy="9427274"/>
              <a:chOff x="0" y="0"/>
              <a:chExt cx="24585803" cy="12569698"/>
            </a:xfrm>
          </p:grpSpPr>
          <p:sp>
            <p:nvSpPr>
              <p:cNvPr id="19" name="Freeform 3" descr="A black screen with blue text  AI-generated content may be incorrect.">
                <a:extLst>
                  <a:ext uri="{FF2B5EF4-FFF2-40B4-BE49-F238E27FC236}">
                    <a16:creationId xmlns:a16="http://schemas.microsoft.com/office/drawing/2014/main" id="{2BFF68D6-8412-C2D2-5FA6-D10044132C15}"/>
                  </a:ext>
                </a:extLst>
              </p:cNvPr>
              <p:cNvSpPr/>
              <p:nvPr/>
            </p:nvSpPr>
            <p:spPr>
              <a:xfrm>
                <a:off x="0" y="0"/>
                <a:ext cx="24585803" cy="12569698"/>
              </a:xfrm>
              <a:custGeom>
                <a:avLst/>
                <a:gdLst/>
                <a:ahLst/>
                <a:cxnLst/>
                <a:rect l="l" t="t" r="r" b="b"/>
                <a:pathLst>
                  <a:path w="24585803" h="12569698">
                    <a:moveTo>
                      <a:pt x="0" y="0"/>
                    </a:moveTo>
                    <a:lnTo>
                      <a:pt x="24585803" y="0"/>
                    </a:lnTo>
                    <a:lnTo>
                      <a:pt x="24585803" y="12569698"/>
                    </a:lnTo>
                    <a:lnTo>
                      <a:pt x="0" y="125696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7449" r="-2240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4" name="object 14">
              <a:extLst>
                <a:ext uri="{FF2B5EF4-FFF2-40B4-BE49-F238E27FC236}">
                  <a16:creationId xmlns:a16="http://schemas.microsoft.com/office/drawing/2014/main" id="{A770D833-6113-BBDA-3AF6-D942C75280B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31712" y="0"/>
              <a:ext cx="7256286" cy="949642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5872A4C-197D-BB8F-FF95-1E5A1BCE741E}"/>
                </a:ext>
              </a:extLst>
            </p:cNvPr>
            <p:cNvGrpSpPr/>
            <p:nvPr/>
          </p:nvGrpSpPr>
          <p:grpSpPr>
            <a:xfrm>
              <a:off x="9620409" y="9410700"/>
              <a:ext cx="9193500" cy="971272"/>
              <a:chOff x="0" y="-91400"/>
              <a:chExt cx="12258000" cy="1295030"/>
            </a:xfrm>
          </p:grpSpPr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CF12435C-6102-F7DA-426E-3D495F3DA076}"/>
                  </a:ext>
                </a:extLst>
              </p:cNvPr>
              <p:cNvSpPr/>
              <p:nvPr/>
            </p:nvSpPr>
            <p:spPr>
              <a:xfrm>
                <a:off x="0" y="0"/>
                <a:ext cx="12258000" cy="1203630"/>
              </a:xfrm>
              <a:custGeom>
                <a:avLst/>
                <a:gdLst/>
                <a:ahLst/>
                <a:cxnLst/>
                <a:rect l="l" t="t" r="r" b="b"/>
                <a:pathLst>
                  <a:path w="12258000" h="1203630">
                    <a:moveTo>
                      <a:pt x="0" y="0"/>
                    </a:moveTo>
                    <a:lnTo>
                      <a:pt x="12258000" y="0"/>
                    </a:lnTo>
                    <a:lnTo>
                      <a:pt x="12258000" y="1203630"/>
                    </a:lnTo>
                    <a:lnTo>
                      <a:pt x="0" y="120363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TextBox 6">
                <a:extLst>
                  <a:ext uri="{FF2B5EF4-FFF2-40B4-BE49-F238E27FC236}">
                    <a16:creationId xmlns:a16="http://schemas.microsoft.com/office/drawing/2014/main" id="{CDA1D141-0073-F5CE-ABE5-F70CE0A3B7FC}"/>
                  </a:ext>
                </a:extLst>
              </p:cNvPr>
              <p:cNvSpPr txBox="1"/>
              <p:nvPr/>
            </p:nvSpPr>
            <p:spPr>
              <a:xfrm>
                <a:off x="0" y="-91400"/>
                <a:ext cx="10845588" cy="1038901"/>
              </a:xfrm>
              <a:prstGeom prst="rect">
                <a:avLst/>
              </a:prstGeom>
            </p:spPr>
            <p:txBody>
              <a:bodyPr lIns="0" tIns="0" rIns="0" bIns="0" rtlCol="0" anchor="b"/>
              <a:lstStyle/>
              <a:p>
                <a:pPr algn="r"/>
                <a:r>
                  <a:rPr lang="zh-CN" sz="4050" noProof="0" dirty="0">
                    <a:solidFill>
                      <a:srgbClr val="FFFFFF"/>
                    </a:solidFill>
                    <a:latin typeface="Comfortaa Bold"/>
                    <a:ea typeface="Comfortaa Bold"/>
                    <a:cs typeface="Comfortaa Bold"/>
                    <a:sym typeface="Comfortaa Bold"/>
                  </a:rPr>
                  <a:t>i系统 手把手    </a:t>
                </a:r>
                <a:endParaRPr lang="zh-CN" sz="4050" i="1" noProof="0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endParaRPr>
              </a:p>
            </p:txBody>
          </p:sp>
        </p:grpSp>
        <p:sp>
          <p:nvSpPr>
            <p:cNvPr id="6" name="object 15">
              <a:extLst>
                <a:ext uri="{FF2B5EF4-FFF2-40B4-BE49-F238E27FC236}">
                  <a16:creationId xmlns:a16="http://schemas.microsoft.com/office/drawing/2014/main" id="{610DA23B-F4BB-EE7D-4A08-4A3F2FD7F68C}"/>
                </a:ext>
              </a:extLst>
            </p:cNvPr>
            <p:cNvSpPr/>
            <p:nvPr/>
          </p:nvSpPr>
          <p:spPr>
            <a:xfrm>
              <a:off x="1042987" y="3721632"/>
              <a:ext cx="9286240" cy="0"/>
            </a:xfrm>
            <a:custGeom>
              <a:avLst/>
              <a:gdLst/>
              <a:ahLst/>
              <a:cxnLst/>
              <a:rect l="l" t="t" r="r" b="b"/>
              <a:pathLst>
                <a:path w="9286240">
                  <a:moveTo>
                    <a:pt x="0" y="0"/>
                  </a:moveTo>
                  <a:lnTo>
                    <a:pt x="9285924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0525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43AA98D-97A3-205E-7DF9-D76754518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>
            <a:extLst>
              <a:ext uri="{FF2B5EF4-FFF2-40B4-BE49-F238E27FC236}">
                <a16:creationId xmlns:a16="http://schemas.microsoft.com/office/drawing/2014/main" id="{9EC013CB-02CF-5FAC-E41B-28D5E9B074BF}"/>
              </a:ext>
            </a:extLst>
          </p:cNvPr>
          <p:cNvSpPr txBox="1"/>
          <p:nvPr/>
        </p:nvSpPr>
        <p:spPr>
          <a:xfrm>
            <a:off x="1042987" y="4290061"/>
            <a:ext cx="9167813" cy="2868734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lang="en-US" altLang="zh-CN" sz="3400" b="1" spc="-10" dirty="0">
                <a:latin typeface="Microsoft JhengHei"/>
                <a:cs typeface="Microsoft JhengHei"/>
              </a:rPr>
              <a:t>3</a:t>
            </a:r>
            <a:r>
              <a:rPr lang="zh-CN" altLang="en-US" sz="3400" b="1" spc="-10" dirty="0">
                <a:latin typeface="Microsoft JhengHei"/>
                <a:cs typeface="Microsoft JhengHei"/>
              </a:rPr>
              <a:t>：跟进辅导三动作</a:t>
            </a:r>
            <a:endParaRPr lang="en-MY" altLang="zh-CN" sz="3400" b="1" spc="-10" dirty="0">
              <a:latin typeface="Microsoft JhengHei"/>
              <a:cs typeface="Microsoft JhengHei"/>
            </a:endParaRP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latin typeface="SimSun"/>
                <a:cs typeface="SimSun"/>
              </a:rPr>
              <a:t>跟进消费商</a:t>
            </a:r>
            <a:r>
              <a:rPr lang="en-MY" altLang="zh-CN" sz="3400" spc="-10" dirty="0">
                <a:latin typeface="SimSun"/>
                <a:cs typeface="SimSun"/>
              </a:rPr>
              <a:t>4</a:t>
            </a:r>
            <a:r>
              <a:rPr lang="zh-CN" altLang="en-US" sz="3400" spc="-10" dirty="0">
                <a:latin typeface="SimSun"/>
                <a:cs typeface="SimSun"/>
              </a:rPr>
              <a:t>大步法</a:t>
            </a:r>
            <a:r>
              <a:rPr lang="en-MY" altLang="zh-CN" sz="3400" spc="-10" dirty="0">
                <a:latin typeface="SimSun"/>
                <a:cs typeface="SimSun"/>
              </a:rPr>
              <a:t>/</a:t>
            </a:r>
            <a:r>
              <a:rPr lang="zh-CN" altLang="en-US" sz="3400" spc="-10" dirty="0">
                <a:latin typeface="SimSun"/>
                <a:cs typeface="SimSun"/>
              </a:rPr>
              <a:t>创业家</a:t>
            </a:r>
            <a:r>
              <a:rPr lang="en-MY" altLang="zh-CN" sz="3400" spc="-10" dirty="0">
                <a:latin typeface="SimSun"/>
                <a:cs typeface="SimSun"/>
              </a:rPr>
              <a:t>6</a:t>
            </a:r>
            <a:r>
              <a:rPr lang="zh-CN" altLang="en-US" sz="3400" spc="-10" dirty="0">
                <a:latin typeface="SimSun"/>
                <a:cs typeface="SimSun"/>
              </a:rPr>
              <a:t>大步法</a:t>
            </a:r>
            <a:endParaRPr lang="en-MY" altLang="zh-CN" sz="3400" spc="-10" dirty="0">
              <a:latin typeface="SimSun"/>
              <a:cs typeface="SimSun"/>
            </a:endParaRP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latin typeface="SimSun"/>
                <a:cs typeface="SimSun"/>
              </a:rPr>
              <a:t>清楚每个步法的用意</a:t>
            </a:r>
            <a:endParaRPr lang="en-MY" altLang="zh-CN" sz="3400" spc="-10" dirty="0">
              <a:latin typeface="SimSun"/>
              <a:cs typeface="SimSun"/>
            </a:endParaRP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latin typeface="SimSun"/>
                <a:cs typeface="SimSun"/>
              </a:rPr>
              <a:t>指导操练与验收</a:t>
            </a:r>
            <a:endParaRPr lang="en-MY" altLang="zh-CN" sz="3400" spc="-10" dirty="0">
              <a:latin typeface="SimSun"/>
              <a:cs typeface="SimSun"/>
            </a:endParaRP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endParaRPr sz="3400" dirty="0">
              <a:latin typeface="SimSun"/>
              <a:cs typeface="SimSun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16DD4449-DC9F-2357-951A-FFFF60030454}"/>
              </a:ext>
            </a:extLst>
          </p:cNvPr>
          <p:cNvSpPr txBox="1"/>
          <p:nvPr/>
        </p:nvSpPr>
        <p:spPr>
          <a:xfrm>
            <a:off x="1016000" y="2235848"/>
            <a:ext cx="5130800" cy="10438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700" b="1" spc="-20" dirty="0">
                <a:latin typeface="Microsoft JhengHei"/>
                <a:cs typeface="Microsoft JhengHei"/>
              </a:rPr>
              <a:t>五、</a:t>
            </a:r>
            <a:r>
              <a:rPr lang="zh-CN" altLang="en-US" sz="6700" b="1" spc="-20" dirty="0">
                <a:latin typeface="Microsoft JhengHei"/>
                <a:cs typeface="Microsoft JhengHei"/>
              </a:rPr>
              <a:t>跟进辅导</a:t>
            </a:r>
            <a:endParaRPr sz="6700" dirty="0">
              <a:latin typeface="Microsoft JhengHei"/>
              <a:cs typeface="Microsoft JhengHei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7AF4BDC8-37E0-6F0E-0FDD-ACC6EEEA6F2C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CE815F11-42A9-49B1-98CC-5F5FE70154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425" y="592137"/>
            <a:ext cx="475361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pc="204" dirty="0" err="1"/>
              <a:t>VIP</a:t>
            </a:r>
            <a:r>
              <a:rPr spc="204" dirty="0" err="1"/>
              <a:t>六大步法</a:t>
            </a:r>
            <a:endParaRPr spc="204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38D8A66-D9A6-8982-ABEF-A4284E52311B}"/>
              </a:ext>
            </a:extLst>
          </p:cNvPr>
          <p:cNvGrpSpPr/>
          <p:nvPr/>
        </p:nvGrpSpPr>
        <p:grpSpPr>
          <a:xfrm>
            <a:off x="-75675" y="0"/>
            <a:ext cx="18889584" cy="10381972"/>
            <a:chOff x="-75675" y="0"/>
            <a:chExt cx="18889584" cy="1038197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79E7D36-6A7B-0E00-34B3-296F1CD4B0E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-75675" y="902362"/>
              <a:ext cx="18439353" cy="9427274"/>
              <a:chOff x="0" y="0"/>
              <a:chExt cx="24585803" cy="12569698"/>
            </a:xfrm>
          </p:grpSpPr>
          <p:sp>
            <p:nvSpPr>
              <p:cNvPr id="19" name="Freeform 3" descr="A black screen with blue text  AI-generated content may be incorrect.">
                <a:extLst>
                  <a:ext uri="{FF2B5EF4-FFF2-40B4-BE49-F238E27FC236}">
                    <a16:creationId xmlns:a16="http://schemas.microsoft.com/office/drawing/2014/main" id="{BA6A9CC0-8EF4-24C9-F2EB-9A900F31E9C4}"/>
                  </a:ext>
                </a:extLst>
              </p:cNvPr>
              <p:cNvSpPr/>
              <p:nvPr/>
            </p:nvSpPr>
            <p:spPr>
              <a:xfrm>
                <a:off x="0" y="0"/>
                <a:ext cx="24585803" cy="12569698"/>
              </a:xfrm>
              <a:custGeom>
                <a:avLst/>
                <a:gdLst/>
                <a:ahLst/>
                <a:cxnLst/>
                <a:rect l="l" t="t" r="r" b="b"/>
                <a:pathLst>
                  <a:path w="24585803" h="12569698">
                    <a:moveTo>
                      <a:pt x="0" y="0"/>
                    </a:moveTo>
                    <a:lnTo>
                      <a:pt x="24585803" y="0"/>
                    </a:lnTo>
                    <a:lnTo>
                      <a:pt x="24585803" y="12569698"/>
                    </a:lnTo>
                    <a:lnTo>
                      <a:pt x="0" y="125696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7449" r="-2240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4" name="object 14">
              <a:extLst>
                <a:ext uri="{FF2B5EF4-FFF2-40B4-BE49-F238E27FC236}">
                  <a16:creationId xmlns:a16="http://schemas.microsoft.com/office/drawing/2014/main" id="{BCEF3E57-7F70-5761-1546-29138300263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31712" y="0"/>
              <a:ext cx="7256286" cy="949642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2C95910-0D24-A81F-6370-77F1AA199332}"/>
                </a:ext>
              </a:extLst>
            </p:cNvPr>
            <p:cNvGrpSpPr/>
            <p:nvPr/>
          </p:nvGrpSpPr>
          <p:grpSpPr>
            <a:xfrm>
              <a:off x="9620409" y="9410700"/>
              <a:ext cx="9193500" cy="971272"/>
              <a:chOff x="0" y="-91400"/>
              <a:chExt cx="12258000" cy="1295030"/>
            </a:xfrm>
          </p:grpSpPr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F5F8A510-471B-03FB-A41A-F53363B4DC8D}"/>
                  </a:ext>
                </a:extLst>
              </p:cNvPr>
              <p:cNvSpPr/>
              <p:nvPr/>
            </p:nvSpPr>
            <p:spPr>
              <a:xfrm>
                <a:off x="0" y="0"/>
                <a:ext cx="12258000" cy="1203630"/>
              </a:xfrm>
              <a:custGeom>
                <a:avLst/>
                <a:gdLst/>
                <a:ahLst/>
                <a:cxnLst/>
                <a:rect l="l" t="t" r="r" b="b"/>
                <a:pathLst>
                  <a:path w="12258000" h="1203630">
                    <a:moveTo>
                      <a:pt x="0" y="0"/>
                    </a:moveTo>
                    <a:lnTo>
                      <a:pt x="12258000" y="0"/>
                    </a:lnTo>
                    <a:lnTo>
                      <a:pt x="12258000" y="1203630"/>
                    </a:lnTo>
                    <a:lnTo>
                      <a:pt x="0" y="120363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TextBox 6">
                <a:extLst>
                  <a:ext uri="{FF2B5EF4-FFF2-40B4-BE49-F238E27FC236}">
                    <a16:creationId xmlns:a16="http://schemas.microsoft.com/office/drawing/2014/main" id="{86C0AA8F-2607-CAE2-0AE7-86433A4091B1}"/>
                  </a:ext>
                </a:extLst>
              </p:cNvPr>
              <p:cNvSpPr txBox="1"/>
              <p:nvPr/>
            </p:nvSpPr>
            <p:spPr>
              <a:xfrm>
                <a:off x="0" y="-91400"/>
                <a:ext cx="10845588" cy="1038901"/>
              </a:xfrm>
              <a:prstGeom prst="rect">
                <a:avLst/>
              </a:prstGeom>
            </p:spPr>
            <p:txBody>
              <a:bodyPr lIns="0" tIns="0" rIns="0" bIns="0" rtlCol="0" anchor="b"/>
              <a:lstStyle/>
              <a:p>
                <a:pPr algn="r"/>
                <a:r>
                  <a:rPr lang="zh-CN" sz="4050" noProof="0" dirty="0">
                    <a:solidFill>
                      <a:srgbClr val="FFFFFF"/>
                    </a:solidFill>
                    <a:latin typeface="Comfortaa Bold"/>
                    <a:ea typeface="Comfortaa Bold"/>
                    <a:cs typeface="Comfortaa Bold"/>
                    <a:sym typeface="Comfortaa Bold"/>
                  </a:rPr>
                  <a:t>i系统 手把手    </a:t>
                </a:r>
                <a:endParaRPr lang="zh-CN" sz="4050" i="1" noProof="0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endParaRPr>
              </a:p>
            </p:txBody>
          </p:sp>
        </p:grpSp>
        <p:sp>
          <p:nvSpPr>
            <p:cNvPr id="6" name="object 15">
              <a:extLst>
                <a:ext uri="{FF2B5EF4-FFF2-40B4-BE49-F238E27FC236}">
                  <a16:creationId xmlns:a16="http://schemas.microsoft.com/office/drawing/2014/main" id="{55E0234D-6929-6E79-0DE6-FFB796F7EE90}"/>
                </a:ext>
              </a:extLst>
            </p:cNvPr>
            <p:cNvSpPr/>
            <p:nvPr/>
          </p:nvSpPr>
          <p:spPr>
            <a:xfrm>
              <a:off x="1042987" y="3721632"/>
              <a:ext cx="9286240" cy="0"/>
            </a:xfrm>
            <a:custGeom>
              <a:avLst/>
              <a:gdLst/>
              <a:ahLst/>
              <a:cxnLst/>
              <a:rect l="l" t="t" r="r" b="b"/>
              <a:pathLst>
                <a:path w="9286240">
                  <a:moveTo>
                    <a:pt x="0" y="0"/>
                  </a:moveTo>
                  <a:lnTo>
                    <a:pt x="9285924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752057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D12710F-242B-0A19-3B65-9701D8CE4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>
            <a:extLst>
              <a:ext uri="{FF2B5EF4-FFF2-40B4-BE49-F238E27FC236}">
                <a16:creationId xmlns:a16="http://schemas.microsoft.com/office/drawing/2014/main" id="{ACC387A2-0FCB-EC4A-6172-6F1F239056D7}"/>
              </a:ext>
            </a:extLst>
          </p:cNvPr>
          <p:cNvSpPr txBox="1"/>
          <p:nvPr/>
        </p:nvSpPr>
        <p:spPr>
          <a:xfrm>
            <a:off x="1042987" y="4290061"/>
            <a:ext cx="11530013" cy="114518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lang="en-US" altLang="zh-CN" sz="3400" b="1" spc="-10" dirty="0">
                <a:latin typeface="Microsoft JhengHei"/>
                <a:cs typeface="Microsoft JhengHei"/>
              </a:rPr>
              <a:t>5</a:t>
            </a:r>
            <a:r>
              <a:rPr lang="zh-CN" altLang="en-US" sz="3400" b="1" spc="-10" dirty="0">
                <a:latin typeface="Microsoft JhengHei"/>
                <a:cs typeface="Microsoft JhengHei"/>
              </a:rPr>
              <a:t>：五项原则</a:t>
            </a:r>
            <a:endParaRPr lang="en-MY" altLang="zh-CN" sz="3400" b="1" spc="-10" dirty="0">
              <a:latin typeface="Microsoft JhengHei"/>
              <a:cs typeface="Microsoft JhengHei"/>
            </a:endParaRP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latin typeface="SimSun"/>
                <a:cs typeface="SimSun"/>
              </a:rPr>
              <a:t>生活关怀</a:t>
            </a: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ABEF8436-23E8-C012-B34F-98DB48D23244}"/>
              </a:ext>
            </a:extLst>
          </p:cNvPr>
          <p:cNvSpPr txBox="1"/>
          <p:nvPr/>
        </p:nvSpPr>
        <p:spPr>
          <a:xfrm>
            <a:off x="1016000" y="2235848"/>
            <a:ext cx="5130800" cy="10438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700" b="1" spc="-20" dirty="0">
                <a:latin typeface="Microsoft JhengHei"/>
                <a:cs typeface="Microsoft JhengHei"/>
              </a:rPr>
              <a:t>五、</a:t>
            </a:r>
            <a:r>
              <a:rPr lang="zh-CN" altLang="en-US" sz="6700" b="1" spc="-20" dirty="0">
                <a:latin typeface="Microsoft JhengHei"/>
                <a:cs typeface="Microsoft JhengHei"/>
              </a:rPr>
              <a:t>跟进辅导</a:t>
            </a:r>
            <a:endParaRPr sz="6700" dirty="0">
              <a:latin typeface="Microsoft JhengHei"/>
              <a:cs typeface="Microsoft JhengHei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34333EEF-6D91-8B80-A413-14AAD8BB9107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C7292F81-7CFA-F743-95FD-A2B6B50D6D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425" y="592137"/>
            <a:ext cx="475361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pc="204" dirty="0" err="1"/>
              <a:t>VIP</a:t>
            </a:r>
            <a:r>
              <a:rPr spc="204" dirty="0" err="1"/>
              <a:t>六大步法</a:t>
            </a:r>
            <a:endParaRPr spc="204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1832D86-F0E6-11FB-6C77-2B0013C276D7}"/>
              </a:ext>
            </a:extLst>
          </p:cNvPr>
          <p:cNvGrpSpPr/>
          <p:nvPr/>
        </p:nvGrpSpPr>
        <p:grpSpPr>
          <a:xfrm>
            <a:off x="-75675" y="0"/>
            <a:ext cx="18889584" cy="10381972"/>
            <a:chOff x="-75675" y="0"/>
            <a:chExt cx="18889584" cy="1038197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F3914AF-11BB-14C9-9E59-5BD85144174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-75675" y="902362"/>
              <a:ext cx="18439353" cy="9427274"/>
              <a:chOff x="0" y="0"/>
              <a:chExt cx="24585803" cy="12569698"/>
            </a:xfrm>
          </p:grpSpPr>
          <p:sp>
            <p:nvSpPr>
              <p:cNvPr id="19" name="Freeform 3" descr="A black screen with blue text  AI-generated content may be incorrect.">
                <a:extLst>
                  <a:ext uri="{FF2B5EF4-FFF2-40B4-BE49-F238E27FC236}">
                    <a16:creationId xmlns:a16="http://schemas.microsoft.com/office/drawing/2014/main" id="{1A435AB0-F3E4-2BF2-CE82-AC4ABF51B605}"/>
                  </a:ext>
                </a:extLst>
              </p:cNvPr>
              <p:cNvSpPr/>
              <p:nvPr/>
            </p:nvSpPr>
            <p:spPr>
              <a:xfrm>
                <a:off x="0" y="0"/>
                <a:ext cx="24585803" cy="12569698"/>
              </a:xfrm>
              <a:custGeom>
                <a:avLst/>
                <a:gdLst/>
                <a:ahLst/>
                <a:cxnLst/>
                <a:rect l="l" t="t" r="r" b="b"/>
                <a:pathLst>
                  <a:path w="24585803" h="12569698">
                    <a:moveTo>
                      <a:pt x="0" y="0"/>
                    </a:moveTo>
                    <a:lnTo>
                      <a:pt x="24585803" y="0"/>
                    </a:lnTo>
                    <a:lnTo>
                      <a:pt x="24585803" y="12569698"/>
                    </a:lnTo>
                    <a:lnTo>
                      <a:pt x="0" y="125696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7449" r="-2240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4" name="object 14">
              <a:extLst>
                <a:ext uri="{FF2B5EF4-FFF2-40B4-BE49-F238E27FC236}">
                  <a16:creationId xmlns:a16="http://schemas.microsoft.com/office/drawing/2014/main" id="{90255AA2-A2BA-2A59-32D4-7EEF5048E68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31712" y="0"/>
              <a:ext cx="7256286" cy="949642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AEE9B72-93D6-C5D8-4B86-B248C5124B4F}"/>
                </a:ext>
              </a:extLst>
            </p:cNvPr>
            <p:cNvGrpSpPr/>
            <p:nvPr/>
          </p:nvGrpSpPr>
          <p:grpSpPr>
            <a:xfrm>
              <a:off x="9620409" y="9410700"/>
              <a:ext cx="9193500" cy="971272"/>
              <a:chOff x="0" y="-91400"/>
              <a:chExt cx="12258000" cy="1295030"/>
            </a:xfrm>
          </p:grpSpPr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9694644D-0B09-03F8-AC97-64AAB935725F}"/>
                  </a:ext>
                </a:extLst>
              </p:cNvPr>
              <p:cNvSpPr/>
              <p:nvPr/>
            </p:nvSpPr>
            <p:spPr>
              <a:xfrm>
                <a:off x="0" y="0"/>
                <a:ext cx="12258000" cy="1203630"/>
              </a:xfrm>
              <a:custGeom>
                <a:avLst/>
                <a:gdLst/>
                <a:ahLst/>
                <a:cxnLst/>
                <a:rect l="l" t="t" r="r" b="b"/>
                <a:pathLst>
                  <a:path w="12258000" h="1203630">
                    <a:moveTo>
                      <a:pt x="0" y="0"/>
                    </a:moveTo>
                    <a:lnTo>
                      <a:pt x="12258000" y="0"/>
                    </a:lnTo>
                    <a:lnTo>
                      <a:pt x="12258000" y="1203630"/>
                    </a:lnTo>
                    <a:lnTo>
                      <a:pt x="0" y="120363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TextBox 6">
                <a:extLst>
                  <a:ext uri="{FF2B5EF4-FFF2-40B4-BE49-F238E27FC236}">
                    <a16:creationId xmlns:a16="http://schemas.microsoft.com/office/drawing/2014/main" id="{182FF6E3-4DF4-2F34-C913-A92856811F80}"/>
                  </a:ext>
                </a:extLst>
              </p:cNvPr>
              <p:cNvSpPr txBox="1"/>
              <p:nvPr/>
            </p:nvSpPr>
            <p:spPr>
              <a:xfrm>
                <a:off x="0" y="-91400"/>
                <a:ext cx="10845588" cy="1038901"/>
              </a:xfrm>
              <a:prstGeom prst="rect">
                <a:avLst/>
              </a:prstGeom>
            </p:spPr>
            <p:txBody>
              <a:bodyPr lIns="0" tIns="0" rIns="0" bIns="0" rtlCol="0" anchor="b"/>
              <a:lstStyle/>
              <a:p>
                <a:pPr algn="r"/>
                <a:r>
                  <a:rPr lang="zh-CN" sz="4050" noProof="0" dirty="0">
                    <a:solidFill>
                      <a:srgbClr val="FFFFFF"/>
                    </a:solidFill>
                    <a:latin typeface="Comfortaa Bold"/>
                    <a:ea typeface="Comfortaa Bold"/>
                    <a:cs typeface="Comfortaa Bold"/>
                    <a:sym typeface="Comfortaa Bold"/>
                  </a:rPr>
                  <a:t>i系统 手把手    </a:t>
                </a:r>
                <a:endParaRPr lang="zh-CN" sz="4050" i="1" noProof="0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endParaRPr>
              </a:p>
            </p:txBody>
          </p:sp>
        </p:grpSp>
        <p:sp>
          <p:nvSpPr>
            <p:cNvPr id="6" name="object 15">
              <a:extLst>
                <a:ext uri="{FF2B5EF4-FFF2-40B4-BE49-F238E27FC236}">
                  <a16:creationId xmlns:a16="http://schemas.microsoft.com/office/drawing/2014/main" id="{A3B4AFC1-E62E-6020-C2D5-7CA6C4C36815}"/>
                </a:ext>
              </a:extLst>
            </p:cNvPr>
            <p:cNvSpPr/>
            <p:nvPr/>
          </p:nvSpPr>
          <p:spPr>
            <a:xfrm>
              <a:off x="1042987" y="3721632"/>
              <a:ext cx="9286240" cy="0"/>
            </a:xfrm>
            <a:custGeom>
              <a:avLst/>
              <a:gdLst/>
              <a:ahLst/>
              <a:cxnLst/>
              <a:rect l="l" t="t" r="r" b="b"/>
              <a:pathLst>
                <a:path w="9286240">
                  <a:moveTo>
                    <a:pt x="0" y="0"/>
                  </a:moveTo>
                  <a:lnTo>
                    <a:pt x="9285924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53656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6FE2CFA-F18E-CE6E-87E9-93CFDA003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>
            <a:extLst>
              <a:ext uri="{FF2B5EF4-FFF2-40B4-BE49-F238E27FC236}">
                <a16:creationId xmlns:a16="http://schemas.microsoft.com/office/drawing/2014/main" id="{1DCECB43-A75E-9D5A-8C0E-34F2CA151D26}"/>
              </a:ext>
            </a:extLst>
          </p:cNvPr>
          <p:cNvSpPr txBox="1"/>
          <p:nvPr/>
        </p:nvSpPr>
        <p:spPr>
          <a:xfrm>
            <a:off x="1042987" y="4290061"/>
            <a:ext cx="11530013" cy="1719702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lang="en-US" altLang="zh-CN" sz="3400" b="1" spc="-10" dirty="0">
                <a:latin typeface="Microsoft JhengHei"/>
                <a:cs typeface="Microsoft JhengHei"/>
              </a:rPr>
              <a:t>5</a:t>
            </a:r>
            <a:r>
              <a:rPr lang="zh-CN" altLang="en-US" sz="3400" b="1" spc="-10" dirty="0">
                <a:latin typeface="Microsoft JhengHei"/>
                <a:cs typeface="Microsoft JhengHei"/>
              </a:rPr>
              <a:t>：五项原则</a:t>
            </a:r>
            <a:endParaRPr lang="en-MY" altLang="zh-CN" sz="3400" b="1" spc="-10" dirty="0">
              <a:latin typeface="Microsoft JhengHei"/>
              <a:cs typeface="Microsoft JhengHei"/>
            </a:endParaRP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latin typeface="SimSun"/>
                <a:cs typeface="SimSun"/>
              </a:rPr>
              <a:t>生活关怀</a:t>
            </a: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latin typeface="SimSun"/>
                <a:cs typeface="SimSun"/>
              </a:rPr>
              <a:t>因材施教</a:t>
            </a: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D2E1C4C8-3D76-D8A5-BA32-2AD86302B469}"/>
              </a:ext>
            </a:extLst>
          </p:cNvPr>
          <p:cNvSpPr txBox="1"/>
          <p:nvPr/>
        </p:nvSpPr>
        <p:spPr>
          <a:xfrm>
            <a:off x="1016000" y="2235848"/>
            <a:ext cx="5130800" cy="10438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700" b="1" spc="-20" dirty="0">
                <a:latin typeface="Microsoft JhengHei"/>
                <a:cs typeface="Microsoft JhengHei"/>
              </a:rPr>
              <a:t>五、</a:t>
            </a:r>
            <a:r>
              <a:rPr lang="zh-CN" altLang="en-US" sz="6700" b="1" spc="-20" dirty="0">
                <a:latin typeface="Microsoft JhengHei"/>
                <a:cs typeface="Microsoft JhengHei"/>
              </a:rPr>
              <a:t>跟进辅导</a:t>
            </a:r>
            <a:endParaRPr sz="6700" dirty="0">
              <a:latin typeface="Microsoft JhengHei"/>
              <a:cs typeface="Microsoft JhengHei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8388C907-2154-7BCC-84D1-6FE103539044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A8A762D-01FF-4A48-7FC3-560A3A3DE2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425" y="592137"/>
            <a:ext cx="475361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pc="204" dirty="0" err="1"/>
              <a:t>VIP</a:t>
            </a:r>
            <a:r>
              <a:rPr spc="204" dirty="0" err="1"/>
              <a:t>六大步法</a:t>
            </a:r>
            <a:endParaRPr spc="204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393AE8-CBB7-BC08-5EFF-C2B8C112E3F0}"/>
              </a:ext>
            </a:extLst>
          </p:cNvPr>
          <p:cNvGrpSpPr/>
          <p:nvPr/>
        </p:nvGrpSpPr>
        <p:grpSpPr>
          <a:xfrm>
            <a:off x="-75675" y="0"/>
            <a:ext cx="18889584" cy="10381972"/>
            <a:chOff x="-75675" y="0"/>
            <a:chExt cx="18889584" cy="1038197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86596D8-65AC-FFD4-821C-219982428A3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-75675" y="902362"/>
              <a:ext cx="18439353" cy="9427274"/>
              <a:chOff x="0" y="0"/>
              <a:chExt cx="24585803" cy="12569698"/>
            </a:xfrm>
          </p:grpSpPr>
          <p:sp>
            <p:nvSpPr>
              <p:cNvPr id="19" name="Freeform 3" descr="A black screen with blue text  AI-generated content may be incorrect.">
                <a:extLst>
                  <a:ext uri="{FF2B5EF4-FFF2-40B4-BE49-F238E27FC236}">
                    <a16:creationId xmlns:a16="http://schemas.microsoft.com/office/drawing/2014/main" id="{6F334BB0-2B6D-B0C7-2AB6-1060DA3FF0F9}"/>
                  </a:ext>
                </a:extLst>
              </p:cNvPr>
              <p:cNvSpPr/>
              <p:nvPr/>
            </p:nvSpPr>
            <p:spPr>
              <a:xfrm>
                <a:off x="0" y="0"/>
                <a:ext cx="24585803" cy="12569698"/>
              </a:xfrm>
              <a:custGeom>
                <a:avLst/>
                <a:gdLst/>
                <a:ahLst/>
                <a:cxnLst/>
                <a:rect l="l" t="t" r="r" b="b"/>
                <a:pathLst>
                  <a:path w="24585803" h="12569698">
                    <a:moveTo>
                      <a:pt x="0" y="0"/>
                    </a:moveTo>
                    <a:lnTo>
                      <a:pt x="24585803" y="0"/>
                    </a:lnTo>
                    <a:lnTo>
                      <a:pt x="24585803" y="12569698"/>
                    </a:lnTo>
                    <a:lnTo>
                      <a:pt x="0" y="125696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7449" r="-2240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4" name="object 14">
              <a:extLst>
                <a:ext uri="{FF2B5EF4-FFF2-40B4-BE49-F238E27FC236}">
                  <a16:creationId xmlns:a16="http://schemas.microsoft.com/office/drawing/2014/main" id="{9B51C89F-B50E-AB84-321E-5F033CE665A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31712" y="0"/>
              <a:ext cx="7256286" cy="949642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721CCDD-E432-B8D3-D682-3A92301E22CE}"/>
                </a:ext>
              </a:extLst>
            </p:cNvPr>
            <p:cNvGrpSpPr/>
            <p:nvPr/>
          </p:nvGrpSpPr>
          <p:grpSpPr>
            <a:xfrm>
              <a:off x="9620409" y="9410700"/>
              <a:ext cx="9193500" cy="971272"/>
              <a:chOff x="0" y="-91400"/>
              <a:chExt cx="12258000" cy="1295030"/>
            </a:xfrm>
          </p:grpSpPr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C1A7EAF2-C750-0C78-B61F-5CF3863F1B33}"/>
                  </a:ext>
                </a:extLst>
              </p:cNvPr>
              <p:cNvSpPr/>
              <p:nvPr/>
            </p:nvSpPr>
            <p:spPr>
              <a:xfrm>
                <a:off x="0" y="0"/>
                <a:ext cx="12258000" cy="1203630"/>
              </a:xfrm>
              <a:custGeom>
                <a:avLst/>
                <a:gdLst/>
                <a:ahLst/>
                <a:cxnLst/>
                <a:rect l="l" t="t" r="r" b="b"/>
                <a:pathLst>
                  <a:path w="12258000" h="1203630">
                    <a:moveTo>
                      <a:pt x="0" y="0"/>
                    </a:moveTo>
                    <a:lnTo>
                      <a:pt x="12258000" y="0"/>
                    </a:lnTo>
                    <a:lnTo>
                      <a:pt x="12258000" y="1203630"/>
                    </a:lnTo>
                    <a:lnTo>
                      <a:pt x="0" y="120363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TextBox 6">
                <a:extLst>
                  <a:ext uri="{FF2B5EF4-FFF2-40B4-BE49-F238E27FC236}">
                    <a16:creationId xmlns:a16="http://schemas.microsoft.com/office/drawing/2014/main" id="{EBBC2DDB-374F-B31B-6E11-80D18887256F}"/>
                  </a:ext>
                </a:extLst>
              </p:cNvPr>
              <p:cNvSpPr txBox="1"/>
              <p:nvPr/>
            </p:nvSpPr>
            <p:spPr>
              <a:xfrm>
                <a:off x="0" y="-91400"/>
                <a:ext cx="10845588" cy="1038901"/>
              </a:xfrm>
              <a:prstGeom prst="rect">
                <a:avLst/>
              </a:prstGeom>
            </p:spPr>
            <p:txBody>
              <a:bodyPr lIns="0" tIns="0" rIns="0" bIns="0" rtlCol="0" anchor="b"/>
              <a:lstStyle/>
              <a:p>
                <a:pPr algn="r"/>
                <a:r>
                  <a:rPr lang="zh-CN" sz="4050" noProof="0" dirty="0">
                    <a:solidFill>
                      <a:srgbClr val="FFFFFF"/>
                    </a:solidFill>
                    <a:latin typeface="Comfortaa Bold"/>
                    <a:ea typeface="Comfortaa Bold"/>
                    <a:cs typeface="Comfortaa Bold"/>
                    <a:sym typeface="Comfortaa Bold"/>
                  </a:rPr>
                  <a:t>i系统 手把手    </a:t>
                </a:r>
                <a:endParaRPr lang="zh-CN" sz="4050" i="1" noProof="0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endParaRPr>
              </a:p>
            </p:txBody>
          </p:sp>
        </p:grpSp>
        <p:sp>
          <p:nvSpPr>
            <p:cNvPr id="6" name="object 15">
              <a:extLst>
                <a:ext uri="{FF2B5EF4-FFF2-40B4-BE49-F238E27FC236}">
                  <a16:creationId xmlns:a16="http://schemas.microsoft.com/office/drawing/2014/main" id="{583148EE-83BD-5DC1-2A3E-167025E8908E}"/>
                </a:ext>
              </a:extLst>
            </p:cNvPr>
            <p:cNvSpPr/>
            <p:nvPr/>
          </p:nvSpPr>
          <p:spPr>
            <a:xfrm>
              <a:off x="1042987" y="3721632"/>
              <a:ext cx="9286240" cy="0"/>
            </a:xfrm>
            <a:custGeom>
              <a:avLst/>
              <a:gdLst/>
              <a:ahLst/>
              <a:cxnLst/>
              <a:rect l="l" t="t" r="r" b="b"/>
              <a:pathLst>
                <a:path w="9286240">
                  <a:moveTo>
                    <a:pt x="0" y="0"/>
                  </a:moveTo>
                  <a:lnTo>
                    <a:pt x="9285924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15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CD19F2E-68B4-AC77-D7EE-90F446E17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>
            <a:extLst>
              <a:ext uri="{FF2B5EF4-FFF2-40B4-BE49-F238E27FC236}">
                <a16:creationId xmlns:a16="http://schemas.microsoft.com/office/drawing/2014/main" id="{3FFFE977-6E75-52B9-7BCA-5FDC48C6E8B8}"/>
              </a:ext>
            </a:extLst>
          </p:cNvPr>
          <p:cNvSpPr txBox="1"/>
          <p:nvPr/>
        </p:nvSpPr>
        <p:spPr>
          <a:xfrm>
            <a:off x="1042987" y="4290061"/>
            <a:ext cx="11530013" cy="2294218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lang="en-US" altLang="zh-CN" sz="3400" b="1" spc="-10" dirty="0">
                <a:latin typeface="Microsoft JhengHei"/>
                <a:cs typeface="Microsoft JhengHei"/>
              </a:rPr>
              <a:t>5</a:t>
            </a:r>
            <a:r>
              <a:rPr lang="zh-CN" altLang="en-US" sz="3400" b="1" spc="-10" dirty="0">
                <a:latin typeface="Microsoft JhengHei"/>
                <a:cs typeface="Microsoft JhengHei"/>
              </a:rPr>
              <a:t>：五项原则</a:t>
            </a:r>
            <a:endParaRPr lang="en-MY" altLang="zh-CN" sz="3400" b="1" spc="-10" dirty="0">
              <a:latin typeface="Microsoft JhengHei"/>
              <a:cs typeface="Microsoft JhengHei"/>
            </a:endParaRP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latin typeface="SimSun"/>
                <a:cs typeface="SimSun"/>
              </a:rPr>
              <a:t>生活关怀</a:t>
            </a: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latin typeface="SimSun"/>
                <a:cs typeface="SimSun"/>
              </a:rPr>
              <a:t>因材施教</a:t>
            </a: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latin typeface="SimSun"/>
                <a:cs typeface="SimSun"/>
              </a:rPr>
              <a:t>以身作则</a:t>
            </a: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555FF8D4-C734-4A37-F7EA-0B8E26DED8E1}"/>
              </a:ext>
            </a:extLst>
          </p:cNvPr>
          <p:cNvSpPr txBox="1"/>
          <p:nvPr/>
        </p:nvSpPr>
        <p:spPr>
          <a:xfrm>
            <a:off x="1016000" y="2235848"/>
            <a:ext cx="5130800" cy="10438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700" b="1" spc="-20" dirty="0">
                <a:latin typeface="Microsoft JhengHei"/>
                <a:cs typeface="Microsoft JhengHei"/>
              </a:rPr>
              <a:t>五、</a:t>
            </a:r>
            <a:r>
              <a:rPr lang="zh-CN" altLang="en-US" sz="6700" b="1" spc="-20" dirty="0">
                <a:latin typeface="Microsoft JhengHei"/>
                <a:cs typeface="Microsoft JhengHei"/>
              </a:rPr>
              <a:t>跟进辅导</a:t>
            </a:r>
            <a:endParaRPr sz="6700" dirty="0">
              <a:latin typeface="Microsoft JhengHei"/>
              <a:cs typeface="Microsoft JhengHei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C3F21CC-B554-6C42-B83C-0049977F4DDC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89D035B7-4B08-E5B0-EB0E-4B91BADA0D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425" y="592137"/>
            <a:ext cx="475361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pc="204" dirty="0" err="1"/>
              <a:t>VIP</a:t>
            </a:r>
            <a:r>
              <a:rPr spc="204" dirty="0" err="1"/>
              <a:t>六大步法</a:t>
            </a:r>
            <a:endParaRPr spc="204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ABA434F-F9E3-497D-E73B-AD23B2A838D9}"/>
              </a:ext>
            </a:extLst>
          </p:cNvPr>
          <p:cNvGrpSpPr/>
          <p:nvPr/>
        </p:nvGrpSpPr>
        <p:grpSpPr>
          <a:xfrm>
            <a:off x="-75675" y="0"/>
            <a:ext cx="18889584" cy="10381972"/>
            <a:chOff x="-75675" y="0"/>
            <a:chExt cx="18889584" cy="1038197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52ECADC-F6C7-7C03-A42E-75A6C050422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-75675" y="902362"/>
              <a:ext cx="18439353" cy="9427274"/>
              <a:chOff x="0" y="0"/>
              <a:chExt cx="24585803" cy="12569698"/>
            </a:xfrm>
          </p:grpSpPr>
          <p:sp>
            <p:nvSpPr>
              <p:cNvPr id="19" name="Freeform 3" descr="A black screen with blue text  AI-generated content may be incorrect.">
                <a:extLst>
                  <a:ext uri="{FF2B5EF4-FFF2-40B4-BE49-F238E27FC236}">
                    <a16:creationId xmlns:a16="http://schemas.microsoft.com/office/drawing/2014/main" id="{04A2C0D2-6845-A946-BEFE-CBCF8A10D0DC}"/>
                  </a:ext>
                </a:extLst>
              </p:cNvPr>
              <p:cNvSpPr/>
              <p:nvPr/>
            </p:nvSpPr>
            <p:spPr>
              <a:xfrm>
                <a:off x="0" y="0"/>
                <a:ext cx="24585803" cy="12569698"/>
              </a:xfrm>
              <a:custGeom>
                <a:avLst/>
                <a:gdLst/>
                <a:ahLst/>
                <a:cxnLst/>
                <a:rect l="l" t="t" r="r" b="b"/>
                <a:pathLst>
                  <a:path w="24585803" h="12569698">
                    <a:moveTo>
                      <a:pt x="0" y="0"/>
                    </a:moveTo>
                    <a:lnTo>
                      <a:pt x="24585803" y="0"/>
                    </a:lnTo>
                    <a:lnTo>
                      <a:pt x="24585803" y="12569698"/>
                    </a:lnTo>
                    <a:lnTo>
                      <a:pt x="0" y="125696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7449" r="-2240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4" name="object 14">
              <a:extLst>
                <a:ext uri="{FF2B5EF4-FFF2-40B4-BE49-F238E27FC236}">
                  <a16:creationId xmlns:a16="http://schemas.microsoft.com/office/drawing/2014/main" id="{8F0A014B-60C1-9B0C-7155-14D82D4079E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31712" y="0"/>
              <a:ext cx="7256286" cy="949642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38B9B6F-25F6-0E7A-C020-CE298EF84C70}"/>
                </a:ext>
              </a:extLst>
            </p:cNvPr>
            <p:cNvGrpSpPr/>
            <p:nvPr/>
          </p:nvGrpSpPr>
          <p:grpSpPr>
            <a:xfrm>
              <a:off x="9620409" y="9410700"/>
              <a:ext cx="9193500" cy="971272"/>
              <a:chOff x="0" y="-91400"/>
              <a:chExt cx="12258000" cy="1295030"/>
            </a:xfrm>
          </p:grpSpPr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0A0F2A46-4A5F-2CB6-8C4A-652E8CCD4C13}"/>
                  </a:ext>
                </a:extLst>
              </p:cNvPr>
              <p:cNvSpPr/>
              <p:nvPr/>
            </p:nvSpPr>
            <p:spPr>
              <a:xfrm>
                <a:off x="0" y="0"/>
                <a:ext cx="12258000" cy="1203630"/>
              </a:xfrm>
              <a:custGeom>
                <a:avLst/>
                <a:gdLst/>
                <a:ahLst/>
                <a:cxnLst/>
                <a:rect l="l" t="t" r="r" b="b"/>
                <a:pathLst>
                  <a:path w="12258000" h="1203630">
                    <a:moveTo>
                      <a:pt x="0" y="0"/>
                    </a:moveTo>
                    <a:lnTo>
                      <a:pt x="12258000" y="0"/>
                    </a:lnTo>
                    <a:lnTo>
                      <a:pt x="12258000" y="1203630"/>
                    </a:lnTo>
                    <a:lnTo>
                      <a:pt x="0" y="120363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TextBox 6">
                <a:extLst>
                  <a:ext uri="{FF2B5EF4-FFF2-40B4-BE49-F238E27FC236}">
                    <a16:creationId xmlns:a16="http://schemas.microsoft.com/office/drawing/2014/main" id="{A102BE92-1666-C5AE-CCE3-28E939FCE35B}"/>
                  </a:ext>
                </a:extLst>
              </p:cNvPr>
              <p:cNvSpPr txBox="1"/>
              <p:nvPr/>
            </p:nvSpPr>
            <p:spPr>
              <a:xfrm>
                <a:off x="0" y="-91400"/>
                <a:ext cx="10845588" cy="1038901"/>
              </a:xfrm>
              <a:prstGeom prst="rect">
                <a:avLst/>
              </a:prstGeom>
            </p:spPr>
            <p:txBody>
              <a:bodyPr lIns="0" tIns="0" rIns="0" bIns="0" rtlCol="0" anchor="b"/>
              <a:lstStyle/>
              <a:p>
                <a:pPr algn="r"/>
                <a:r>
                  <a:rPr lang="zh-CN" sz="4050" noProof="0" dirty="0">
                    <a:solidFill>
                      <a:srgbClr val="FFFFFF"/>
                    </a:solidFill>
                    <a:latin typeface="Comfortaa Bold"/>
                    <a:ea typeface="Comfortaa Bold"/>
                    <a:cs typeface="Comfortaa Bold"/>
                    <a:sym typeface="Comfortaa Bold"/>
                  </a:rPr>
                  <a:t>i系统 手把手    </a:t>
                </a:r>
                <a:endParaRPr lang="zh-CN" sz="4050" i="1" noProof="0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endParaRPr>
              </a:p>
            </p:txBody>
          </p:sp>
        </p:grpSp>
        <p:sp>
          <p:nvSpPr>
            <p:cNvPr id="6" name="object 15">
              <a:extLst>
                <a:ext uri="{FF2B5EF4-FFF2-40B4-BE49-F238E27FC236}">
                  <a16:creationId xmlns:a16="http://schemas.microsoft.com/office/drawing/2014/main" id="{38AB21EA-A9B5-3BA4-1EFB-9D73B12B8AE8}"/>
                </a:ext>
              </a:extLst>
            </p:cNvPr>
            <p:cNvSpPr/>
            <p:nvPr/>
          </p:nvSpPr>
          <p:spPr>
            <a:xfrm>
              <a:off x="1042987" y="3721632"/>
              <a:ext cx="9286240" cy="0"/>
            </a:xfrm>
            <a:custGeom>
              <a:avLst/>
              <a:gdLst/>
              <a:ahLst/>
              <a:cxnLst/>
              <a:rect l="l" t="t" r="r" b="b"/>
              <a:pathLst>
                <a:path w="9286240">
                  <a:moveTo>
                    <a:pt x="0" y="0"/>
                  </a:moveTo>
                  <a:lnTo>
                    <a:pt x="9285924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3468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FC782EE-DA15-912F-7289-D6BA23BA6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>
            <a:extLst>
              <a:ext uri="{FF2B5EF4-FFF2-40B4-BE49-F238E27FC236}">
                <a16:creationId xmlns:a16="http://schemas.microsoft.com/office/drawing/2014/main" id="{FA1CFC43-DF46-9F99-EBC0-7528942E8B82}"/>
              </a:ext>
            </a:extLst>
          </p:cNvPr>
          <p:cNvSpPr txBox="1"/>
          <p:nvPr/>
        </p:nvSpPr>
        <p:spPr>
          <a:xfrm>
            <a:off x="1042987" y="4290061"/>
            <a:ext cx="11530013" cy="2868734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lang="en-US" altLang="zh-CN" sz="3400" b="1" spc="-10" dirty="0">
                <a:latin typeface="Microsoft JhengHei"/>
                <a:cs typeface="Microsoft JhengHei"/>
              </a:rPr>
              <a:t>5</a:t>
            </a:r>
            <a:r>
              <a:rPr lang="zh-CN" altLang="en-US" sz="3400" b="1" spc="-10" dirty="0">
                <a:latin typeface="Microsoft JhengHei"/>
                <a:cs typeface="Microsoft JhengHei"/>
              </a:rPr>
              <a:t>：五项原则</a:t>
            </a:r>
            <a:endParaRPr lang="en-MY" altLang="zh-CN" sz="3400" b="1" spc="-10" dirty="0">
              <a:latin typeface="Microsoft JhengHei"/>
              <a:cs typeface="Microsoft JhengHei"/>
            </a:endParaRP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latin typeface="SimSun"/>
                <a:cs typeface="SimSun"/>
              </a:rPr>
              <a:t>生活关怀</a:t>
            </a: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latin typeface="SimSun"/>
                <a:cs typeface="SimSun"/>
              </a:rPr>
              <a:t>因材施教</a:t>
            </a: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latin typeface="SimSun"/>
                <a:cs typeface="SimSun"/>
              </a:rPr>
              <a:t>以身作则</a:t>
            </a: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latin typeface="SimSun"/>
                <a:cs typeface="SimSun"/>
              </a:rPr>
              <a:t>勇于纠正</a:t>
            </a:r>
            <a:endParaRPr lang="en-MY" altLang="zh-CN" sz="3400" spc="-10" dirty="0">
              <a:latin typeface="SimSun"/>
              <a:cs typeface="SimSun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79A29568-0FC4-6FEA-CA9A-BE82C606F3C2}"/>
              </a:ext>
            </a:extLst>
          </p:cNvPr>
          <p:cNvSpPr txBox="1"/>
          <p:nvPr/>
        </p:nvSpPr>
        <p:spPr>
          <a:xfrm>
            <a:off x="1016000" y="2235848"/>
            <a:ext cx="5130800" cy="10438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700" b="1" spc="-20" dirty="0">
                <a:latin typeface="Microsoft JhengHei"/>
                <a:cs typeface="Microsoft JhengHei"/>
              </a:rPr>
              <a:t>五、</a:t>
            </a:r>
            <a:r>
              <a:rPr lang="zh-CN" altLang="en-US" sz="6700" b="1" spc="-20" dirty="0">
                <a:latin typeface="Microsoft JhengHei"/>
                <a:cs typeface="Microsoft JhengHei"/>
              </a:rPr>
              <a:t>跟进辅导</a:t>
            </a:r>
            <a:endParaRPr sz="6700" dirty="0">
              <a:latin typeface="Microsoft JhengHei"/>
              <a:cs typeface="Microsoft JhengHei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D5E59A38-A605-E0F8-D149-0930BA28F73A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6A13066E-2E25-3D7E-EAAA-F8E9886331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425" y="592137"/>
            <a:ext cx="475361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pc="204" dirty="0" err="1"/>
              <a:t>VIP</a:t>
            </a:r>
            <a:r>
              <a:rPr spc="204" dirty="0" err="1"/>
              <a:t>六大步法</a:t>
            </a:r>
            <a:endParaRPr spc="204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CA7652-542C-AD02-9B60-04066C3D6FEE}"/>
              </a:ext>
            </a:extLst>
          </p:cNvPr>
          <p:cNvGrpSpPr/>
          <p:nvPr/>
        </p:nvGrpSpPr>
        <p:grpSpPr>
          <a:xfrm>
            <a:off x="-75675" y="0"/>
            <a:ext cx="18889584" cy="10381972"/>
            <a:chOff x="-75675" y="0"/>
            <a:chExt cx="18889584" cy="1038197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E780C03-18DE-D4F3-7554-F775E68568A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-75675" y="902362"/>
              <a:ext cx="18439353" cy="9427274"/>
              <a:chOff x="0" y="0"/>
              <a:chExt cx="24585803" cy="12569698"/>
            </a:xfrm>
          </p:grpSpPr>
          <p:sp>
            <p:nvSpPr>
              <p:cNvPr id="19" name="Freeform 3" descr="A black screen with blue text  AI-generated content may be incorrect.">
                <a:extLst>
                  <a:ext uri="{FF2B5EF4-FFF2-40B4-BE49-F238E27FC236}">
                    <a16:creationId xmlns:a16="http://schemas.microsoft.com/office/drawing/2014/main" id="{9E9FEFFD-76EB-9219-9F46-822754398B14}"/>
                  </a:ext>
                </a:extLst>
              </p:cNvPr>
              <p:cNvSpPr/>
              <p:nvPr/>
            </p:nvSpPr>
            <p:spPr>
              <a:xfrm>
                <a:off x="0" y="0"/>
                <a:ext cx="24585803" cy="12569698"/>
              </a:xfrm>
              <a:custGeom>
                <a:avLst/>
                <a:gdLst/>
                <a:ahLst/>
                <a:cxnLst/>
                <a:rect l="l" t="t" r="r" b="b"/>
                <a:pathLst>
                  <a:path w="24585803" h="12569698">
                    <a:moveTo>
                      <a:pt x="0" y="0"/>
                    </a:moveTo>
                    <a:lnTo>
                      <a:pt x="24585803" y="0"/>
                    </a:lnTo>
                    <a:lnTo>
                      <a:pt x="24585803" y="12569698"/>
                    </a:lnTo>
                    <a:lnTo>
                      <a:pt x="0" y="125696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7449" r="-2240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4" name="object 14">
              <a:extLst>
                <a:ext uri="{FF2B5EF4-FFF2-40B4-BE49-F238E27FC236}">
                  <a16:creationId xmlns:a16="http://schemas.microsoft.com/office/drawing/2014/main" id="{FC97DD67-FAEE-08DC-C717-EE685FBCA98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31712" y="0"/>
              <a:ext cx="7256286" cy="949642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B8AD8C2-A0C7-9476-B70E-AF1510011818}"/>
                </a:ext>
              </a:extLst>
            </p:cNvPr>
            <p:cNvGrpSpPr/>
            <p:nvPr/>
          </p:nvGrpSpPr>
          <p:grpSpPr>
            <a:xfrm>
              <a:off x="9620409" y="9410700"/>
              <a:ext cx="9193500" cy="971272"/>
              <a:chOff x="0" y="-91400"/>
              <a:chExt cx="12258000" cy="1295030"/>
            </a:xfrm>
          </p:grpSpPr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D502D40A-125C-2C99-26FD-9396B92F9AE1}"/>
                  </a:ext>
                </a:extLst>
              </p:cNvPr>
              <p:cNvSpPr/>
              <p:nvPr/>
            </p:nvSpPr>
            <p:spPr>
              <a:xfrm>
                <a:off x="0" y="0"/>
                <a:ext cx="12258000" cy="1203630"/>
              </a:xfrm>
              <a:custGeom>
                <a:avLst/>
                <a:gdLst/>
                <a:ahLst/>
                <a:cxnLst/>
                <a:rect l="l" t="t" r="r" b="b"/>
                <a:pathLst>
                  <a:path w="12258000" h="1203630">
                    <a:moveTo>
                      <a:pt x="0" y="0"/>
                    </a:moveTo>
                    <a:lnTo>
                      <a:pt x="12258000" y="0"/>
                    </a:lnTo>
                    <a:lnTo>
                      <a:pt x="12258000" y="1203630"/>
                    </a:lnTo>
                    <a:lnTo>
                      <a:pt x="0" y="120363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TextBox 6">
                <a:extLst>
                  <a:ext uri="{FF2B5EF4-FFF2-40B4-BE49-F238E27FC236}">
                    <a16:creationId xmlns:a16="http://schemas.microsoft.com/office/drawing/2014/main" id="{FA0FCF75-5830-96F7-28F8-24007070E893}"/>
                  </a:ext>
                </a:extLst>
              </p:cNvPr>
              <p:cNvSpPr txBox="1"/>
              <p:nvPr/>
            </p:nvSpPr>
            <p:spPr>
              <a:xfrm>
                <a:off x="0" y="-91400"/>
                <a:ext cx="10845588" cy="1038901"/>
              </a:xfrm>
              <a:prstGeom prst="rect">
                <a:avLst/>
              </a:prstGeom>
            </p:spPr>
            <p:txBody>
              <a:bodyPr lIns="0" tIns="0" rIns="0" bIns="0" rtlCol="0" anchor="b"/>
              <a:lstStyle/>
              <a:p>
                <a:pPr algn="r"/>
                <a:r>
                  <a:rPr lang="zh-CN" sz="4050" noProof="0" dirty="0">
                    <a:solidFill>
                      <a:srgbClr val="FFFFFF"/>
                    </a:solidFill>
                    <a:latin typeface="Comfortaa Bold"/>
                    <a:ea typeface="Comfortaa Bold"/>
                    <a:cs typeface="Comfortaa Bold"/>
                    <a:sym typeface="Comfortaa Bold"/>
                  </a:rPr>
                  <a:t>i系统 手把手    </a:t>
                </a:r>
                <a:endParaRPr lang="zh-CN" sz="4050" i="1" noProof="0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endParaRPr>
              </a:p>
            </p:txBody>
          </p:sp>
        </p:grpSp>
        <p:sp>
          <p:nvSpPr>
            <p:cNvPr id="6" name="object 15">
              <a:extLst>
                <a:ext uri="{FF2B5EF4-FFF2-40B4-BE49-F238E27FC236}">
                  <a16:creationId xmlns:a16="http://schemas.microsoft.com/office/drawing/2014/main" id="{5D207B24-F42F-977D-9504-E4217BBF511F}"/>
                </a:ext>
              </a:extLst>
            </p:cNvPr>
            <p:cNvSpPr/>
            <p:nvPr/>
          </p:nvSpPr>
          <p:spPr>
            <a:xfrm>
              <a:off x="1042987" y="3721632"/>
              <a:ext cx="9286240" cy="0"/>
            </a:xfrm>
            <a:custGeom>
              <a:avLst/>
              <a:gdLst/>
              <a:ahLst/>
              <a:cxnLst/>
              <a:rect l="l" t="t" r="r" b="b"/>
              <a:pathLst>
                <a:path w="9286240">
                  <a:moveTo>
                    <a:pt x="0" y="0"/>
                  </a:moveTo>
                  <a:lnTo>
                    <a:pt x="9285924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39114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8A9F5D7-24BC-DBB5-681F-A7970E22E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>
            <a:extLst>
              <a:ext uri="{FF2B5EF4-FFF2-40B4-BE49-F238E27FC236}">
                <a16:creationId xmlns:a16="http://schemas.microsoft.com/office/drawing/2014/main" id="{FD2B03A5-4C63-B110-D379-254D88146EA7}"/>
              </a:ext>
            </a:extLst>
          </p:cNvPr>
          <p:cNvSpPr txBox="1"/>
          <p:nvPr/>
        </p:nvSpPr>
        <p:spPr>
          <a:xfrm>
            <a:off x="1042987" y="4290061"/>
            <a:ext cx="11530013" cy="344325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lang="en-US" altLang="zh-CN" sz="3400" b="1" spc="-10" dirty="0">
                <a:latin typeface="Microsoft JhengHei"/>
                <a:cs typeface="Microsoft JhengHei"/>
              </a:rPr>
              <a:t>5</a:t>
            </a:r>
            <a:r>
              <a:rPr lang="zh-CN" altLang="en-US" sz="3400" b="1" spc="-10" dirty="0">
                <a:latin typeface="Microsoft JhengHei"/>
                <a:cs typeface="Microsoft JhengHei"/>
              </a:rPr>
              <a:t>：五项原则</a:t>
            </a:r>
            <a:endParaRPr lang="en-MY" altLang="zh-CN" sz="3400" b="1" spc="-10" dirty="0">
              <a:latin typeface="Microsoft JhengHei"/>
              <a:cs typeface="Microsoft JhengHei"/>
            </a:endParaRP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latin typeface="SimSun"/>
                <a:cs typeface="SimSun"/>
              </a:rPr>
              <a:t>生活关怀</a:t>
            </a: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latin typeface="SimSun"/>
                <a:cs typeface="SimSun"/>
              </a:rPr>
              <a:t>因材施教</a:t>
            </a: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latin typeface="SimSun"/>
                <a:cs typeface="SimSun"/>
              </a:rPr>
              <a:t>以身作则</a:t>
            </a: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latin typeface="SimSun"/>
                <a:cs typeface="SimSun"/>
              </a:rPr>
              <a:t>勇于纠正</a:t>
            </a:r>
            <a:endParaRPr lang="en-MY" altLang="zh-CN" sz="3400" spc="-10" dirty="0">
              <a:latin typeface="SimSun"/>
              <a:cs typeface="SimSun"/>
            </a:endParaRPr>
          </a:p>
          <a:p>
            <a:pPr marL="469900" indent="-457200">
              <a:lnSpc>
                <a:spcPct val="100000"/>
              </a:lnSpc>
              <a:spcBef>
                <a:spcPts val="370"/>
              </a:spcBef>
              <a:buFont typeface="Arial" panose="020B0604020202020204" pitchFamily="34" charset="0"/>
              <a:buChar char="•"/>
            </a:pPr>
            <a:r>
              <a:rPr lang="zh-CN" altLang="en-US" sz="3400" spc="-10" dirty="0">
                <a:latin typeface="SimSun"/>
                <a:cs typeface="SimSun"/>
              </a:rPr>
              <a:t>按部就班</a:t>
            </a:r>
            <a:endParaRPr sz="3400" dirty="0">
              <a:latin typeface="SimSun"/>
              <a:cs typeface="SimSun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FE1238AD-5D9C-F025-AB4A-6D2FD8F09AE4}"/>
              </a:ext>
            </a:extLst>
          </p:cNvPr>
          <p:cNvSpPr txBox="1"/>
          <p:nvPr/>
        </p:nvSpPr>
        <p:spPr>
          <a:xfrm>
            <a:off x="1016000" y="2235848"/>
            <a:ext cx="5130800" cy="10438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700" b="1" spc="-20" dirty="0">
                <a:latin typeface="Microsoft JhengHei"/>
                <a:cs typeface="Microsoft JhengHei"/>
              </a:rPr>
              <a:t>五、</a:t>
            </a:r>
            <a:r>
              <a:rPr lang="zh-CN" altLang="en-US" sz="6700" b="1" spc="-20" dirty="0">
                <a:latin typeface="Microsoft JhengHei"/>
                <a:cs typeface="Microsoft JhengHei"/>
              </a:rPr>
              <a:t>跟进辅导</a:t>
            </a:r>
            <a:endParaRPr sz="6700" dirty="0">
              <a:latin typeface="Microsoft JhengHei"/>
              <a:cs typeface="Microsoft JhengHei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FCAA2048-3C2A-1039-9429-5A783EDCA026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130" dirty="0"/>
              <a:t>富三代企业模式</a:t>
            </a: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0AB7BBCA-B6EE-832D-84E2-C73CD1E49F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425" y="592137"/>
            <a:ext cx="4753610" cy="7976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pc="204" dirty="0" err="1"/>
              <a:t>VIP</a:t>
            </a:r>
            <a:r>
              <a:rPr spc="204" dirty="0" err="1"/>
              <a:t>六大步法</a:t>
            </a:r>
            <a:endParaRPr spc="204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20B4CD7-A6CC-EF60-96B4-5ED5616F3170}"/>
              </a:ext>
            </a:extLst>
          </p:cNvPr>
          <p:cNvGrpSpPr/>
          <p:nvPr/>
        </p:nvGrpSpPr>
        <p:grpSpPr>
          <a:xfrm>
            <a:off x="-75675" y="0"/>
            <a:ext cx="18889584" cy="10381972"/>
            <a:chOff x="-75675" y="0"/>
            <a:chExt cx="18889584" cy="1038197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6577EBB-3C24-5880-6A49-A1281D70A4D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-75675" y="902362"/>
              <a:ext cx="18439353" cy="9427274"/>
              <a:chOff x="0" y="0"/>
              <a:chExt cx="24585803" cy="12569698"/>
            </a:xfrm>
          </p:grpSpPr>
          <p:sp>
            <p:nvSpPr>
              <p:cNvPr id="19" name="Freeform 3" descr="A black screen with blue text  AI-generated content may be incorrect.">
                <a:extLst>
                  <a:ext uri="{FF2B5EF4-FFF2-40B4-BE49-F238E27FC236}">
                    <a16:creationId xmlns:a16="http://schemas.microsoft.com/office/drawing/2014/main" id="{4C6BB5D2-9C27-DFB3-9B61-C5A1CF4D9683}"/>
                  </a:ext>
                </a:extLst>
              </p:cNvPr>
              <p:cNvSpPr/>
              <p:nvPr/>
            </p:nvSpPr>
            <p:spPr>
              <a:xfrm>
                <a:off x="0" y="0"/>
                <a:ext cx="24585803" cy="12569698"/>
              </a:xfrm>
              <a:custGeom>
                <a:avLst/>
                <a:gdLst/>
                <a:ahLst/>
                <a:cxnLst/>
                <a:rect l="l" t="t" r="r" b="b"/>
                <a:pathLst>
                  <a:path w="24585803" h="12569698">
                    <a:moveTo>
                      <a:pt x="0" y="0"/>
                    </a:moveTo>
                    <a:lnTo>
                      <a:pt x="24585803" y="0"/>
                    </a:lnTo>
                    <a:lnTo>
                      <a:pt x="24585803" y="12569698"/>
                    </a:lnTo>
                    <a:lnTo>
                      <a:pt x="0" y="125696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7449" r="-2240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4" name="object 14">
              <a:extLst>
                <a:ext uri="{FF2B5EF4-FFF2-40B4-BE49-F238E27FC236}">
                  <a16:creationId xmlns:a16="http://schemas.microsoft.com/office/drawing/2014/main" id="{3DE685E2-D07C-6C6B-6A37-B15DF678D2C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31712" y="0"/>
              <a:ext cx="7256286" cy="949642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80C7EFA-1DEC-FE46-AEEF-1B8AAEED411D}"/>
                </a:ext>
              </a:extLst>
            </p:cNvPr>
            <p:cNvGrpSpPr/>
            <p:nvPr/>
          </p:nvGrpSpPr>
          <p:grpSpPr>
            <a:xfrm>
              <a:off x="9620409" y="9410700"/>
              <a:ext cx="9193500" cy="971272"/>
              <a:chOff x="0" y="-91400"/>
              <a:chExt cx="12258000" cy="1295030"/>
            </a:xfrm>
          </p:grpSpPr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5DD9BBF3-0753-5EA8-EFC6-A4F8A7E3C736}"/>
                  </a:ext>
                </a:extLst>
              </p:cNvPr>
              <p:cNvSpPr/>
              <p:nvPr/>
            </p:nvSpPr>
            <p:spPr>
              <a:xfrm>
                <a:off x="0" y="0"/>
                <a:ext cx="12258000" cy="1203630"/>
              </a:xfrm>
              <a:custGeom>
                <a:avLst/>
                <a:gdLst/>
                <a:ahLst/>
                <a:cxnLst/>
                <a:rect l="l" t="t" r="r" b="b"/>
                <a:pathLst>
                  <a:path w="12258000" h="1203630">
                    <a:moveTo>
                      <a:pt x="0" y="0"/>
                    </a:moveTo>
                    <a:lnTo>
                      <a:pt x="12258000" y="0"/>
                    </a:lnTo>
                    <a:lnTo>
                      <a:pt x="12258000" y="1203630"/>
                    </a:lnTo>
                    <a:lnTo>
                      <a:pt x="0" y="1203630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  <p:txBody>
              <a:bodyPr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TextBox 6">
                <a:extLst>
                  <a:ext uri="{FF2B5EF4-FFF2-40B4-BE49-F238E27FC236}">
                    <a16:creationId xmlns:a16="http://schemas.microsoft.com/office/drawing/2014/main" id="{6F63372F-9730-C0BC-3D55-937E1745FDCB}"/>
                  </a:ext>
                </a:extLst>
              </p:cNvPr>
              <p:cNvSpPr txBox="1"/>
              <p:nvPr/>
            </p:nvSpPr>
            <p:spPr>
              <a:xfrm>
                <a:off x="0" y="-91400"/>
                <a:ext cx="10845588" cy="1038901"/>
              </a:xfrm>
              <a:prstGeom prst="rect">
                <a:avLst/>
              </a:prstGeom>
            </p:spPr>
            <p:txBody>
              <a:bodyPr lIns="0" tIns="0" rIns="0" bIns="0" rtlCol="0" anchor="b"/>
              <a:lstStyle/>
              <a:p>
                <a:pPr algn="r"/>
                <a:r>
                  <a:rPr lang="zh-CN" sz="4050" noProof="0" dirty="0">
                    <a:solidFill>
                      <a:srgbClr val="FFFFFF"/>
                    </a:solidFill>
                    <a:latin typeface="Comfortaa Bold"/>
                    <a:ea typeface="Comfortaa Bold"/>
                    <a:cs typeface="Comfortaa Bold"/>
                    <a:sym typeface="Comfortaa Bold"/>
                  </a:rPr>
                  <a:t>i系统 手把手    </a:t>
                </a:r>
                <a:endParaRPr lang="zh-CN" sz="4050" i="1" noProof="0" dirty="0">
                  <a:solidFill>
                    <a:srgbClr val="FFFFFF"/>
                  </a:solidFill>
                  <a:latin typeface="Comfortaa Bold"/>
                  <a:ea typeface="Comfortaa Bold"/>
                  <a:cs typeface="Comfortaa Bold"/>
                  <a:sym typeface="Comfortaa Bold"/>
                </a:endParaRPr>
              </a:p>
            </p:txBody>
          </p:sp>
        </p:grpSp>
        <p:sp>
          <p:nvSpPr>
            <p:cNvPr id="6" name="object 15">
              <a:extLst>
                <a:ext uri="{FF2B5EF4-FFF2-40B4-BE49-F238E27FC236}">
                  <a16:creationId xmlns:a16="http://schemas.microsoft.com/office/drawing/2014/main" id="{82CCD625-F4A4-8EBA-C9AB-DF1754D1D3B5}"/>
                </a:ext>
              </a:extLst>
            </p:cNvPr>
            <p:cNvSpPr/>
            <p:nvPr/>
          </p:nvSpPr>
          <p:spPr>
            <a:xfrm>
              <a:off x="1042987" y="3721632"/>
              <a:ext cx="9286240" cy="0"/>
            </a:xfrm>
            <a:custGeom>
              <a:avLst/>
              <a:gdLst/>
              <a:ahLst/>
              <a:cxnLst/>
              <a:rect l="l" t="t" r="r" b="b"/>
              <a:pathLst>
                <a:path w="9286240">
                  <a:moveTo>
                    <a:pt x="0" y="0"/>
                  </a:moveTo>
                  <a:lnTo>
                    <a:pt x="9285924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53988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</TotalTime>
  <Words>353</Words>
  <Application>Microsoft Office PowerPoint</Application>
  <PresentationFormat>Custom</PresentationFormat>
  <Paragraphs>66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Comfortaa Bold</vt:lpstr>
      <vt:lpstr>Microsoft JhengHei</vt:lpstr>
      <vt:lpstr>SimSun</vt:lpstr>
      <vt:lpstr>Arial</vt:lpstr>
      <vt:lpstr>Calibri</vt:lpstr>
      <vt:lpstr>Office Theme</vt:lpstr>
      <vt:lpstr>VIP六大步法</vt:lpstr>
      <vt:lpstr>VIP六大步法</vt:lpstr>
      <vt:lpstr>VIP六大步法</vt:lpstr>
      <vt:lpstr>VIP六大步法</vt:lpstr>
      <vt:lpstr>VIP六大步法</vt:lpstr>
      <vt:lpstr>VIP六大步法</vt:lpstr>
      <vt:lpstr>VIP六大步法</vt:lpstr>
      <vt:lpstr>VIP六大步法</vt:lpstr>
      <vt:lpstr>VIP六大步法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創業家手把手６大步法</dc:title>
  <dc:creator>n64p5pnqjf</dc:creator>
  <cp:keywords>DAGt3kA0RHs,BAFSyG730B8,0</cp:keywords>
  <cp:lastModifiedBy>BC COMPUTERS</cp:lastModifiedBy>
  <cp:revision>14</cp:revision>
  <dcterms:created xsi:type="dcterms:W3CDTF">2025-07-28T12:38:55Z</dcterms:created>
  <dcterms:modified xsi:type="dcterms:W3CDTF">2026-10-04T15:47:10Z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2025-07-27T00:00:00Z</vt:filetime>
  </property>
  <property fmtid="{D5CDD505-2E9C-101B-9397-08002B2CF9AE}" pid="3" name="Creator">
    <vt:lpwstr>Canva</vt:lpwstr>
  </property>
  <property fmtid="{D5CDD505-2E9C-101B-9397-08002B2CF9AE}" pid="4" name="LastSaved">
    <vt:filetime>2025-07-28T00:00:00Z</vt:filetime>
  </property>
  <property fmtid="{D5CDD505-2E9C-101B-9397-08002B2CF9AE}" pid="5" name="Producer">
    <vt:lpwstr>Canva</vt:lpwstr>
  </property>
</Properties>
</file>