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18288000" cy="10287000"/>
  <p:notesSz cx="6858000" cy="9144000"/>
  <p:embeddedFontLst>
    <p:embeddedFont>
      <p:font typeface="Adobe Fangsong Std R" panose="02020400000000000000" pitchFamily="18" charset="-128"/>
      <p:regular r:id="rId17"/>
    </p:embeddedFont>
    <p:embeddedFont>
      <p:font typeface="Arimo" panose="020B0604020202020204" charset="0"/>
      <p:regular r:id="rId18"/>
    </p:embeddedFont>
    <p:embeddedFont>
      <p:font typeface="Canva Sans" panose="020B0604020202020204" charset="0"/>
      <p:regular r:id="rId19"/>
    </p:embeddedFont>
    <p:embeddedFont>
      <p:font typeface="Canva Sans Bold" panose="020B0604020202020204" charset="0"/>
      <p:regular r:id="rId20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 autoAdjust="0"/>
    <p:restoredTop sz="94622" autoAdjust="0"/>
  </p:normalViewPr>
  <p:slideViewPr>
    <p:cSldViewPr>
      <p:cViewPr varScale="1">
        <p:scale>
          <a:sx n="52" d="100"/>
          <a:sy n="52" d="100"/>
        </p:scale>
        <p:origin x="850" y="3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2.fntdata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1.fntdata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font" Target="fonts/font4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268E1E-0E44-426D-905E-8AD9B19D2182}" type="datetimeFigureOut">
              <a:rPr lang="cs-CZ" smtClean="0"/>
              <a:t>10.02.2026</a:t>
            </a:fld>
            <a:endParaRPr lang="cs-CZ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857500" y="512763"/>
            <a:ext cx="3429000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cs-CZ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cs-CZ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cs-CZ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871B2431-D351-4C6E-A3CF-9DFAC0E3E050}" type="slidenum">
              <a:rPr lang="cs-CZ" smtClean="0"/>
              <a:t>‹#›</a:t>
            </a:fld>
            <a:endParaRPr lang="cs-CZ"/>
          </a:p>
        </p:txBody>
      </p:sp>
    </p:spTree>
    <p:extLst>
      <p:ext uri="{BB962C8B-B14F-4D97-AF65-F5344CB8AC3E}">
        <p14:creationId xmlns:p14="http://schemas.microsoft.com/office/powerpoint/2010/main" val="179888911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5180013" y="0"/>
            <a:ext cx="3962400" cy="3429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r>
              <a:rPr lang="cs-CZ"/>
              <a:t>1.7.2013</a:t>
            </a:r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290763" y="512763"/>
            <a:ext cx="4562475" cy="25669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914400" y="3251200"/>
            <a:ext cx="7315200" cy="3081338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5180013" y="6502400"/>
            <a:ext cx="3962400" cy="34131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r>
              <a:rPr lang="cs-CZ"/>
              <a:t>‹#›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2/10/2026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5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7.sv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3245004" y="4274503"/>
            <a:ext cx="11797992" cy="1566544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12880"/>
              </a:lnSpc>
            </a:pPr>
            <a:r>
              <a:rPr lang="en-US" sz="9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主题： 邀请进群</a:t>
            </a:r>
          </a:p>
        </p:txBody>
      </p:sp>
      <p:sp>
        <p:nvSpPr>
          <p:cNvPr id="8" name="TextBox 6">
            <a:extLst>
              <a:ext uri="{FF2B5EF4-FFF2-40B4-BE49-F238E27FC236}">
                <a16:creationId xmlns:a16="http://schemas.microsoft.com/office/drawing/2014/main" id="{C1CE9CAE-8A4D-5A7D-3AFD-9E815D294F71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3267688" y="5734036"/>
            <a:ext cx="3294128" cy="3075892"/>
          </a:xfrm>
          <a:custGeom>
            <a:avLst/>
            <a:gdLst/>
            <a:ahLst/>
            <a:cxnLst/>
            <a:rect l="l" t="t" r="r" b="b"/>
            <a:pathLst>
              <a:path w="3294128" h="3075892">
                <a:moveTo>
                  <a:pt x="0" y="0"/>
                </a:moveTo>
                <a:lnTo>
                  <a:pt x="3294128" y="0"/>
                </a:lnTo>
                <a:lnTo>
                  <a:pt x="3294128" y="3075891"/>
                </a:lnTo>
                <a:lnTo>
                  <a:pt x="0" y="3075891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835279" y="1719455"/>
            <a:ext cx="4508599" cy="12198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40"/>
              </a:lnSpc>
            </a:pPr>
            <a:r>
              <a:rPr lang="en-US" sz="71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群的力量：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35279" y="3927214"/>
            <a:ext cx="9906000" cy="1348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一个人做7天换食， 很容放弃</a:t>
            </a:r>
          </a:p>
          <a:p>
            <a:pPr algn="l">
              <a:lnSpc>
                <a:spcPts val="5459"/>
              </a:lnSpc>
            </a:pPr>
            <a:r>
              <a:rPr lang="en-US" sz="39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一群人一起换食，互相鼓励支持，很容易坚持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6AD24A7C-8CFE-FE00-D3E6-ECBEFC8E3C83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TextBox 7"/>
          <p:cNvSpPr txBox="1"/>
          <p:nvPr/>
        </p:nvSpPr>
        <p:spPr>
          <a:xfrm>
            <a:off x="1326813" y="4284210"/>
            <a:ext cx="11994751" cy="357440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8"/>
              </a:lnSpc>
            </a:pPr>
            <a:r>
              <a:rPr lang="en-US" sz="410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换食群可以分享见证、营养免疫学，</a:t>
            </a:r>
          </a:p>
          <a:p>
            <a:pPr algn="l">
              <a:lnSpc>
                <a:spcPts val="5748"/>
              </a:lnSpc>
            </a:pPr>
            <a:r>
              <a:rPr lang="en-US" sz="410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巩固消费者对健康的认知、对营养免疫学有信心</a:t>
            </a:r>
          </a:p>
          <a:p>
            <a:pPr algn="l">
              <a:lnSpc>
                <a:spcPts val="5748"/>
              </a:lnSpc>
            </a:pPr>
            <a:endParaRPr lang="en-US" sz="4106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  <a:p>
            <a:pPr algn="l">
              <a:lnSpc>
                <a:spcPts val="5748"/>
              </a:lnSpc>
            </a:pPr>
            <a:r>
              <a:rPr lang="en-US" sz="4106">
                <a:solidFill>
                  <a:srgbClr val="000000"/>
                </a:solidFill>
                <a:latin typeface="Arimo"/>
                <a:ea typeface="Arimo"/>
                <a:cs typeface="Arimo"/>
                <a:sym typeface="Arimo"/>
              </a:rPr>
              <a:t>群里消费者的分享可以巩固其他消费者对产品的信心</a:t>
            </a:r>
          </a:p>
          <a:p>
            <a:pPr algn="l">
              <a:lnSpc>
                <a:spcPts val="5748"/>
              </a:lnSpc>
            </a:pPr>
            <a:endParaRPr lang="en-US" sz="4106">
              <a:solidFill>
                <a:srgbClr val="000000"/>
              </a:solidFill>
              <a:latin typeface="Arimo"/>
              <a:ea typeface="Arimo"/>
              <a:cs typeface="Arimo"/>
              <a:sym typeface="Arimo"/>
            </a:endParaRPr>
          </a:p>
        </p:txBody>
      </p:sp>
      <p:sp>
        <p:nvSpPr>
          <p:cNvPr id="8" name="Freeform 8"/>
          <p:cNvSpPr/>
          <p:nvPr/>
        </p:nvSpPr>
        <p:spPr>
          <a:xfrm>
            <a:off x="13321564" y="902363"/>
            <a:ext cx="3937736" cy="3458048"/>
          </a:xfrm>
          <a:custGeom>
            <a:avLst/>
            <a:gdLst/>
            <a:ahLst/>
            <a:cxnLst/>
            <a:rect l="l" t="t" r="r" b="b"/>
            <a:pathLst>
              <a:path w="3937736" h="3458048">
                <a:moveTo>
                  <a:pt x="0" y="0"/>
                </a:moveTo>
                <a:lnTo>
                  <a:pt x="3937736" y="0"/>
                </a:lnTo>
                <a:lnTo>
                  <a:pt x="3937736" y="3458047"/>
                </a:lnTo>
                <a:lnTo>
                  <a:pt x="0" y="3458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9" name="TextBox 9"/>
          <p:cNvSpPr txBox="1"/>
          <p:nvPr/>
        </p:nvSpPr>
        <p:spPr>
          <a:xfrm>
            <a:off x="1778911" y="904875"/>
            <a:ext cx="66294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换食群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， </a:t>
            </a:r>
          </a:p>
          <a:p>
            <a:pPr algn="l">
              <a:lnSpc>
                <a:spcPts val="8119"/>
              </a:lnSpc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是最好的售后服务群</a:t>
            </a: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B222DAF8-223C-5B58-70AC-C858CCF0FA34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3321564" y="902363"/>
            <a:ext cx="3937736" cy="3458048"/>
          </a:xfrm>
          <a:custGeom>
            <a:avLst/>
            <a:gdLst/>
            <a:ahLst/>
            <a:cxnLst/>
            <a:rect l="l" t="t" r="r" b="b"/>
            <a:pathLst>
              <a:path w="3937736" h="3458048">
                <a:moveTo>
                  <a:pt x="0" y="0"/>
                </a:moveTo>
                <a:lnTo>
                  <a:pt x="3937736" y="0"/>
                </a:lnTo>
                <a:lnTo>
                  <a:pt x="3937736" y="3458047"/>
                </a:lnTo>
                <a:lnTo>
                  <a:pt x="0" y="3458047"/>
                </a:lnTo>
                <a:lnTo>
                  <a:pt x="0" y="0"/>
                </a:lnTo>
                <a:close/>
              </a:path>
            </a:pathLst>
          </a:custGeom>
          <a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778911" y="904875"/>
            <a:ext cx="6629400" cy="20339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8119"/>
              </a:lnSpc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换食群</a:t>
            </a:r>
            <a:r>
              <a:rPr lang="en-US" sz="57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， </a:t>
            </a:r>
          </a:p>
          <a:p>
            <a:pPr algn="l">
              <a:lnSpc>
                <a:spcPts val="8119"/>
              </a:lnSpc>
            </a:pPr>
            <a:r>
              <a:rPr lang="en-US" sz="57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是最好的售后服务群</a:t>
            </a:r>
            <a:endParaRPr lang="en-US" sz="5799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9" name="TextBox 9"/>
          <p:cNvSpPr txBox="1"/>
          <p:nvPr/>
        </p:nvSpPr>
        <p:spPr>
          <a:xfrm>
            <a:off x="1778911" y="4198329"/>
            <a:ext cx="12752981" cy="273056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一个有温度、有互动的群，</a:t>
            </a:r>
          </a:p>
          <a:p>
            <a:pPr algn="l"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可以让我们在线上和消费者先建立好关系 ，</a:t>
            </a:r>
          </a:p>
          <a:p>
            <a:pPr algn="l">
              <a:lnSpc>
                <a:spcPts val="7304"/>
              </a:lnSpc>
            </a:pPr>
            <a:r>
              <a:rPr lang="en-US" sz="5217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线下见面就无缝衔接</a:t>
            </a: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4394EEBF-DFCE-7083-6E6C-A53A07C8A802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1741993" y="1310417"/>
            <a:ext cx="4950332" cy="1943005"/>
          </a:xfrm>
          <a:custGeom>
            <a:avLst/>
            <a:gdLst/>
            <a:ahLst/>
            <a:cxnLst/>
            <a:rect l="l" t="t" r="r" b="b"/>
            <a:pathLst>
              <a:path w="4950332" h="1943005">
                <a:moveTo>
                  <a:pt x="0" y="0"/>
                </a:moveTo>
                <a:lnTo>
                  <a:pt x="4950332" y="0"/>
                </a:lnTo>
                <a:lnTo>
                  <a:pt x="4950332" y="1943006"/>
                </a:lnTo>
                <a:lnTo>
                  <a:pt x="0" y="1943006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562611" y="1698673"/>
            <a:ext cx="4910138" cy="105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带人进入群组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562611" y="3560493"/>
            <a:ext cx="8730212" cy="118046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群组是归宿感</a:t>
            </a:r>
          </a:p>
          <a:p>
            <a:pPr algn="l">
              <a:lnSpc>
                <a:spcPts val="4759"/>
              </a:lnSpc>
            </a:pPr>
            <a:r>
              <a:rPr lang="en-US" sz="3399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群组的文化， 气氛让消费者爱上我们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562610" y="5549326"/>
            <a:ext cx="8267189" cy="267336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l">
              <a:lnSpc>
                <a:spcPts val="5268"/>
              </a:lnSpc>
            </a:pPr>
            <a:r>
              <a:rPr lang="en-US" sz="376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很多人卡着，是因为</a:t>
            </a:r>
            <a:r>
              <a:rPr lang="en-US" sz="376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</a:t>
            </a:r>
          </a:p>
          <a:p>
            <a:pPr algn="l">
              <a:lnSpc>
                <a:spcPts val="5268"/>
              </a:lnSpc>
            </a:pPr>
            <a:r>
              <a:rPr lang="en-US" sz="376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👉🏻 </a:t>
            </a:r>
            <a:r>
              <a:rPr lang="en-US" sz="376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怕别人觉得是在“拉人</a:t>
            </a:r>
            <a:r>
              <a:rPr lang="en-US" sz="376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”</a:t>
            </a:r>
          </a:p>
          <a:p>
            <a:pPr algn="l">
              <a:lnSpc>
                <a:spcPts val="5268"/>
              </a:lnSpc>
            </a:pPr>
            <a:r>
              <a:rPr lang="en-US" sz="3763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👉🏻 </a:t>
            </a:r>
            <a:r>
              <a:rPr lang="en-US" sz="3763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或者邀了人进群，结果他们没反应</a:t>
            </a:r>
            <a:endParaRPr lang="en-US" sz="376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268"/>
              </a:lnSpc>
            </a:pPr>
            <a:endParaRPr lang="en-US" sz="3763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1" name="TextBox 6">
            <a:extLst>
              <a:ext uri="{FF2B5EF4-FFF2-40B4-BE49-F238E27FC236}">
                <a16:creationId xmlns:a16="http://schemas.microsoft.com/office/drawing/2014/main" id="{F3AEF3B0-EB55-5C33-5173-2D809B3BAF88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2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3"/>
              <a:stretch>
                <a:fillRect t="-7449" r="-22402"/>
              </a:stretch>
            </a:blipFill>
          </p:spPr>
        </p:sp>
      </p:grpSp>
      <p:sp>
        <p:nvSpPr>
          <p:cNvPr id="7" name="Freeform 7"/>
          <p:cNvSpPr/>
          <p:nvPr/>
        </p:nvSpPr>
        <p:spPr>
          <a:xfrm>
            <a:off x="12423429" y="6270531"/>
            <a:ext cx="4835871" cy="1898080"/>
          </a:xfrm>
          <a:custGeom>
            <a:avLst/>
            <a:gdLst/>
            <a:ahLst/>
            <a:cxnLst/>
            <a:rect l="l" t="t" r="r" b="b"/>
            <a:pathLst>
              <a:path w="4835871" h="1898080">
                <a:moveTo>
                  <a:pt x="0" y="0"/>
                </a:moveTo>
                <a:lnTo>
                  <a:pt x="4835871" y="0"/>
                </a:lnTo>
                <a:lnTo>
                  <a:pt x="4835871" y="1898080"/>
                </a:lnTo>
                <a:lnTo>
                  <a:pt x="0" y="1898080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</p:sp>
      <p:sp>
        <p:nvSpPr>
          <p:cNvPr id="8" name="TextBox 8"/>
          <p:cNvSpPr txBox="1"/>
          <p:nvPr/>
        </p:nvSpPr>
        <p:spPr>
          <a:xfrm>
            <a:off x="1859645" y="1750589"/>
            <a:ext cx="4910138" cy="105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带人进入群组 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1859645" y="3814427"/>
            <a:ext cx="11249450" cy="352694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636"/>
              </a:lnSpc>
            </a:pPr>
            <a:r>
              <a:rPr lang="en-US" sz="40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不要帮人家算命， 等下人家怎样～～</a:t>
            </a:r>
          </a:p>
          <a:p>
            <a:pPr algn="l">
              <a:lnSpc>
                <a:spcPts val="5636"/>
              </a:lnSpc>
            </a:pPr>
            <a:r>
              <a:rPr lang="en-US" sz="40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我们只要相信我邀请他进群，不是为了完成任务，</a:t>
            </a:r>
          </a:p>
          <a:p>
            <a:pPr algn="l">
              <a:lnSpc>
                <a:spcPts val="5636"/>
              </a:lnSpc>
            </a:pPr>
            <a:r>
              <a:rPr lang="en-US" sz="40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而是想让他进入一个能够让人坚持、</a:t>
            </a:r>
          </a:p>
          <a:p>
            <a:pPr algn="l">
              <a:lnSpc>
                <a:spcPts val="5636"/>
              </a:lnSpc>
            </a:pPr>
            <a:r>
              <a:rPr lang="en-US" sz="4026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被鼓励、被改变的空间</a:t>
            </a:r>
          </a:p>
          <a:p>
            <a:pPr algn="l">
              <a:lnSpc>
                <a:spcPts val="5636"/>
              </a:lnSpc>
            </a:pPr>
            <a:endParaRPr lang="en-US" sz="4026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10" name="TextBox 6">
            <a:extLst>
              <a:ext uri="{FF2B5EF4-FFF2-40B4-BE49-F238E27FC236}">
                <a16:creationId xmlns:a16="http://schemas.microsoft.com/office/drawing/2014/main" id="{A673EE6E-972E-95CC-1736-F7870E6CE1BD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4884949" y="902363"/>
            <a:ext cx="2374351" cy="2832740"/>
          </a:xfrm>
          <a:custGeom>
            <a:avLst/>
            <a:gdLst/>
            <a:ahLst/>
            <a:cxnLst/>
            <a:rect l="l" t="t" r="r" b="b"/>
            <a:pathLst>
              <a:path w="2374351" h="2832740">
                <a:moveTo>
                  <a:pt x="0" y="0"/>
                </a:moveTo>
                <a:lnTo>
                  <a:pt x="2374351" y="0"/>
                </a:lnTo>
                <a:lnTo>
                  <a:pt x="2374351" y="2832739"/>
                </a:lnTo>
                <a:lnTo>
                  <a:pt x="0" y="2832739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997574" y="1747232"/>
            <a:ext cx="7620000" cy="10287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400"/>
              </a:lnSpc>
            </a:pPr>
            <a:r>
              <a:rPr lang="en-US" sz="60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怎样把朋友带进群组</a:t>
            </a:r>
            <a:r>
              <a:rPr lang="en-US" sz="60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56075" y="4212289"/>
            <a:ext cx="203209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7539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诚心邀请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997574" y="3630327"/>
            <a:ext cx="13165270" cy="8636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00"/>
              </a:lnSpc>
            </a:pPr>
            <a:r>
              <a:rPr lang="en-US" sz="50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第一步： 身为创业家， 我们先要喜欢自己的群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7574" y="5038725"/>
            <a:ext cx="13837189" cy="26898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139"/>
              </a:lnSpc>
            </a:pPr>
            <a:r>
              <a:rPr lang="en-US" sz="5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</a:t>
            </a:r>
            <a:r>
              <a:rPr lang="en-US" sz="5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当我们喜欢的时候，我们自然而然就会分享</a:t>
            </a:r>
            <a:endParaRPr lang="en-US" sz="5100" dirty="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7139"/>
              </a:lnSpc>
            </a:pPr>
            <a:r>
              <a:rPr lang="en-US" sz="5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比如：这个群我很喜欢</a:t>
            </a:r>
            <a:r>
              <a:rPr lang="en-US" sz="5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， </a:t>
            </a:r>
            <a:r>
              <a:rPr lang="en-US" sz="5100" dirty="0" err="1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我那天在里面学到</a:t>
            </a:r>
            <a:r>
              <a:rPr lang="en-US" sz="5100" dirty="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………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E307573-344E-D329-CFE4-22F847FADCB1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4814165" y="657542"/>
            <a:ext cx="2445135" cy="2917190"/>
          </a:xfrm>
          <a:custGeom>
            <a:avLst/>
            <a:gdLst/>
            <a:ahLst/>
            <a:cxnLst/>
            <a:rect l="l" t="t" r="r" b="b"/>
            <a:pathLst>
              <a:path w="2445135" h="2917190">
                <a:moveTo>
                  <a:pt x="0" y="0"/>
                </a:moveTo>
                <a:lnTo>
                  <a:pt x="2445135" y="0"/>
                </a:lnTo>
                <a:lnTo>
                  <a:pt x="2445135" y="2917190"/>
                </a:lnTo>
                <a:lnTo>
                  <a:pt x="0" y="291719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30437" y="1063942"/>
            <a:ext cx="7874050" cy="10521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680"/>
              </a:lnSpc>
            </a:pPr>
            <a:r>
              <a:rPr lang="en-US" sz="62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怎样把朋友带进群组</a:t>
            </a:r>
            <a:r>
              <a:rPr lang="en-US" sz="62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020683" y="4080855"/>
            <a:ext cx="2032099" cy="6794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599"/>
              </a:lnSpc>
            </a:pPr>
            <a:r>
              <a:rPr lang="en-US" sz="3999" b="1">
                <a:solidFill>
                  <a:srgbClr val="E75396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诚心邀请</a:t>
            </a:r>
          </a:p>
        </p:txBody>
      </p:sp>
      <p:sp>
        <p:nvSpPr>
          <p:cNvPr id="7" name="TextBox 7"/>
          <p:cNvSpPr txBox="1"/>
          <p:nvPr/>
        </p:nvSpPr>
        <p:spPr>
          <a:xfrm>
            <a:off x="1230437" y="3027997"/>
            <a:ext cx="6846763" cy="97917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7980"/>
              </a:lnSpc>
            </a:pPr>
            <a:r>
              <a:rPr lang="en-US" sz="57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第二步</a:t>
            </a:r>
            <a:r>
              <a:rPr lang="en-US" sz="57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： </a:t>
            </a:r>
            <a:r>
              <a:rPr lang="en-US" sz="57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真诚邀约</a:t>
            </a:r>
            <a:endParaRPr lang="en-US" sz="5700" b="1" dirty="0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8" name="TextBox 8"/>
          <p:cNvSpPr txBox="1"/>
          <p:nvPr/>
        </p:nvSpPr>
        <p:spPr>
          <a:xfrm>
            <a:off x="1028700" y="4684105"/>
            <a:ext cx="14834890" cy="359156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比如：我在这个群里面学到很多健康知识， </a:t>
            </a:r>
          </a:p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生活习惯要怎样才能让自己健康，里面的伙伴都很nice~ </a:t>
            </a:r>
          </a:p>
          <a:p>
            <a:pPr algn="l">
              <a:lnSpc>
                <a:spcPts val="5740"/>
              </a:lnSpc>
            </a:pPr>
            <a:endParaRPr lang="en-US" sz="41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 我觉得这个群你会喜欢的， 因为教练有教怎样准备餐盘，</a:t>
            </a:r>
          </a:p>
          <a:p>
            <a:pPr algn="l">
              <a:lnSpc>
                <a:spcPts val="5740"/>
              </a:lnSpc>
            </a:pPr>
            <a:r>
              <a:rPr lang="en-US" sz="41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～有很多食谱看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73C09750-1DD1-9BFF-5CE3-EB043AA9BAB4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3954572" y="1395234"/>
            <a:ext cx="2807129" cy="3349069"/>
          </a:xfrm>
          <a:custGeom>
            <a:avLst/>
            <a:gdLst/>
            <a:ahLst/>
            <a:cxnLst/>
            <a:rect l="l" t="t" r="r" b="b"/>
            <a:pathLst>
              <a:path w="2807129" h="3349069">
                <a:moveTo>
                  <a:pt x="0" y="0"/>
                </a:moveTo>
                <a:lnTo>
                  <a:pt x="2807129" y="0"/>
                </a:lnTo>
                <a:lnTo>
                  <a:pt x="2807129" y="3349070"/>
                </a:lnTo>
                <a:lnTo>
                  <a:pt x="0" y="3349070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15901" y="904875"/>
            <a:ext cx="8128099" cy="10947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959"/>
              </a:lnSpc>
            </a:pPr>
            <a:r>
              <a:rPr lang="en-US" sz="6399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怎样把朋友带进群组</a:t>
            </a:r>
            <a:r>
              <a:rPr lang="en-US" sz="6399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4469112" y="4974651"/>
            <a:ext cx="1778050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66C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诚心邀请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66C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2964994"/>
            <a:ext cx="5809952" cy="9201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559"/>
              </a:lnSpc>
            </a:pPr>
            <a:r>
              <a:rPr lang="en-US" sz="54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第三步： 建立信任 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028700" y="4175610"/>
            <a:ext cx="10494529" cy="394440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线上： 我会截屏我们群组的一些趣事分享给对方，</a:t>
            </a:r>
          </a:p>
          <a:p>
            <a:pPr algn="l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让对方可以放下戒心、 跟我说的是一样～</a:t>
            </a:r>
          </a:p>
          <a:p>
            <a:pPr algn="l">
              <a:lnSpc>
                <a:spcPts val="5200"/>
              </a:lnSpc>
            </a:pPr>
            <a:endParaRPr lang="en-US" sz="3714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线下： 我会直接拿电话， 开换食群给他看， </a:t>
            </a:r>
          </a:p>
          <a:p>
            <a:pPr algn="l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稍微介绍伙伴/ 教练给他认识， 主要是要让对方</a:t>
            </a:r>
          </a:p>
          <a:p>
            <a:pPr algn="l">
              <a:lnSpc>
                <a:spcPts val="5200"/>
              </a:lnSpc>
            </a:pPr>
            <a:r>
              <a:rPr lang="en-US" sz="3714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看到群里的价值和氛围</a:t>
            </a: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5997B7B4-F5E0-47F9-5657-86E49815D1FB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5115881" y="803732"/>
            <a:ext cx="2143419" cy="2557224"/>
          </a:xfrm>
          <a:custGeom>
            <a:avLst/>
            <a:gdLst/>
            <a:ahLst/>
            <a:cxnLst/>
            <a:rect l="l" t="t" r="r" b="b"/>
            <a:pathLst>
              <a:path w="2143419" h="2557224">
                <a:moveTo>
                  <a:pt x="0" y="0"/>
                </a:moveTo>
                <a:lnTo>
                  <a:pt x="2143419" y="0"/>
                </a:lnTo>
                <a:lnTo>
                  <a:pt x="2143419" y="2557224"/>
                </a:lnTo>
                <a:lnTo>
                  <a:pt x="0" y="2557224"/>
                </a:lnTo>
                <a:lnTo>
                  <a:pt x="0" y="0"/>
                </a:lnTo>
                <a:close/>
              </a:path>
            </a:pathLst>
          </a:custGeom>
          <a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226980" y="1958519"/>
            <a:ext cx="8255050" cy="111125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100"/>
              </a:lnSpc>
            </a:pPr>
            <a:r>
              <a:rPr lang="en-US" sz="6500" b="1" dirty="0" err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怎样把朋友带进群组</a:t>
            </a:r>
            <a:r>
              <a:rPr lang="en-US" sz="6500" b="1" dirty="0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？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15298566" y="3707031"/>
            <a:ext cx="1778050" cy="12160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4900"/>
              </a:lnSpc>
            </a:pPr>
            <a:r>
              <a:rPr lang="en-US" sz="3500" b="1">
                <a:solidFill>
                  <a:srgbClr val="FF66C4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诚心邀请</a:t>
            </a:r>
          </a:p>
          <a:p>
            <a:pPr algn="ctr">
              <a:lnSpc>
                <a:spcPts val="4900"/>
              </a:lnSpc>
            </a:pPr>
            <a:endParaRPr lang="en-US" sz="3500" b="1">
              <a:solidFill>
                <a:srgbClr val="FF66C4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7" name="TextBox 7"/>
          <p:cNvSpPr txBox="1"/>
          <p:nvPr/>
        </p:nvSpPr>
        <p:spPr>
          <a:xfrm>
            <a:off x="1028700" y="3857209"/>
            <a:ext cx="10414098" cy="8870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279"/>
              </a:lnSpc>
            </a:pPr>
            <a:r>
              <a:rPr lang="en-US" sz="51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第四步：把话说出去，把人带回来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1226980" y="5553929"/>
            <a:ext cx="13242131" cy="27203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 我加你进群， 跟着我们一起换食，你会爱上我们的～ </a:t>
            </a:r>
          </a:p>
          <a:p>
            <a:pPr algn="l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 我们群的氛围很好，大家都在学习、分享、</a:t>
            </a:r>
          </a:p>
          <a:p>
            <a:pPr algn="l">
              <a:lnSpc>
                <a:spcPts val="5459"/>
              </a:lnSpc>
            </a:pPr>
            <a:r>
              <a:rPr lang="en-US" sz="39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成长，我觉得你一定会喜欢，我邀你进去～</a:t>
            </a:r>
          </a:p>
          <a:p>
            <a:pPr algn="l">
              <a:lnSpc>
                <a:spcPts val="5459"/>
              </a:lnSpc>
            </a:pPr>
            <a:endParaRPr lang="en-US" sz="39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9" name="TextBox 6">
            <a:extLst>
              <a:ext uri="{FF2B5EF4-FFF2-40B4-BE49-F238E27FC236}">
                <a16:creationId xmlns:a16="http://schemas.microsoft.com/office/drawing/2014/main" id="{695EF30A-D943-53A4-2281-B449987A4FB9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TextBox 4"/>
          <p:cNvSpPr txBox="1"/>
          <p:nvPr/>
        </p:nvSpPr>
        <p:spPr>
          <a:xfrm>
            <a:off x="1028700" y="3705178"/>
            <a:ext cx="15312926" cy="442722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主动积极参与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比如：自我介绍、发餐盘、主动跟群里的朋友互动、给鼓励掌声…</a:t>
            </a:r>
          </a:p>
          <a:p>
            <a:pPr algn="l">
              <a:lnSpc>
                <a:spcPts val="5880"/>
              </a:lnSpc>
            </a:pPr>
            <a:endParaRPr lang="en-US" sz="42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主动引导带动气氛</a:t>
            </a:r>
          </a:p>
          <a:p>
            <a:pPr algn="l">
              <a:lnSpc>
                <a:spcPts val="5880"/>
              </a:lnSpc>
            </a:pPr>
            <a:r>
              <a:rPr lang="en-US" sz="42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比如：早上，可以向大家问好、今天有遇到些什么状态吗？</a:t>
            </a:r>
          </a:p>
          <a:p>
            <a:pPr algn="l">
              <a:lnSpc>
                <a:spcPts val="5880"/>
              </a:lnSpc>
            </a:pPr>
            <a:endParaRPr lang="en-US" sz="4200">
              <a:solidFill>
                <a:srgbClr val="000000"/>
              </a:solidFill>
              <a:latin typeface="Canva Sans"/>
              <a:ea typeface="Canva Sans"/>
              <a:cs typeface="Canva Sans"/>
              <a:sym typeface="Canva Sans"/>
            </a:endParaRPr>
          </a:p>
        </p:txBody>
      </p:sp>
      <p:sp>
        <p:nvSpPr>
          <p:cNvPr id="5" name="TextBox 5"/>
          <p:cNvSpPr txBox="1"/>
          <p:nvPr/>
        </p:nvSpPr>
        <p:spPr>
          <a:xfrm>
            <a:off x="305539" y="1635389"/>
            <a:ext cx="13897497" cy="1078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819"/>
              </a:lnSpc>
            </a:pPr>
            <a:r>
              <a:rPr lang="en-US" sz="6300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群里的互动和氛围决定可以走多远…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C1C47387-15B9-95E3-2133-2EF3396E913F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2736213" y="6048169"/>
            <a:ext cx="4877702" cy="3077387"/>
          </a:xfrm>
          <a:custGeom>
            <a:avLst/>
            <a:gdLst/>
            <a:ahLst/>
            <a:cxnLst/>
            <a:rect l="l" t="t" r="r" b="b"/>
            <a:pathLst>
              <a:path w="4877702" h="3077387">
                <a:moveTo>
                  <a:pt x="0" y="0"/>
                </a:moveTo>
                <a:lnTo>
                  <a:pt x="4877702" y="0"/>
                </a:lnTo>
                <a:lnTo>
                  <a:pt x="4877702" y="3077387"/>
                </a:lnTo>
                <a:lnTo>
                  <a:pt x="0" y="3077387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1028700" y="3685969"/>
            <a:ext cx="14567743" cy="23622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— 合作成就彼此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比如： 可能群还有其他旁线的伙伴， 我们可以互相扶持、</a:t>
            </a:r>
          </a:p>
          <a:p>
            <a:pPr algn="l">
              <a:lnSpc>
                <a:spcPts val="6299"/>
              </a:lnSpc>
            </a:pPr>
            <a:r>
              <a:rPr lang="en-US" sz="4500">
                <a:solidFill>
                  <a:srgbClr val="000000"/>
                </a:solidFill>
                <a:latin typeface="Canva Sans"/>
                <a:ea typeface="Canva Sans"/>
                <a:cs typeface="Canva Sans"/>
                <a:sym typeface="Canva Sans"/>
              </a:rPr>
              <a:t>互相鼓励，合作代替竞争。</a:t>
            </a:r>
          </a:p>
        </p:txBody>
      </p:sp>
      <p:sp>
        <p:nvSpPr>
          <p:cNvPr id="6" name="TextBox 6"/>
          <p:cNvSpPr txBox="1"/>
          <p:nvPr/>
        </p:nvSpPr>
        <p:spPr>
          <a:xfrm>
            <a:off x="455221" y="2100848"/>
            <a:ext cx="13395496" cy="103568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8539"/>
              </a:lnSpc>
            </a:pPr>
            <a:r>
              <a:rPr lang="en-US" sz="6099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群里的互动和氛围决定可以走多远…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3BDE9025-C726-1210-D04D-38492962D0C6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28700" y="902363"/>
            <a:ext cx="6348549" cy="8229600"/>
          </a:xfrm>
          <a:custGeom>
            <a:avLst/>
            <a:gdLst/>
            <a:ahLst/>
            <a:cxnLst/>
            <a:rect l="l" t="t" r="r" b="b"/>
            <a:pathLst>
              <a:path w="6348549" h="8229600">
                <a:moveTo>
                  <a:pt x="0" y="0"/>
                </a:moveTo>
                <a:lnTo>
                  <a:pt x="6348549" y="0"/>
                </a:lnTo>
                <a:lnTo>
                  <a:pt x="634854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383482" y="3795792"/>
            <a:ext cx="8267906" cy="353564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010"/>
              </a:lnSpc>
            </a:pPr>
            <a:r>
              <a:rPr lang="en-US" sz="500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群组就好像一颗苹果树，</a:t>
            </a:r>
          </a:p>
          <a:p>
            <a:pPr algn="ctr">
              <a:lnSpc>
                <a:spcPts val="7010"/>
              </a:lnSpc>
            </a:pPr>
            <a:r>
              <a:rPr lang="en-US" sz="500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一颗树要长满苹果，</a:t>
            </a:r>
          </a:p>
          <a:p>
            <a:pPr algn="ctr">
              <a:lnSpc>
                <a:spcPts val="7010"/>
              </a:lnSpc>
            </a:pPr>
            <a:r>
              <a:rPr lang="en-US" sz="500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需要阳光、水份、肥沃的土壤</a:t>
            </a:r>
          </a:p>
          <a:p>
            <a:pPr algn="ctr">
              <a:lnSpc>
                <a:spcPts val="7010"/>
              </a:lnSpc>
            </a:pPr>
            <a:r>
              <a:rPr lang="en-US" sz="5007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用心和贴心的呵护～</a:t>
            </a:r>
          </a:p>
        </p:txBody>
      </p:sp>
      <p:sp>
        <p:nvSpPr>
          <p:cNvPr id="6" name="TextBox 6">
            <a:extLst>
              <a:ext uri="{FF2B5EF4-FFF2-40B4-BE49-F238E27FC236}">
                <a16:creationId xmlns:a16="http://schemas.microsoft.com/office/drawing/2014/main" id="{276D5A2D-2557-7D6E-CCA2-89C873899154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>
            <a:off x="-75675" y="902363"/>
            <a:ext cx="18439352" cy="9427277"/>
            <a:chOff x="0" y="0"/>
            <a:chExt cx="24585802" cy="12569702"/>
          </a:xfrm>
        </p:grpSpPr>
        <p:sp>
          <p:nvSpPr>
            <p:cNvPr id="3" name="Freeform 3" descr="A black screen with blue text  AI-generated content may be incorrect."/>
            <p:cNvSpPr/>
            <p:nvPr/>
          </p:nvSpPr>
          <p:spPr>
            <a:xfrm>
              <a:off x="0" y="0"/>
              <a:ext cx="24585803" cy="12569698"/>
            </a:xfrm>
            <a:custGeom>
              <a:avLst/>
              <a:gdLst/>
              <a:ahLst/>
              <a:cxnLst/>
              <a:rect l="l" t="t" r="r" b="b"/>
              <a:pathLst>
                <a:path w="24585803" h="12569698">
                  <a:moveTo>
                    <a:pt x="0" y="0"/>
                  </a:moveTo>
                  <a:lnTo>
                    <a:pt x="24585803" y="0"/>
                  </a:lnTo>
                  <a:lnTo>
                    <a:pt x="24585803" y="12569698"/>
                  </a:lnTo>
                  <a:lnTo>
                    <a:pt x="0" y="1256969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/>
              <a:stretch>
                <a:fillRect t="-7449" r="-22402"/>
              </a:stretch>
            </a:blipFill>
          </p:spPr>
        </p:sp>
      </p:grpSp>
      <p:sp>
        <p:nvSpPr>
          <p:cNvPr id="4" name="Freeform 4"/>
          <p:cNvSpPr/>
          <p:nvPr/>
        </p:nvSpPr>
        <p:spPr>
          <a:xfrm>
            <a:off x="1028700" y="902363"/>
            <a:ext cx="6348549" cy="8229600"/>
          </a:xfrm>
          <a:custGeom>
            <a:avLst/>
            <a:gdLst/>
            <a:ahLst/>
            <a:cxnLst/>
            <a:rect l="l" t="t" r="r" b="b"/>
            <a:pathLst>
              <a:path w="6348549" h="8229600">
                <a:moveTo>
                  <a:pt x="0" y="0"/>
                </a:moveTo>
                <a:lnTo>
                  <a:pt x="6348549" y="0"/>
                </a:lnTo>
                <a:lnTo>
                  <a:pt x="6348549" y="8229600"/>
                </a:lnTo>
                <a:lnTo>
                  <a:pt x="0" y="8229600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</p:sp>
      <p:sp>
        <p:nvSpPr>
          <p:cNvPr id="5" name="TextBox 5"/>
          <p:cNvSpPr txBox="1"/>
          <p:nvPr/>
        </p:nvSpPr>
        <p:spPr>
          <a:xfrm>
            <a:off x="8035178" y="2829219"/>
            <a:ext cx="9224122" cy="278678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575"/>
              </a:lnSpc>
            </a:pPr>
            <a:r>
              <a:rPr lang="en-US" sz="39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土壤 ： 代表着群里的气氛和价值</a:t>
            </a:r>
          </a:p>
          <a:p>
            <a:pPr algn="l">
              <a:lnSpc>
                <a:spcPts val="5575"/>
              </a:lnSpc>
            </a:pPr>
            <a:r>
              <a:rPr lang="en-US" sz="39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阳光： 代表能量，伙伴们合作带出的能量</a:t>
            </a:r>
          </a:p>
          <a:p>
            <a:pPr algn="l">
              <a:lnSpc>
                <a:spcPts val="5575"/>
              </a:lnSpc>
            </a:pPr>
            <a:r>
              <a:rPr lang="en-US" sz="3982" b="1">
                <a:solidFill>
                  <a:srgbClr val="000000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水份： 代表支持，大家的点赞与互动</a:t>
            </a:r>
          </a:p>
          <a:p>
            <a:pPr algn="l">
              <a:lnSpc>
                <a:spcPts val="5575"/>
              </a:lnSpc>
            </a:pPr>
            <a:endParaRPr lang="en-US" sz="3982" b="1">
              <a:solidFill>
                <a:srgbClr val="000000"/>
              </a:solidFill>
              <a:latin typeface="Canva Sans Bold"/>
              <a:ea typeface="Canva Sans Bold"/>
              <a:cs typeface="Canva Sans Bold"/>
              <a:sym typeface="Canva Sans Bold"/>
            </a:endParaRPr>
          </a:p>
        </p:txBody>
      </p:sp>
      <p:sp>
        <p:nvSpPr>
          <p:cNvPr id="6" name="TextBox 6"/>
          <p:cNvSpPr txBox="1"/>
          <p:nvPr/>
        </p:nvSpPr>
        <p:spPr>
          <a:xfrm>
            <a:off x="7998307" y="5829300"/>
            <a:ext cx="7099399" cy="22625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6019"/>
              </a:lnSpc>
            </a:pPr>
            <a:r>
              <a:rPr lang="en-US" sz="4299" b="1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抓虫：勇于纠正错误的餐盘</a:t>
            </a:r>
            <a:r>
              <a:rPr lang="en-US" sz="4299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，</a:t>
            </a:r>
          </a:p>
          <a:p>
            <a:pPr algn="l">
              <a:lnSpc>
                <a:spcPts val="6019"/>
              </a:lnSpc>
            </a:pPr>
            <a:r>
              <a:rPr lang="en-US" sz="4299" b="1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让新朋友越换越好</a:t>
            </a:r>
            <a:r>
              <a:rPr lang="en-US" sz="4299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，</a:t>
            </a:r>
          </a:p>
          <a:p>
            <a:pPr algn="l">
              <a:lnSpc>
                <a:spcPts val="6019"/>
              </a:lnSpc>
            </a:pPr>
            <a:r>
              <a:rPr lang="en-US" sz="4299" b="1" dirty="0" err="1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越换越爱上我们的群组</a:t>
            </a:r>
            <a:r>
              <a:rPr lang="en-US" sz="4299" b="1" dirty="0">
                <a:solidFill>
                  <a:srgbClr val="FF3131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FEAB1E2-BCBD-A707-5F89-F412578C38D3}"/>
              </a:ext>
            </a:extLst>
          </p:cNvPr>
          <p:cNvSpPr txBox="1"/>
          <p:nvPr/>
        </p:nvSpPr>
        <p:spPr>
          <a:xfrm>
            <a:off x="14859000" y="9384638"/>
            <a:ext cx="4640709" cy="779175"/>
          </a:xfrm>
          <a:prstGeom prst="rect">
            <a:avLst/>
          </a:prstGeom>
        </p:spPr>
        <p:txBody>
          <a:bodyPr lIns="0" tIns="0" rIns="0" bIns="0" rtlCol="0" anchor="b"/>
          <a:lstStyle/>
          <a:p>
            <a:pPr>
              <a:lnSpc>
                <a:spcPts val="4374"/>
              </a:lnSpc>
            </a:pP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i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系统</a:t>
            </a:r>
            <a:r>
              <a:rPr lang="en-US" sz="4000" b="1" dirty="0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 </a:t>
            </a:r>
            <a:r>
              <a:rPr lang="en-US" sz="4000" b="1" dirty="0" err="1">
                <a:solidFill>
                  <a:srgbClr val="FFFFFF"/>
                </a:solidFill>
                <a:latin typeface="Adobe Fangsong Std R" panose="02020400000000000000" pitchFamily="18" charset="-128"/>
                <a:ea typeface="Adobe Fangsong Std R" panose="02020400000000000000" pitchFamily="18" charset="-128"/>
                <a:cs typeface="Comfortaa Bold"/>
                <a:sym typeface="Comfortaa Bold"/>
              </a:rPr>
              <a:t>手把手</a:t>
            </a:r>
            <a:endParaRPr lang="en-US" sz="4000" b="1" dirty="0">
              <a:solidFill>
                <a:srgbClr val="FFFFFF"/>
              </a:solidFill>
              <a:latin typeface="Adobe Fangsong Std R" panose="02020400000000000000" pitchFamily="18" charset="-128"/>
              <a:ea typeface="Adobe Fangsong Std R" panose="02020400000000000000" pitchFamily="18" charset="-128"/>
              <a:cs typeface="Comfortaa Bold"/>
              <a:sym typeface="Comfortaa Bold"/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32</TotalTime>
  <Words>291</Words>
  <Application>Microsoft Office PowerPoint</Application>
  <PresentationFormat>Custom</PresentationFormat>
  <Paragraphs>100</Paragraphs>
  <Slides>14</Slides>
  <Notes>6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21" baseType="lpstr">
      <vt:lpstr>Adobe Fangsong Std R</vt:lpstr>
      <vt:lpstr>Arimo</vt:lpstr>
      <vt:lpstr>Arial</vt:lpstr>
      <vt:lpstr>Calibri</vt:lpstr>
      <vt:lpstr>Canva Sans Bold</vt:lpstr>
      <vt:lpstr>Canva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 template - 富三代企业模式</dc:title>
  <dc:creator>BC COMPUTERS</dc:creator>
  <cp:lastModifiedBy>BC COMPUTERS</cp:lastModifiedBy>
  <cp:revision>3</cp:revision>
  <dcterms:created xsi:type="dcterms:W3CDTF">2006-08-16T00:00:00Z</dcterms:created>
  <dcterms:modified xsi:type="dcterms:W3CDTF">2026-02-10T11:28:18Z</dcterms:modified>
  <dc:identifier>DAG1OIr-ySo</dc:identifier>
</cp:coreProperties>
</file>